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516" r:id="rId2"/>
    <p:sldId id="542" r:id="rId3"/>
    <p:sldId id="545" r:id="rId4"/>
    <p:sldId id="541" r:id="rId5"/>
    <p:sldId id="496" r:id="rId6"/>
    <p:sldId id="497" r:id="rId7"/>
    <p:sldId id="498" r:id="rId8"/>
    <p:sldId id="525" r:id="rId9"/>
    <p:sldId id="526" r:id="rId10"/>
    <p:sldId id="527" r:id="rId11"/>
    <p:sldId id="528" r:id="rId12"/>
    <p:sldId id="508" r:id="rId13"/>
    <p:sldId id="509" r:id="rId14"/>
    <p:sldId id="502" r:id="rId15"/>
    <p:sldId id="503" r:id="rId16"/>
    <p:sldId id="504" r:id="rId17"/>
    <p:sldId id="505" r:id="rId18"/>
    <p:sldId id="544" r:id="rId19"/>
    <p:sldId id="540" r:id="rId20"/>
    <p:sldId id="529" r:id="rId21"/>
    <p:sldId id="530" r:id="rId22"/>
    <p:sldId id="531" r:id="rId23"/>
    <p:sldId id="532" r:id="rId24"/>
    <p:sldId id="533" r:id="rId25"/>
    <p:sldId id="534" r:id="rId26"/>
    <p:sldId id="535" r:id="rId27"/>
    <p:sldId id="537" r:id="rId28"/>
    <p:sldId id="538" r:id="rId29"/>
    <p:sldId id="539" r:id="rId30"/>
    <p:sldId id="543" r:id="rId31"/>
    <p:sldId id="303" r:id="rId32"/>
  </p:sldIdLst>
  <p:sldSz cx="9144000" cy="6858000" type="screen4x3"/>
  <p:notesSz cx="6794500" cy="100076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9EDAC4C-474C-42C0-A862-A74122275ED4}">
          <p14:sldIdLst>
            <p14:sldId id="516"/>
            <p14:sldId id="542"/>
            <p14:sldId id="545"/>
            <p14:sldId id="541"/>
            <p14:sldId id="496"/>
            <p14:sldId id="497"/>
            <p14:sldId id="498"/>
            <p14:sldId id="525"/>
            <p14:sldId id="526"/>
            <p14:sldId id="527"/>
            <p14:sldId id="528"/>
            <p14:sldId id="508"/>
            <p14:sldId id="509"/>
            <p14:sldId id="502"/>
            <p14:sldId id="503"/>
            <p14:sldId id="504"/>
            <p14:sldId id="505"/>
            <p14:sldId id="544"/>
            <p14:sldId id="540"/>
            <p14:sldId id="529"/>
            <p14:sldId id="530"/>
            <p14:sldId id="531"/>
            <p14:sldId id="532"/>
            <p14:sldId id="533"/>
            <p14:sldId id="534"/>
            <p14:sldId id="535"/>
            <p14:sldId id="537"/>
            <p14:sldId id="538"/>
            <p14:sldId id="539"/>
            <p14:sldId id="543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685">
          <p15:clr>
            <a:srgbClr val="A4A3A4"/>
          </p15:clr>
        </p15:guide>
        <p15:guide id="2" pos="55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C3C"/>
    <a:srgbClr val="CB333B"/>
    <a:srgbClr val="FFB500"/>
    <a:srgbClr val="0D2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60" autoAdjust="0"/>
    <p:restoredTop sz="94807"/>
  </p:normalViewPr>
  <p:slideViewPr>
    <p:cSldViewPr snapToGrid="0" snapToObjects="1">
      <p:cViewPr varScale="1">
        <p:scale>
          <a:sx n="67" d="100"/>
          <a:sy n="67" d="100"/>
        </p:scale>
        <p:origin x="390" y="48"/>
      </p:cViewPr>
      <p:guideLst>
        <p:guide orient="horz" pos="4685"/>
        <p:guide pos="552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5003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50038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560AA99A-9AE3-6E47-9670-D11B6119AD0C}" type="datetimeFigureOut">
              <a:rPr lang="en-US"/>
              <a:pPr>
                <a:defRPr/>
              </a:pPr>
              <a:t>5/1/2019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505483"/>
            <a:ext cx="2944283" cy="5003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505483"/>
            <a:ext cx="2944283" cy="50038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6AEDD86A-FD49-9B4C-8849-D3F29DF23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588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5003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50038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42A67B7C-255F-194D-85E9-FA31319C0E29}" type="datetimeFigureOut">
              <a:rPr lang="en-US"/>
              <a:pPr>
                <a:defRPr/>
              </a:pPr>
              <a:t>5/1/2019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50888"/>
            <a:ext cx="5003800" cy="3752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3610"/>
            <a:ext cx="5435600" cy="4503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05483"/>
            <a:ext cx="2944283" cy="5003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505483"/>
            <a:ext cx="2944283" cy="50038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C5D1343E-281C-B44F-854F-529FE7970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531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3950" y="692150"/>
            <a:ext cx="4606925" cy="3455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D1343E-281C-B44F-854F-529FE797052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95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3950" y="692150"/>
            <a:ext cx="4606925" cy="3455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D1343E-281C-B44F-854F-529FE797052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6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0533" y="1143560"/>
            <a:ext cx="6071512" cy="1116001"/>
          </a:xfrm>
        </p:spPr>
        <p:txBody>
          <a:bodyPr>
            <a:normAutofit/>
          </a:bodyPr>
          <a:lstStyle>
            <a:lvl1pPr>
              <a:defRPr sz="2000" b="0" i="0">
                <a:solidFill>
                  <a:srgbClr val="1A1C3C"/>
                </a:solidFill>
                <a:latin typeface="TheOpenDisplay SemiBold"/>
                <a:cs typeface="TheOpenDisplay SemiBold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0533" y="2275319"/>
            <a:ext cx="2545657" cy="755999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rgbClr val="1A1C3C"/>
                </a:solidFill>
                <a:latin typeface="Stone Sans ITC-Medium"/>
                <a:cs typeface="Stone Sans ITC-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65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00" y="2152213"/>
            <a:ext cx="4040188" cy="639763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000" y="2791977"/>
            <a:ext cx="4040188" cy="350964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152212"/>
            <a:ext cx="4102975" cy="639763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791975"/>
            <a:ext cx="4102975" cy="350964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95288" y="1263949"/>
            <a:ext cx="8352712" cy="7196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18647" y="6568186"/>
            <a:ext cx="291306" cy="273050"/>
          </a:xfrm>
          <a:prstGeom prst="rect">
            <a:avLst/>
          </a:prstGeom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 algn="ctr">
              <a:defRPr sz="1000" b="0" i="0">
                <a:solidFill>
                  <a:srgbClr val="CB333B"/>
                </a:solidFill>
                <a:latin typeface="Stone Sans ITC-Semi"/>
                <a:cs typeface="Stone Sans ITC-Semi"/>
              </a:defRPr>
            </a:lvl1pPr>
          </a:lstStyle>
          <a:p>
            <a:pPr>
              <a:defRPr/>
            </a:pPr>
            <a:fld id="{228763A1-6774-6D47-84FF-FB70CF01D2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288" y="1263949"/>
            <a:ext cx="8352712" cy="7196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18647" y="6568186"/>
            <a:ext cx="291306" cy="273050"/>
          </a:xfrm>
          <a:prstGeom prst="rect">
            <a:avLst/>
          </a:prstGeom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 algn="ctr">
              <a:defRPr sz="1000" b="0" i="0">
                <a:solidFill>
                  <a:srgbClr val="CB333B"/>
                </a:solidFill>
                <a:latin typeface="Stone Sans ITC-Semi"/>
                <a:cs typeface="Stone Sans ITC-Semi"/>
              </a:defRPr>
            </a:lvl1pPr>
          </a:lstStyle>
          <a:p>
            <a:pPr>
              <a:defRPr/>
            </a:pPr>
            <a:fld id="{228763A1-6774-6D47-84FF-FB70CF01D2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224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18647" y="6568186"/>
            <a:ext cx="291306" cy="273050"/>
          </a:xfrm>
          <a:prstGeom prst="rect">
            <a:avLst/>
          </a:prstGeom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 algn="ctr">
              <a:defRPr sz="1000" b="0" i="0">
                <a:solidFill>
                  <a:srgbClr val="CB333B"/>
                </a:solidFill>
                <a:latin typeface="Stone Sans ITC-Semi"/>
                <a:cs typeface="Stone Sans ITC-Semi"/>
              </a:defRPr>
            </a:lvl1pPr>
          </a:lstStyle>
          <a:p>
            <a:pPr>
              <a:defRPr/>
            </a:pPr>
            <a:fld id="{228763A1-6774-6D47-84FF-FB70CF01D2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989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95288" y="2152951"/>
            <a:ext cx="8356600" cy="414836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263949"/>
            <a:ext cx="8356600" cy="7196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18647" y="6568186"/>
            <a:ext cx="291306" cy="273050"/>
          </a:xfrm>
          <a:prstGeom prst="rect">
            <a:avLst/>
          </a:prstGeom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 algn="ctr">
              <a:defRPr sz="1000" b="0" i="0">
                <a:solidFill>
                  <a:srgbClr val="CB333B"/>
                </a:solidFill>
                <a:latin typeface="Stone Sans ITC-Semi"/>
                <a:cs typeface="Stone Sans ITC-Semi"/>
              </a:defRPr>
            </a:lvl1pPr>
          </a:lstStyle>
          <a:p>
            <a:pPr>
              <a:defRPr/>
            </a:pPr>
            <a:fld id="{228763A1-6774-6D47-84FF-FB70CF01D2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48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64771" y="2693651"/>
            <a:ext cx="6210602" cy="2503715"/>
          </a:xfrm>
        </p:spPr>
        <p:txBody>
          <a:bodyPr/>
          <a:lstStyle>
            <a:lvl1pPr algn="ctr">
              <a:defRPr sz="3000" b="0" i="0">
                <a:solidFill>
                  <a:schemeClr val="bg1"/>
                </a:solidFill>
                <a:latin typeface="TheOpenDisplay SemiBold"/>
                <a:cs typeface="TheOpenDisplay Semi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18647" y="6568186"/>
            <a:ext cx="291306" cy="273050"/>
          </a:xfrm>
          <a:prstGeom prst="rect">
            <a:avLst/>
          </a:prstGeom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 algn="ctr">
              <a:defRPr sz="1000" b="0" i="0">
                <a:solidFill>
                  <a:srgbClr val="CB333B"/>
                </a:solidFill>
                <a:latin typeface="Stone Sans ITC-Semi"/>
                <a:cs typeface="Stone Sans ITC-Semi"/>
              </a:defRPr>
            </a:lvl1pPr>
          </a:lstStyle>
          <a:p>
            <a:pPr>
              <a:defRPr/>
            </a:pPr>
            <a:fld id="{228763A1-6774-6D47-84FF-FB70CF01D2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885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00" y="2152952"/>
            <a:ext cx="8361767" cy="4282773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1600" b="0" i="0">
                <a:solidFill>
                  <a:srgbClr val="FFFFFF"/>
                </a:solidFill>
                <a:latin typeface="Stone Sans ITC-Medium"/>
                <a:cs typeface="Stone Sans ITC-Medium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288" y="1263949"/>
            <a:ext cx="8362478" cy="7196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18647" y="6568186"/>
            <a:ext cx="291306" cy="273050"/>
          </a:xfrm>
          <a:prstGeom prst="rect">
            <a:avLst/>
          </a:prstGeom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 algn="ctr">
              <a:defRPr sz="1000" b="0" i="0">
                <a:solidFill>
                  <a:srgbClr val="CB333B"/>
                </a:solidFill>
                <a:latin typeface="Stone Sans ITC-Semi"/>
                <a:cs typeface="Stone Sans ITC-Semi"/>
              </a:defRPr>
            </a:lvl1pPr>
          </a:lstStyle>
          <a:p>
            <a:pPr>
              <a:defRPr/>
            </a:pPr>
            <a:fld id="{228763A1-6774-6D47-84FF-FB70CF01D2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74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288" y="1263949"/>
            <a:ext cx="8356600" cy="7196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288" y="2152952"/>
            <a:ext cx="8356600" cy="41486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18647" y="6568186"/>
            <a:ext cx="291306" cy="273050"/>
          </a:xfrm>
          <a:prstGeom prst="rect">
            <a:avLst/>
          </a:prstGeom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 algn="ctr">
              <a:defRPr sz="1000" b="0" i="0">
                <a:solidFill>
                  <a:srgbClr val="CB333B"/>
                </a:solidFill>
                <a:latin typeface="Stone Sans ITC-Semi"/>
                <a:cs typeface="Stone Sans ITC-Semi"/>
              </a:defRPr>
            </a:lvl1pPr>
          </a:lstStyle>
          <a:p>
            <a:pPr>
              <a:defRPr/>
            </a:pPr>
            <a:fld id="{228763A1-6774-6D47-84FF-FB70CF01D2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200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288" y="1263949"/>
            <a:ext cx="8356600" cy="7196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288" y="2152952"/>
            <a:ext cx="4115423" cy="41486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18647" y="6568186"/>
            <a:ext cx="291306" cy="273050"/>
          </a:xfrm>
          <a:prstGeom prst="rect">
            <a:avLst/>
          </a:prstGeom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 algn="ctr">
              <a:defRPr sz="1000" b="0" i="0">
                <a:solidFill>
                  <a:srgbClr val="CB333B"/>
                </a:solidFill>
                <a:latin typeface="Stone Sans ITC-Semi"/>
                <a:cs typeface="Stone Sans ITC-Semi"/>
              </a:defRPr>
            </a:lvl1pPr>
          </a:lstStyle>
          <a:p>
            <a:pPr>
              <a:defRPr/>
            </a:pPr>
            <a:fld id="{228763A1-6774-6D47-84FF-FB70CF01D23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4640711" y="2152952"/>
            <a:ext cx="4115423" cy="41486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172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side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00" y="2152214"/>
            <a:ext cx="4574725" cy="414866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100724" y="2152950"/>
            <a:ext cx="3651165" cy="414866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5288" y="1263949"/>
            <a:ext cx="8352712" cy="7196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18647" y="6568186"/>
            <a:ext cx="291306" cy="273050"/>
          </a:xfrm>
          <a:prstGeom prst="rect">
            <a:avLst/>
          </a:prstGeom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 algn="ctr">
              <a:defRPr sz="1000" b="0" i="0">
                <a:solidFill>
                  <a:srgbClr val="CB333B"/>
                </a:solidFill>
                <a:latin typeface="Stone Sans ITC-Semi"/>
                <a:cs typeface="Stone Sans ITC-Semi"/>
              </a:defRPr>
            </a:lvl1pPr>
          </a:lstStyle>
          <a:p>
            <a:pPr>
              <a:defRPr/>
            </a:pPr>
            <a:fld id="{228763A1-6774-6D47-84FF-FB70CF01D2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537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long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00" y="2152215"/>
            <a:ext cx="8352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96000" y="3610214"/>
            <a:ext cx="8352000" cy="269140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288" y="1263949"/>
            <a:ext cx="8352712" cy="7196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18647" y="6568186"/>
            <a:ext cx="291306" cy="273050"/>
          </a:xfrm>
          <a:prstGeom prst="rect">
            <a:avLst/>
          </a:prstGeom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 algn="ctr">
              <a:defRPr sz="1000" b="0" i="0">
                <a:solidFill>
                  <a:srgbClr val="CB333B"/>
                </a:solidFill>
                <a:latin typeface="Stone Sans ITC-Semi"/>
                <a:cs typeface="Stone Sans ITC-Semi"/>
              </a:defRPr>
            </a:lvl1pPr>
          </a:lstStyle>
          <a:p>
            <a:pPr>
              <a:defRPr/>
            </a:pPr>
            <a:fld id="{228763A1-6774-6D47-84FF-FB70CF01D2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976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38602" y="2152215"/>
            <a:ext cx="4209398" cy="414940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5288" y="2152215"/>
            <a:ext cx="4039312" cy="41494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95288" y="1263949"/>
            <a:ext cx="8352712" cy="7196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18647" y="6568186"/>
            <a:ext cx="291306" cy="273050"/>
          </a:xfrm>
          <a:prstGeom prst="rect">
            <a:avLst/>
          </a:prstGeom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 algn="ctr">
              <a:defRPr sz="1000" b="0" i="0">
                <a:solidFill>
                  <a:srgbClr val="CB333B"/>
                </a:solidFill>
                <a:latin typeface="Stone Sans ITC-Semi"/>
                <a:cs typeface="Stone Sans ITC-Semi"/>
              </a:defRPr>
            </a:lvl1pPr>
          </a:lstStyle>
          <a:p>
            <a:pPr>
              <a:defRPr/>
            </a:pPr>
            <a:fld id="{228763A1-6774-6D47-84FF-FB70CF01D2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41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95288" y="1259228"/>
            <a:ext cx="8356600" cy="71966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288" y="2164321"/>
            <a:ext cx="8356600" cy="40407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18647" y="6610432"/>
            <a:ext cx="209848" cy="209848"/>
          </a:xfrm>
          <a:prstGeom prst="rect">
            <a:avLst/>
          </a:prstGeom>
          <a:solidFill>
            <a:srgbClr val="FFB5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18647" y="6568186"/>
            <a:ext cx="291306" cy="273050"/>
          </a:xfrm>
          <a:prstGeom prst="rect">
            <a:avLst/>
          </a:prstGeom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 algn="ctr">
              <a:defRPr sz="1000" b="0" i="0">
                <a:solidFill>
                  <a:srgbClr val="CB333B"/>
                </a:solidFill>
                <a:latin typeface="Stone Sans ITC-Semi"/>
                <a:cs typeface="Stone Sans ITC-Semi"/>
              </a:defRPr>
            </a:lvl1pPr>
          </a:lstStyle>
          <a:p>
            <a:pPr>
              <a:defRPr/>
            </a:pPr>
            <a:fld id="{228763A1-6774-6D47-84FF-FB70CF01D239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89" r:id="rId2"/>
    <p:sldLayoutId id="2147483799" r:id="rId3"/>
    <p:sldLayoutId id="2147483800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801" r:id="rId1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0" i="0" kern="1200">
          <a:solidFill>
            <a:srgbClr val="1A1C3C"/>
          </a:solidFill>
          <a:latin typeface="TheOpenDisplay SemiBold"/>
          <a:ea typeface="ＭＳ Ｐゴシック" charset="0"/>
          <a:cs typeface="TheOpenDisplay SemiBold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ea typeface="ＭＳ Ｐゴシック" charset="0"/>
          <a:cs typeface="Gill Sans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ea typeface="ＭＳ Ｐゴシック" charset="0"/>
          <a:cs typeface="Gill Sans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ea typeface="ＭＳ Ｐゴシック" charset="0"/>
          <a:cs typeface="Gill Sans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  <a:ea typeface="ＭＳ Ｐゴシック" charset="0"/>
          <a:cs typeface="Gill Sans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Gill Sans"/>
          <a:ea typeface="Gill Sans"/>
          <a:cs typeface="Gill Sans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Gill Sans"/>
          <a:ea typeface="Gill Sans"/>
          <a:cs typeface="Gill Sans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Gill Sans"/>
          <a:ea typeface="Gill Sans"/>
          <a:cs typeface="Gill Sans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Gill Sans"/>
          <a:ea typeface="Gill Sans"/>
          <a:cs typeface="Gill Sans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1600" b="0" i="0" kern="1200">
          <a:solidFill>
            <a:srgbClr val="1A1C3C"/>
          </a:solidFill>
          <a:latin typeface="Stone Sans ITC-Medium"/>
          <a:ea typeface="ＭＳ Ｐゴシック" charset="0"/>
          <a:cs typeface="Stone Sans ITC-Medium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1400" b="0" i="0" kern="1200">
          <a:solidFill>
            <a:srgbClr val="1A1C3C"/>
          </a:solidFill>
          <a:latin typeface="Stone Sans ITC-Medium"/>
          <a:ea typeface="ＭＳ Ｐゴシック" charset="0"/>
          <a:cs typeface="Stone Sans ITC-Medium"/>
        </a:defRPr>
      </a:lvl2pPr>
      <a:lvl3pPr marL="180975" indent="-180975" algn="l" defTabSz="457200" rtl="0" eaLnBrk="0" fontAlgn="base" hangingPunct="0">
        <a:spcBef>
          <a:spcPct val="20000"/>
        </a:spcBef>
        <a:spcAft>
          <a:spcPct val="0"/>
        </a:spcAft>
        <a:buClr>
          <a:srgbClr val="0D2C6C"/>
        </a:buClr>
        <a:buFont typeface="Arial" charset="0"/>
        <a:buChar char="•"/>
        <a:defRPr sz="1100" b="0" i="0" kern="1200">
          <a:solidFill>
            <a:srgbClr val="1A1C3C"/>
          </a:solidFill>
          <a:latin typeface="Stone Sans ITC-Medium"/>
          <a:ea typeface="Gill Sans Light"/>
          <a:cs typeface="Stone Sans ITC-Medium"/>
        </a:defRPr>
      </a:lvl3pPr>
      <a:lvl4pPr marL="363538" indent="-182563" algn="l" defTabSz="457200" rtl="0" eaLnBrk="0" fontAlgn="base" hangingPunct="0">
        <a:spcBef>
          <a:spcPct val="20000"/>
        </a:spcBef>
        <a:spcAft>
          <a:spcPct val="0"/>
        </a:spcAft>
        <a:buClr>
          <a:srgbClr val="0D2C6C"/>
        </a:buClr>
        <a:buFont typeface="Arial" charset="0"/>
        <a:buChar char="–"/>
        <a:defRPr sz="1100" b="0" i="0" kern="1200">
          <a:solidFill>
            <a:srgbClr val="1A1C3C"/>
          </a:solidFill>
          <a:latin typeface="Stone Sans ITC-Medium"/>
          <a:ea typeface="ＭＳ Ｐゴシック" charset="0"/>
          <a:cs typeface="Stone Sans ITC-Medium"/>
        </a:defRPr>
      </a:lvl4pPr>
      <a:lvl5pPr marL="544513" indent="-180975" algn="l" defTabSz="457200" rtl="0" eaLnBrk="0" fontAlgn="base" hangingPunct="0">
        <a:spcBef>
          <a:spcPct val="20000"/>
        </a:spcBef>
        <a:spcAft>
          <a:spcPct val="0"/>
        </a:spcAft>
        <a:buClr>
          <a:srgbClr val="0D2C6C"/>
        </a:buClr>
        <a:buFont typeface="Arial" charset="0"/>
        <a:buChar char="»"/>
        <a:defRPr sz="1100" b="0" i="0" kern="1200">
          <a:solidFill>
            <a:srgbClr val="1A1C3C"/>
          </a:solidFill>
          <a:latin typeface="Stone Sans ITC-Medium"/>
          <a:ea typeface="Arial" charset="0"/>
          <a:cs typeface="Stone Sans ITC-Medium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auseway.eformz.info/" TargetMode="External"/><Relationship Id="rId2" Type="http://schemas.openxmlformats.org/officeDocument/2006/relationships/hyperlink" Target="https://www.causewaycoastandglens.gov.uk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usewaycoastandglens.gov.uk/" TargetMode="External"/><Relationship Id="rId2" Type="http://schemas.openxmlformats.org/officeDocument/2006/relationships/hyperlink" Target="https://causeway.eformz.info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F9B5E6-171A-478E-B3DE-85F2FFFAF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861B7F0-14E4-41A6-A459-912693C6F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3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A5299B37-5A5F-4A4B-B767-A5B2BBB67EEB}"/>
              </a:ext>
            </a:extLst>
          </p:cNvPr>
          <p:cNvSpPr txBox="1">
            <a:spLocks/>
          </p:cNvSpPr>
          <p:nvPr/>
        </p:nvSpPr>
        <p:spPr bwMode="auto">
          <a:xfrm>
            <a:off x="547833" y="940217"/>
            <a:ext cx="8048333" cy="11141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0" i="0" kern="1200">
                <a:solidFill>
                  <a:srgbClr val="1A1C3C"/>
                </a:solidFill>
                <a:latin typeface="TheOpenDisplay SemiBold"/>
                <a:ea typeface="ＭＳ Ｐゴシック" charset="0"/>
                <a:cs typeface="TheOpenDisplay SemiBold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charset="0"/>
                <a:cs typeface="Gill Sans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charset="0"/>
                <a:cs typeface="Gill Sans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charset="0"/>
                <a:cs typeface="Gill Sans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charset="0"/>
                <a:cs typeface="Gill Sans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9pPr>
          </a:lstStyle>
          <a:p>
            <a:r>
              <a:rPr lang="en-US" sz="5400" dirty="0"/>
              <a:t>The 148</a:t>
            </a:r>
            <a:r>
              <a:rPr lang="en-US" sz="5400" baseline="30000" dirty="0"/>
              <a:t>th</a:t>
            </a:r>
            <a:r>
              <a:rPr lang="en-US" sz="5400" dirty="0"/>
              <a:t> Open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5C4D0B7-BAAD-4A07-831E-1AB263456705}"/>
              </a:ext>
            </a:extLst>
          </p:cNvPr>
          <p:cNvSpPr txBox="1">
            <a:spLocks/>
          </p:cNvSpPr>
          <p:nvPr/>
        </p:nvSpPr>
        <p:spPr bwMode="auto">
          <a:xfrm>
            <a:off x="547832" y="1907843"/>
            <a:ext cx="8048333" cy="590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0" i="0" kern="1200">
                <a:solidFill>
                  <a:srgbClr val="1A1C3C"/>
                </a:solidFill>
                <a:latin typeface="TheOpenDisplay SemiBold"/>
                <a:ea typeface="ＭＳ Ｐゴシック" charset="0"/>
                <a:cs typeface="TheOpenDisplay SemiBold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charset="0"/>
                <a:cs typeface="Gill Sans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charset="0"/>
                <a:cs typeface="Gill Sans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charset="0"/>
                <a:cs typeface="Gill Sans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charset="0"/>
                <a:cs typeface="Gill Sans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9pPr>
          </a:lstStyle>
          <a:p>
            <a:r>
              <a:rPr lang="en-US" sz="3200" dirty="0"/>
              <a:t>Delivering a Lasting Legacy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9990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C00C29-D588-46D2-9F78-753B24D32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18E4EA-6867-40DF-BEE5-CC26A95578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22565"/>
            <a:ext cx="9144000" cy="200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1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157279" y="1740947"/>
            <a:ext cx="6336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1400" b="1" dirty="0"/>
              <a:t>B.  Staging</a:t>
            </a:r>
            <a:r>
              <a:rPr lang="en-GB" sz="1400" dirty="0"/>
              <a:t>	</a:t>
            </a:r>
          </a:p>
          <a:p>
            <a:pPr lvl="1"/>
            <a:r>
              <a:rPr lang="en-GB" sz="1400" dirty="0" err="1"/>
              <a:t>i</a:t>
            </a:r>
            <a:r>
              <a:rPr lang="en-GB" sz="1400" dirty="0"/>
              <a:t>.  Procurement	</a:t>
            </a:r>
          </a:p>
          <a:p>
            <a:pPr lvl="1"/>
            <a:r>
              <a:rPr lang="en-GB" sz="1400" dirty="0"/>
              <a:t>ii. Energy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/>
              <a:t>Temporary power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/>
              <a:t>Transport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/>
              <a:t>Travel and accommodation</a:t>
            </a:r>
          </a:p>
          <a:p>
            <a:pPr lvl="1"/>
            <a:r>
              <a:rPr lang="en-GB" sz="1400" dirty="0"/>
              <a:t>iii. Catering</a:t>
            </a:r>
          </a:p>
          <a:p>
            <a:pPr lvl="1"/>
            <a:r>
              <a:rPr lang="en-GB" sz="1400" dirty="0"/>
              <a:t>iv. Materials; reuse and recycling</a:t>
            </a:r>
          </a:p>
          <a:p>
            <a:pPr lvl="1"/>
            <a:r>
              <a:rPr lang="en-GB" sz="1400" dirty="0"/>
              <a:t>v.  Community engagement </a:t>
            </a:r>
          </a:p>
          <a:p>
            <a:pPr lvl="1"/>
            <a:r>
              <a:rPr lang="en-GB" sz="1400" dirty="0"/>
              <a:t>vi. Safety management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157279" y="3937763"/>
            <a:ext cx="63367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1400" b="1" dirty="0"/>
              <a:t>C.  Communications</a:t>
            </a:r>
            <a:r>
              <a:rPr lang="en-GB" sz="1400" dirty="0"/>
              <a:t>	</a:t>
            </a:r>
          </a:p>
          <a:p>
            <a:pPr lvl="1"/>
            <a:r>
              <a:rPr lang="en-GB" sz="1400" dirty="0" err="1"/>
              <a:t>i</a:t>
            </a:r>
            <a:r>
              <a:rPr lang="en-GB" sz="1400" dirty="0"/>
              <a:t>.  Media engagement and reach</a:t>
            </a:r>
          </a:p>
          <a:p>
            <a:pPr lvl="1"/>
            <a:r>
              <a:rPr lang="en-GB" sz="1400" dirty="0"/>
              <a:t>ii. Training and awareness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57279" y="4656949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1400" b="1" dirty="0"/>
              <a:t>D. Partnership</a:t>
            </a:r>
            <a:r>
              <a:rPr lang="en-GB" sz="1400" dirty="0"/>
              <a:t>	</a:t>
            </a:r>
          </a:p>
          <a:p>
            <a:pPr lvl="1"/>
            <a:r>
              <a:rPr lang="en-GB" sz="1400" dirty="0" err="1"/>
              <a:t>i</a:t>
            </a:r>
            <a:r>
              <a:rPr lang="en-GB" sz="1400" dirty="0"/>
              <a:t>.  Patrons, Official Suppliers and Contractors	</a:t>
            </a:r>
          </a:p>
          <a:p>
            <a:pPr lvl="1"/>
            <a:r>
              <a:rPr lang="en-GB" sz="1400" dirty="0"/>
              <a:t>ii. Local community; opportunity, involvement and benefit</a:t>
            </a:r>
          </a:p>
          <a:p>
            <a:pPr lvl="1"/>
            <a:r>
              <a:rPr lang="en-GB" sz="1400" dirty="0"/>
              <a:t>iii. Government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157279" y="5537227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1400" b="1" dirty="0"/>
              <a:t>E. Legacy	</a:t>
            </a:r>
          </a:p>
          <a:p>
            <a:pPr lvl="1"/>
            <a:r>
              <a:rPr lang="en-GB" sz="1400" dirty="0" err="1"/>
              <a:t>i</a:t>
            </a:r>
            <a:r>
              <a:rPr lang="en-GB" sz="1400" dirty="0"/>
              <a:t>.  Advocacy and education</a:t>
            </a:r>
          </a:p>
          <a:p>
            <a:pPr lvl="1"/>
            <a:r>
              <a:rPr lang="en-GB" sz="1400" dirty="0"/>
              <a:t>ii. Projects</a:t>
            </a:r>
          </a:p>
          <a:p>
            <a:pPr lvl="1"/>
            <a:r>
              <a:rPr lang="en-GB" sz="1400" dirty="0"/>
              <a:t>iii. Industry standards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5" t="33101" r="10001" b="33797"/>
          <a:stretch/>
        </p:blipFill>
        <p:spPr>
          <a:xfrm>
            <a:off x="5108764" y="1240336"/>
            <a:ext cx="3735419" cy="1076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1320" y="2524694"/>
            <a:ext cx="3522863" cy="378316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FC5B021-DAE3-452C-89CC-90877165E19E}"/>
              </a:ext>
            </a:extLst>
          </p:cNvPr>
          <p:cNvSpPr/>
          <p:nvPr/>
        </p:nvSpPr>
        <p:spPr>
          <a:xfrm>
            <a:off x="0" y="799885"/>
            <a:ext cx="9144000" cy="41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4"/>
          <p:cNvSpPr txBox="1"/>
          <p:nvPr/>
        </p:nvSpPr>
        <p:spPr>
          <a:xfrm>
            <a:off x="157279" y="823035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1400" b="1" dirty="0"/>
              <a:t>A. Venue</a:t>
            </a:r>
            <a:r>
              <a:rPr lang="en-GB" sz="1400" dirty="0"/>
              <a:t>	</a:t>
            </a:r>
          </a:p>
          <a:p>
            <a:pPr lvl="1"/>
            <a:r>
              <a:rPr lang="en-GB" sz="1400" dirty="0" err="1"/>
              <a:t>i</a:t>
            </a:r>
            <a:r>
              <a:rPr lang="en-GB" sz="1400" dirty="0"/>
              <a:t>.   Club and course management</a:t>
            </a:r>
          </a:p>
          <a:p>
            <a:pPr lvl="1"/>
            <a:r>
              <a:rPr lang="en-GB" sz="1400" dirty="0"/>
              <a:t>ii.  Site protection</a:t>
            </a:r>
          </a:p>
          <a:p>
            <a:pPr lvl="1"/>
            <a:r>
              <a:rPr lang="en-GB" sz="1400" dirty="0"/>
              <a:t>iii. Site restoration</a:t>
            </a:r>
          </a:p>
        </p:txBody>
      </p:sp>
    </p:spTree>
    <p:extLst>
      <p:ext uri="{BB962C8B-B14F-4D97-AF65-F5344CB8AC3E}">
        <p14:creationId xmlns:p14="http://schemas.microsoft.com/office/powerpoint/2010/main" val="380003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87749"/>
            <a:ext cx="8356600" cy="719667"/>
          </a:xfrm>
        </p:spPr>
        <p:txBody>
          <a:bodyPr/>
          <a:lstStyle/>
          <a:p>
            <a:r>
              <a:rPr lang="en-GB" dirty="0"/>
              <a:t>Delivering a lasting legacy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6E1A93-ED0A-4AAB-B42F-64A0B5DE7AFE}"/>
              </a:ext>
            </a:extLst>
          </p:cNvPr>
          <p:cNvSpPr txBox="1"/>
          <p:nvPr/>
        </p:nvSpPr>
        <p:spPr>
          <a:xfrm>
            <a:off x="225033" y="2180396"/>
            <a:ext cx="8884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ill Sans MT" panose="020B0502020104020203" pitchFamily="34" charset="0"/>
              </a:rPr>
              <a:t>Projects do not have to be connected to golf but should be related to a </a:t>
            </a:r>
            <a:r>
              <a:rPr lang="en-GB" sz="2400" b="1" dirty="0">
                <a:latin typeface="Gill Sans MT" panose="020B0502020104020203" pitchFamily="34" charset="0"/>
              </a:rPr>
              <a:t>sustainable development agenda</a:t>
            </a:r>
            <a:r>
              <a:rPr lang="en-GB" sz="2400" dirty="0">
                <a:latin typeface="Gill Sans MT" panose="020B0502020104020203" pitchFamily="34" charset="0"/>
              </a:rPr>
              <a:t>.</a:t>
            </a:r>
          </a:p>
          <a:p>
            <a:endParaRPr lang="en-GB" sz="24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ill Sans MT" panose="020B0502020104020203" pitchFamily="34" charset="0"/>
              </a:rPr>
              <a:t>The R&amp;A will liaise directly with </a:t>
            </a:r>
            <a:r>
              <a:rPr lang="en-GB" sz="2400" b="1" dirty="0">
                <a:latin typeface="Gill Sans MT" panose="020B0502020104020203" pitchFamily="34" charset="0"/>
              </a:rPr>
              <a:t>Causeway Coast and Glens Borough Council </a:t>
            </a:r>
            <a:r>
              <a:rPr lang="en-GB" sz="2400" dirty="0">
                <a:latin typeface="Gill Sans MT" panose="020B0502020104020203" pitchFamily="34" charset="0"/>
              </a:rPr>
              <a:t>(as the host local authority) to discuss, review and select short-list projects.</a:t>
            </a:r>
          </a:p>
          <a:p>
            <a:endParaRPr lang="en-GB" sz="24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ill Sans MT" panose="020B0502020104020203" pitchFamily="34" charset="0"/>
              </a:rPr>
              <a:t>The final decision on projects to receive funding will be made by </a:t>
            </a:r>
            <a:r>
              <a:rPr lang="en-GB" sz="2400" b="1" dirty="0">
                <a:latin typeface="Gill Sans MT" panose="020B0502020104020203" pitchFamily="34" charset="0"/>
              </a:rPr>
              <a:t>The R&amp;A’s senior management team</a:t>
            </a:r>
            <a:r>
              <a:rPr lang="en-GB" sz="2400" dirty="0">
                <a:latin typeface="Gill Sans MT" panose="020B0502020104020203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0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Delivering a lasting legacy – examples from previous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688E1E-E56C-4A79-82FB-6ADE88EF9B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64" y="1983616"/>
            <a:ext cx="7514272" cy="43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144</a:t>
            </a:r>
            <a:r>
              <a:rPr lang="en-GB" baseline="30000" dirty="0"/>
              <a:t>th</a:t>
            </a:r>
            <a:r>
              <a:rPr lang="en-GB" dirty="0"/>
              <a:t> Open</a:t>
            </a:r>
            <a:br>
              <a:rPr lang="en-GB" dirty="0"/>
            </a:br>
            <a:r>
              <a:rPr lang="en-GB" dirty="0"/>
              <a:t>St Andrews 2015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2E0F0C-E121-400A-9EB2-06F0CA3F9F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149367" y="2090296"/>
            <a:ext cx="5669280" cy="425196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373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145</a:t>
            </a:r>
            <a:r>
              <a:rPr lang="en-GB" baseline="30000" dirty="0"/>
              <a:t>th</a:t>
            </a:r>
            <a:r>
              <a:rPr lang="en-GB" dirty="0"/>
              <a:t> Open</a:t>
            </a:r>
            <a:br>
              <a:rPr lang="en-GB" dirty="0"/>
            </a:br>
            <a:r>
              <a:rPr lang="en-GB" dirty="0"/>
              <a:t>Royal Troon 2016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15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5ED63A-02B3-4AD1-BC59-DC8538ACDB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39"/>
          <a:stretch/>
        </p:blipFill>
        <p:spPr>
          <a:xfrm>
            <a:off x="1453637" y="2242698"/>
            <a:ext cx="6623563" cy="3867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B60B348-CC48-41BD-B5DC-AB15590032DC}"/>
              </a:ext>
            </a:extLst>
          </p:cNvPr>
          <p:cNvSpPr txBox="1"/>
          <p:nvPr/>
        </p:nvSpPr>
        <p:spPr>
          <a:xfrm>
            <a:off x="5486400" y="5921855"/>
            <a:ext cx="3154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https://www.randa.org/News/2017/03/Local-communities-benefit-from-The-Opens-legacy</a:t>
            </a:r>
          </a:p>
        </p:txBody>
      </p:sp>
    </p:spTree>
    <p:extLst>
      <p:ext uri="{BB962C8B-B14F-4D97-AF65-F5344CB8AC3E}">
        <p14:creationId xmlns:p14="http://schemas.microsoft.com/office/powerpoint/2010/main" val="331299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6C4CF7-637C-4340-A036-6061BB05D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129" y="1142028"/>
            <a:ext cx="4237441" cy="53249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146</a:t>
            </a:r>
            <a:r>
              <a:rPr lang="en-GB" baseline="30000" dirty="0"/>
              <a:t>th</a:t>
            </a:r>
            <a:r>
              <a:rPr lang="en-GB" dirty="0"/>
              <a:t> Open</a:t>
            </a:r>
            <a:br>
              <a:rPr lang="en-GB" dirty="0"/>
            </a:br>
            <a:r>
              <a:rPr lang="en-GB" dirty="0"/>
              <a:t>Royal Birkdale 2017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4B8790-4B9E-48A5-98E3-B051E31BA938}"/>
              </a:ext>
            </a:extLst>
          </p:cNvPr>
          <p:cNvSpPr txBox="1"/>
          <p:nvPr/>
        </p:nvSpPr>
        <p:spPr>
          <a:xfrm>
            <a:off x="273599" y="6005348"/>
            <a:ext cx="294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https://lbndaily.co.uk/open-golf-legacy-boosts-local-sefton-projects-tune-100000/</a:t>
            </a:r>
          </a:p>
        </p:txBody>
      </p:sp>
    </p:spTree>
    <p:extLst>
      <p:ext uri="{BB962C8B-B14F-4D97-AF65-F5344CB8AC3E}">
        <p14:creationId xmlns:p14="http://schemas.microsoft.com/office/powerpoint/2010/main" val="306947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385869"/>
            <a:ext cx="8356600" cy="719667"/>
          </a:xfrm>
        </p:spPr>
        <p:txBody>
          <a:bodyPr/>
          <a:lstStyle/>
          <a:p>
            <a:r>
              <a:rPr lang="en-GB" dirty="0"/>
              <a:t>The 147</a:t>
            </a:r>
            <a:r>
              <a:rPr lang="en-GB" baseline="30000" dirty="0"/>
              <a:t>th</a:t>
            </a:r>
            <a:r>
              <a:rPr lang="en-GB" dirty="0"/>
              <a:t> Open</a:t>
            </a:r>
            <a:br>
              <a:rPr lang="en-GB" dirty="0"/>
            </a:br>
            <a:r>
              <a:rPr lang="en-GB" dirty="0"/>
              <a:t>Carnoustie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17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2893B7-0A7D-40A5-840C-FC1FEA7DE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924" y="1385869"/>
            <a:ext cx="5230788" cy="51437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633B2F-80E6-41CC-AF5D-37D1541185D0}"/>
              </a:ext>
            </a:extLst>
          </p:cNvPr>
          <p:cNvSpPr txBox="1"/>
          <p:nvPr/>
        </p:nvSpPr>
        <p:spPr>
          <a:xfrm>
            <a:off x="273599" y="6005348"/>
            <a:ext cx="294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https://www.theopen.com/latest/2019/04/carnoustie-community-projects-to-benefit</a:t>
            </a:r>
          </a:p>
        </p:txBody>
      </p:sp>
    </p:spTree>
    <p:extLst>
      <p:ext uri="{BB962C8B-B14F-4D97-AF65-F5344CB8AC3E}">
        <p14:creationId xmlns:p14="http://schemas.microsoft.com/office/powerpoint/2010/main" val="355799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385869"/>
            <a:ext cx="8356600" cy="719667"/>
          </a:xfrm>
        </p:spPr>
        <p:txBody>
          <a:bodyPr/>
          <a:lstStyle/>
          <a:p>
            <a:r>
              <a:rPr lang="en-GB" dirty="0"/>
              <a:t>The 148</a:t>
            </a:r>
            <a:r>
              <a:rPr lang="en-GB" baseline="30000" dirty="0"/>
              <a:t>th</a:t>
            </a:r>
            <a:r>
              <a:rPr lang="en-GB" dirty="0"/>
              <a:t> Open</a:t>
            </a:r>
            <a:br>
              <a:rPr lang="en-GB" dirty="0"/>
            </a:br>
            <a:r>
              <a:rPr lang="en-GB" dirty="0"/>
              <a:t>Royal Portrush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xmlns="" id="{CE0F5D31-A6F3-4160-ACBB-AEE9D263AACD}"/>
              </a:ext>
            </a:extLst>
          </p:cNvPr>
          <p:cNvSpPr txBox="1">
            <a:spLocks/>
          </p:cNvSpPr>
          <p:nvPr/>
        </p:nvSpPr>
        <p:spPr bwMode="auto">
          <a:xfrm>
            <a:off x="4342448" y="2499360"/>
            <a:ext cx="3003232" cy="29727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0" i="0" kern="1200">
                <a:solidFill>
                  <a:srgbClr val="1A1C3C"/>
                </a:solidFill>
                <a:latin typeface="TheOpenDisplay SemiBold"/>
                <a:ea typeface="ＭＳ Ｐゴシック" charset="0"/>
                <a:cs typeface="TheOpenDisplay SemiBold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charset="0"/>
                <a:cs typeface="Gill Sans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charset="0"/>
                <a:cs typeface="Gill Sans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charset="0"/>
                <a:cs typeface="Gill Sans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  <a:ea typeface="ＭＳ Ｐゴシック" charset="0"/>
                <a:cs typeface="Gill Sans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9pPr>
          </a:lstStyle>
          <a:p>
            <a:r>
              <a:rPr lang="en-GB" sz="15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168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324204"/>
            <a:ext cx="8356600" cy="719667"/>
          </a:xfrm>
        </p:spPr>
        <p:txBody>
          <a:bodyPr/>
          <a:lstStyle/>
          <a:p>
            <a:r>
              <a:rPr lang="en-GB" dirty="0"/>
              <a:t>The 148</a:t>
            </a:r>
            <a:r>
              <a:rPr lang="en-GB" baseline="30000" dirty="0"/>
              <a:t>th</a:t>
            </a:r>
            <a:r>
              <a:rPr lang="en-GB" dirty="0"/>
              <a:t> Open Legacy Fund – </a:t>
            </a:r>
            <a:r>
              <a:rPr lang="en-GB" b="1" dirty="0"/>
              <a:t>Programme Delivery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6E1A93-ED0A-4AAB-B42F-64A0B5DE7AFE}"/>
              </a:ext>
            </a:extLst>
          </p:cNvPr>
          <p:cNvSpPr txBox="1"/>
          <p:nvPr/>
        </p:nvSpPr>
        <p:spPr>
          <a:xfrm>
            <a:off x="314192" y="4796627"/>
            <a:ext cx="8884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heOpenDisplay SemiBold"/>
              </a:rPr>
              <a:t>Patricia O’Brien</a:t>
            </a:r>
          </a:p>
          <a:p>
            <a:r>
              <a:rPr lang="en-GB" sz="2400" dirty="0">
                <a:latin typeface="TheOpenDisplay SemiBold"/>
              </a:rPr>
              <a:t>Funding Unit Manager</a:t>
            </a:r>
          </a:p>
          <a:p>
            <a:r>
              <a:rPr lang="en-GB" sz="2400" dirty="0">
                <a:latin typeface="TheOpenDisplay SemiBold"/>
              </a:rPr>
              <a:t>Causeway Coast and Glens Borough Council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</p:txBody>
      </p:sp>
      <p:pic>
        <p:nvPicPr>
          <p:cNvPr id="6" name="Picture 5" descr="\\SERVER2012\Customers\9746\logo.jpg">
            <a:extLst>
              <a:ext uri="{FF2B5EF4-FFF2-40B4-BE49-F238E27FC236}">
                <a16:creationId xmlns:a16="http://schemas.microsoft.com/office/drawing/2014/main" xmlns="" id="{7D7C5051-69AB-4B6C-BE48-4E8621B69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86470" y="2043871"/>
            <a:ext cx="6971060" cy="281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324204"/>
            <a:ext cx="8356600" cy="719667"/>
          </a:xfrm>
        </p:spPr>
        <p:txBody>
          <a:bodyPr/>
          <a:lstStyle/>
          <a:p>
            <a:r>
              <a:rPr lang="en-GB" dirty="0"/>
              <a:t>The 148</a:t>
            </a:r>
            <a:r>
              <a:rPr lang="en-GB" baseline="30000" dirty="0"/>
              <a:t>th</a:t>
            </a:r>
            <a:r>
              <a:rPr lang="en-GB" dirty="0"/>
              <a:t> Open Legacy Fund – </a:t>
            </a:r>
            <a:r>
              <a:rPr lang="en-GB" b="1" dirty="0"/>
              <a:t>Welcome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6E1A93-ED0A-4AAB-B42F-64A0B5DE7AFE}"/>
              </a:ext>
            </a:extLst>
          </p:cNvPr>
          <p:cNvSpPr txBox="1"/>
          <p:nvPr/>
        </p:nvSpPr>
        <p:spPr>
          <a:xfrm>
            <a:off x="314192" y="4796627"/>
            <a:ext cx="8884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ill Sans MT" panose="020B0502020104020203" pitchFamily="34" charset="0"/>
              </a:rPr>
              <a:t>Richard Baker</a:t>
            </a:r>
          </a:p>
          <a:p>
            <a:r>
              <a:rPr lang="en-GB" sz="2400" dirty="0">
                <a:latin typeface="Gill Sans MT" panose="020B0502020104020203" pitchFamily="34" charset="0"/>
              </a:rPr>
              <a:t>Director</a:t>
            </a:r>
          </a:p>
          <a:p>
            <a:r>
              <a:rPr lang="en-GB" sz="2400" dirty="0">
                <a:latin typeface="Gill Sans MT" panose="020B0502020104020203" pitchFamily="34" charset="0"/>
              </a:rPr>
              <a:t>Causeway Coast and Glens Borough Council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</p:txBody>
      </p:sp>
      <p:pic>
        <p:nvPicPr>
          <p:cNvPr id="6" name="Picture 5" descr="\\SERVER2012\Customers\9746\logo.jpg">
            <a:extLst>
              <a:ext uri="{FF2B5EF4-FFF2-40B4-BE49-F238E27FC236}">
                <a16:creationId xmlns:a16="http://schemas.microsoft.com/office/drawing/2014/main" xmlns="" id="{7D7C5051-69AB-4B6C-BE48-4E8621B69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86470" y="2043871"/>
            <a:ext cx="6971060" cy="281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5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324204"/>
            <a:ext cx="8356600" cy="719667"/>
          </a:xfrm>
        </p:spPr>
        <p:txBody>
          <a:bodyPr/>
          <a:lstStyle/>
          <a:p>
            <a:r>
              <a:rPr lang="en-GB" dirty="0"/>
              <a:t>Who can apply?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6E1A93-ED0A-4AAB-B42F-64A0B5DE7AFE}"/>
              </a:ext>
            </a:extLst>
          </p:cNvPr>
          <p:cNvSpPr txBox="1"/>
          <p:nvPr/>
        </p:nvSpPr>
        <p:spPr>
          <a:xfrm>
            <a:off x="259080" y="2043871"/>
            <a:ext cx="8884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heOpenDisplay SemiBold"/>
              </a:rPr>
              <a:t>Properly Constituted not-for-profit Community &amp; Voluntary Organisations and Statutory Organisations.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Display Semi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heOpenDisplay SemiBold"/>
              </a:rPr>
              <a:t>Applications where the beneficiaries are Portrush residents.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Display Semi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heOpenDisplay SemiBold"/>
              </a:rPr>
              <a:t>Only </a:t>
            </a:r>
            <a:r>
              <a:rPr lang="en-GB" sz="2400" b="1" dirty="0">
                <a:latin typeface="TheOpenDisplay SemiBold"/>
              </a:rPr>
              <a:t>ONE </a:t>
            </a:r>
            <a:r>
              <a:rPr lang="en-GB" sz="2400" dirty="0">
                <a:latin typeface="TheOpenDisplay SemiBold"/>
              </a:rPr>
              <a:t>application per organisation will be accepted.  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Display Semi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heOpenDisplay SemiBold"/>
              </a:rPr>
              <a:t>Projects which can be completed with expenditure claimed before </a:t>
            </a:r>
            <a:r>
              <a:rPr lang="en-GB" sz="2400" b="1" dirty="0">
                <a:latin typeface="TheOpenDisplay SemiBold"/>
              </a:rPr>
              <a:t>31 March 2020</a:t>
            </a:r>
            <a:r>
              <a:rPr lang="en-GB" sz="2400" dirty="0">
                <a:latin typeface="TheOpenDisplay SemiBold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5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324204"/>
            <a:ext cx="8356600" cy="719667"/>
          </a:xfrm>
        </p:spPr>
        <p:txBody>
          <a:bodyPr/>
          <a:lstStyle/>
          <a:p>
            <a:r>
              <a:rPr lang="en-GB" dirty="0"/>
              <a:t>The 148</a:t>
            </a:r>
            <a:r>
              <a:rPr lang="en-GB" baseline="30000" dirty="0"/>
              <a:t>th</a:t>
            </a:r>
            <a:r>
              <a:rPr lang="en-GB" dirty="0"/>
              <a:t> Open Legacy Fund - </a:t>
            </a:r>
            <a:r>
              <a:rPr lang="en-GB" b="1" dirty="0"/>
              <a:t>Boundary Map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EBEC17-F676-4F07-AAA7-6CA9C6152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12" y="1878330"/>
            <a:ext cx="8426535" cy="441856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289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1324204"/>
            <a:ext cx="8583459" cy="719667"/>
          </a:xfrm>
        </p:spPr>
        <p:txBody>
          <a:bodyPr/>
          <a:lstStyle/>
          <a:p>
            <a:r>
              <a:rPr lang="en-GB" dirty="0"/>
              <a:t>The 148</a:t>
            </a:r>
            <a:r>
              <a:rPr lang="en-GB" baseline="30000" dirty="0"/>
              <a:t>th</a:t>
            </a:r>
            <a:r>
              <a:rPr lang="en-GB" dirty="0"/>
              <a:t> Open Legacy Fund – </a:t>
            </a:r>
            <a:r>
              <a:rPr lang="en-GB" b="1" dirty="0"/>
              <a:t>Levels of Grant Awards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5166B0-AD19-4584-99D3-2183FAF23DF6}"/>
              </a:ext>
            </a:extLst>
          </p:cNvPr>
          <p:cNvSpPr txBox="1"/>
          <p:nvPr/>
        </p:nvSpPr>
        <p:spPr>
          <a:xfrm>
            <a:off x="259080" y="2013391"/>
            <a:ext cx="8884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heOpenDisplay SemiBold"/>
              </a:rPr>
              <a:t>Total Funds available are </a:t>
            </a:r>
            <a:r>
              <a:rPr lang="en-GB" sz="2400" b="1" dirty="0">
                <a:latin typeface="TheOpenDisplay SemiBold"/>
              </a:rPr>
              <a:t>£100,000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heOpenDisplay SemiBold"/>
              </a:rPr>
              <a:t>There are two levels of grant awards available: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8BAABE52-ADC4-4B27-A1E4-6789003F2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62601"/>
              </p:ext>
            </p:extLst>
          </p:nvPr>
        </p:nvGraphicFramePr>
        <p:xfrm>
          <a:off x="395288" y="3211239"/>
          <a:ext cx="8011160" cy="177228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689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216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56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solidFill>
                            <a:schemeClr val="accent1"/>
                          </a:solidFill>
                          <a:effectLst/>
                        </a:rPr>
                        <a:t>The 148</a:t>
                      </a:r>
                      <a:r>
                        <a:rPr lang="en-GB" sz="1800" baseline="30000" dirty="0">
                          <a:solidFill>
                            <a:schemeClr val="accent1"/>
                          </a:solidFill>
                          <a:effectLst/>
                        </a:rPr>
                        <a:t>th </a:t>
                      </a:r>
                      <a:r>
                        <a:rPr lang="en-GB" sz="1800" dirty="0">
                          <a:solidFill>
                            <a:schemeClr val="accent1"/>
                          </a:solidFill>
                          <a:effectLst/>
                        </a:rPr>
                        <a:t>Open Legacy Fund Grant Programme</a:t>
                      </a:r>
                      <a:endParaRPr lang="en-GB" sz="18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solidFill>
                            <a:schemeClr val="accent1"/>
                          </a:solidFill>
                          <a:effectLst/>
                        </a:rPr>
                        <a:t>Maximum Grant Amount</a:t>
                      </a:r>
                      <a:endParaRPr lang="en-GB" sz="18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30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Both"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Small Grants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Both"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Large Grants 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£5,000 - £10,000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£10,000 - £50,000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D81541-974C-4242-BA74-A611E15BBD8C}"/>
              </a:ext>
            </a:extLst>
          </p:cNvPr>
          <p:cNvSpPr txBox="1"/>
          <p:nvPr/>
        </p:nvSpPr>
        <p:spPr>
          <a:xfrm>
            <a:off x="259080" y="4983524"/>
            <a:ext cx="8884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heOpenDisplay SemiBold"/>
              </a:rPr>
              <a:t>100% funding can be applied for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heOpenDisplay SemiBold"/>
              </a:rPr>
              <a:t>The R&amp;A reserves the right to make the final decision on which projects receive support from The 148</a:t>
            </a:r>
            <a:r>
              <a:rPr lang="en-GB" sz="2400" baseline="30000" dirty="0">
                <a:latin typeface="TheOpenDisplay SemiBold"/>
              </a:rPr>
              <a:t>th</a:t>
            </a:r>
            <a:r>
              <a:rPr lang="en-GB" sz="2400" dirty="0">
                <a:latin typeface="TheOpenDisplay SemiBold"/>
              </a:rPr>
              <a:t> Open Legacy Fund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latin typeface="TheOpenDisplay Semi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20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23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41438361-D53E-4CCC-8DF9-FBF359D4B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45499"/>
              </p:ext>
            </p:extLst>
          </p:nvPr>
        </p:nvGraphicFramePr>
        <p:xfrm>
          <a:off x="109948" y="1275907"/>
          <a:ext cx="9034051" cy="5243529"/>
        </p:xfrm>
        <a:graphic>
          <a:graphicData uri="http://schemas.openxmlformats.org/drawingml/2006/table">
            <a:tbl>
              <a:tblPr firstCol="1" bandRow="1"/>
              <a:tblGrid>
                <a:gridCol w="2873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867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736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79657"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GB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1" marR="60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2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Social</a:t>
                      </a:r>
                      <a:endParaRPr lang="en-GB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1" marR="60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Environmental</a:t>
                      </a:r>
                      <a:endParaRPr lang="en-GB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en-GB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1" marR="60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Health &amp; Well-being</a:t>
                      </a:r>
                      <a:endParaRPr lang="en-GB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1" marR="60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35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Social may include:</a:t>
                      </a:r>
                      <a:endParaRPr lang="en-GB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i="1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1" marR="60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1600" i="1" dirty="0">
                          <a:solidFill>
                            <a:schemeClr val="accent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Environmental may include:</a:t>
                      </a:r>
                      <a:endParaRPr lang="en-GB" sz="1600" dirty="0">
                        <a:solidFill>
                          <a:schemeClr val="accent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i="1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1" marR="60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en-GB" sz="1600" i="1" dirty="0" smtClean="0">
                          <a:solidFill>
                            <a:schemeClr val="accent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Health &amp; Well-being </a:t>
                      </a:r>
                      <a:r>
                        <a:rPr lang="en-GB" sz="1600" i="1" dirty="0">
                          <a:solidFill>
                            <a:schemeClr val="accent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may include:</a:t>
                      </a:r>
                      <a:endParaRPr lang="en-GB" sz="1600" dirty="0">
                        <a:solidFill>
                          <a:schemeClr val="accent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831" marR="60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99097">
                <a:tc>
                  <a:txBody>
                    <a:bodyPr/>
                    <a:lstStyle/>
                    <a:p>
                      <a:pPr marL="342900" lvl="0" indent="-342900" fontAlgn="base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Projects which support and encourage children and young people to explore and use creativity to improve communication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Projects which innovatively address the issues surrounding access for disabled and socially excluded people.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Projects which address isolation and inclusion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Projects which are creatively designed, harnessing new technology to create greater cohesion in the community. 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1" marR="60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Projects which support sustainable living 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Projects which promote sustainable food networks and sustainable farming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Projects which create and promote opportunities to use sustainable transport solutions 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Projects which conserve and promote conservation of the natural environment and enhancement of biodiversity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Projects which use and promote the use of renewable energy solutions.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Projects which seek to protect and enhance the coastal and marine ecosystems 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Projects which involve the protection and promotion of our historic environment and heritage.  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1" marR="60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Projects which create greater awareness of the benefits of physical activity on health and wellbeing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Projects which encourage and promote healthier lifestyle choices and behaviour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Projects which promote good mental health 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Projects which enable vulnerable people to live as independently and safely as possible with the support of their families, friends and communities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Projects which address issues surrounding access for disabled and socially excluded people to participate in physical activity. 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228600" algn="just">
                        <a:spcAft>
                          <a:spcPts val="0"/>
                        </a:spcAft>
                      </a:pPr>
                      <a:r>
                        <a:rPr lang="en-GB" sz="1200" kern="1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831" marR="60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00" y="1402493"/>
            <a:ext cx="8356600" cy="458206"/>
          </a:xfrm>
        </p:spPr>
        <p:txBody>
          <a:bodyPr/>
          <a:lstStyle/>
          <a:p>
            <a:r>
              <a:rPr lang="en-GB" dirty="0"/>
              <a:t>The 148</a:t>
            </a:r>
            <a:r>
              <a:rPr lang="en-GB" baseline="30000" dirty="0"/>
              <a:t>th</a:t>
            </a:r>
            <a:r>
              <a:rPr lang="en-GB" dirty="0"/>
              <a:t> Open Legacy Fund – </a:t>
            </a:r>
            <a:r>
              <a:rPr lang="en-GB" b="1" dirty="0"/>
              <a:t>Themes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849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1164716"/>
            <a:ext cx="8356600" cy="719667"/>
          </a:xfrm>
        </p:spPr>
        <p:txBody>
          <a:bodyPr/>
          <a:lstStyle/>
          <a:p>
            <a:r>
              <a:rPr lang="en-GB" dirty="0"/>
              <a:t>How to apply?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6E1A93-ED0A-4AAB-B42F-64A0B5DE7AFE}"/>
              </a:ext>
            </a:extLst>
          </p:cNvPr>
          <p:cNvSpPr txBox="1"/>
          <p:nvPr/>
        </p:nvSpPr>
        <p:spPr>
          <a:xfrm>
            <a:off x="259080" y="1884383"/>
            <a:ext cx="867226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heOpenDisplay SemiBold"/>
              </a:rPr>
              <a:t>Follow the link on Council’s Homepage</a:t>
            </a:r>
            <a:r>
              <a:rPr lang="en-GB" sz="2400" dirty="0" smtClean="0">
                <a:latin typeface="TheOpenDisplay SemiBold"/>
              </a:rPr>
              <a:t>:</a:t>
            </a:r>
          </a:p>
          <a:p>
            <a:endParaRPr lang="en-GB" sz="2400" dirty="0">
              <a:latin typeface="TheOpenDisplay SemiBold"/>
            </a:endParaRPr>
          </a:p>
          <a:p>
            <a:r>
              <a:rPr lang="en-GB" sz="2400" b="1" dirty="0">
                <a:latin typeface="TheOpenDisplay SemiBold"/>
                <a:hlinkClick r:id="rId2"/>
              </a:rPr>
              <a:t>https://</a:t>
            </a:r>
            <a:r>
              <a:rPr lang="en-GB" sz="2400" b="1" dirty="0" smtClean="0">
                <a:latin typeface="TheOpenDisplay SemiBold"/>
                <a:hlinkClick r:id="rId2"/>
              </a:rPr>
              <a:t>www.causewaycoastandglens.gov.uk</a:t>
            </a:r>
            <a:endParaRPr lang="en-GB" sz="2400" b="1" dirty="0" smtClean="0">
              <a:latin typeface="TheOpenDisplay SemiBold"/>
            </a:endParaRPr>
          </a:p>
          <a:p>
            <a:endParaRPr lang="en-GB" sz="2400" dirty="0">
              <a:latin typeface="TheOpenDisplay SemiBold"/>
            </a:endParaRPr>
          </a:p>
          <a:p>
            <a:r>
              <a:rPr lang="en-GB" sz="2400" u="sng" dirty="0">
                <a:latin typeface="TheOpenDisplay SemiBold"/>
              </a:rPr>
              <a:t>Or</a:t>
            </a:r>
            <a:r>
              <a:rPr lang="en-GB" sz="2400" dirty="0">
                <a:latin typeface="TheOpenDisplay SemiBold"/>
              </a:rPr>
              <a:t> ….. go direct to Council’s Funding Portal:</a:t>
            </a:r>
          </a:p>
          <a:p>
            <a:r>
              <a:rPr lang="en-GB" sz="2400" b="1" dirty="0" smtClean="0">
                <a:latin typeface="TheOpenDisplay SemiBold"/>
                <a:hlinkClick r:id="rId3"/>
              </a:rPr>
              <a:t>https://causeway.eformz.info</a:t>
            </a:r>
            <a:endParaRPr lang="en-GB" sz="2400" b="1" dirty="0" smtClean="0">
              <a:latin typeface="TheOpenDisplay SemiBold"/>
            </a:endParaRPr>
          </a:p>
          <a:p>
            <a:endParaRPr lang="en-GB" sz="2400" dirty="0">
              <a:latin typeface="TheOpenDisplay SemiBold"/>
            </a:endParaRPr>
          </a:p>
          <a:p>
            <a:r>
              <a:rPr lang="en-GB" sz="2400" dirty="0">
                <a:latin typeface="TheOpenDisplay SemiBold"/>
              </a:rPr>
              <a:t>The Application Form is in two parts: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heOpenDisplay SemiBold"/>
              </a:rPr>
              <a:t>Section </a:t>
            </a:r>
            <a:r>
              <a:rPr lang="en-GB" sz="2400" dirty="0" smtClean="0">
                <a:latin typeface="TheOpenDisplay SemiBold"/>
              </a:rPr>
              <a:t>A: Organisational </a:t>
            </a:r>
            <a:r>
              <a:rPr lang="en-GB" sz="2400" dirty="0">
                <a:latin typeface="TheOpenDisplay SemiBold"/>
              </a:rPr>
              <a:t>Details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heOpenDisplay SemiBold"/>
              </a:rPr>
              <a:t>Section </a:t>
            </a:r>
            <a:r>
              <a:rPr lang="en-GB" sz="2400" dirty="0" smtClean="0">
                <a:latin typeface="TheOpenDisplay SemiBold"/>
              </a:rPr>
              <a:t>B: Project Details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Display SemiBold"/>
            </a:endParaRPr>
          </a:p>
          <a:p>
            <a:r>
              <a:rPr lang="en-GB" sz="2000" dirty="0" smtClean="0">
                <a:latin typeface="TheOpenDisplay SemiBold"/>
              </a:rPr>
              <a:t>For </a:t>
            </a:r>
            <a:r>
              <a:rPr lang="en-GB" sz="2000" dirty="0">
                <a:latin typeface="TheOpenDisplay SemiBold"/>
              </a:rPr>
              <a:t>guidance on answering questions, see </a:t>
            </a:r>
            <a:r>
              <a:rPr lang="en-GB" sz="2000" b="1" dirty="0">
                <a:latin typeface="TheOpenDisplay SemiBold"/>
              </a:rPr>
              <a:t>Page 9 of Guidance Notes</a:t>
            </a:r>
          </a:p>
        </p:txBody>
      </p:sp>
    </p:spTree>
    <p:extLst>
      <p:ext uri="{BB962C8B-B14F-4D97-AF65-F5344CB8AC3E}">
        <p14:creationId xmlns:p14="http://schemas.microsoft.com/office/powerpoint/2010/main" val="377351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18" y="1158951"/>
            <a:ext cx="8356600" cy="719667"/>
          </a:xfrm>
        </p:spPr>
        <p:txBody>
          <a:bodyPr/>
          <a:lstStyle/>
          <a:p>
            <a:r>
              <a:rPr lang="en-GB" dirty="0"/>
              <a:t>Stage 1:  Eligibility Assessment: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6E1A93-ED0A-4AAB-B42F-64A0B5DE7AFE}"/>
              </a:ext>
            </a:extLst>
          </p:cNvPr>
          <p:cNvSpPr txBox="1"/>
          <p:nvPr/>
        </p:nvSpPr>
        <p:spPr>
          <a:xfrm>
            <a:off x="170945" y="1695858"/>
            <a:ext cx="827886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heOpenDisplay SemiBold"/>
              </a:rPr>
              <a:t>Every application that is received will be assessed for the following: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TheOpenDisplay Semi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TheOpenDisplay SemiBold"/>
              </a:rPr>
              <a:t>To ensure that the organisation is eligible to apply; 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TheOpenDisplay SemiBold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dirty="0">
                <a:latin typeface="TheOpenDisplay SemiBold"/>
              </a:rPr>
              <a:t>Has a properly adopted “Governing Document” such as a constitution or memorandum and articles of association which clearly show that it is non-profit making and taking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GB" dirty="0">
              <a:latin typeface="TheOpenDisplay SemiBold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dirty="0">
                <a:latin typeface="TheOpenDisplay SemiBold"/>
              </a:rPr>
              <a:t>Has a bank account in their own name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GB" dirty="0">
              <a:latin typeface="TheOpenDisplay SemiBold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dirty="0">
                <a:latin typeface="TheOpenDisplay SemiBold"/>
              </a:rPr>
              <a:t>Can submit proper accounts (most recent accounts must be provided)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TheOpenDisplay Semi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TheOpenDisplay SemiBold"/>
              </a:rPr>
              <a:t>To ensure that the project beneficiaries are Portrush residents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TheOpenDisplay Semi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TheOpenDisplay SemiBold"/>
              </a:rPr>
              <a:t>To ensure that any permissions have been applied for (Leases, Building Control, Planning Permission etc.)</a:t>
            </a:r>
            <a:endParaRPr lang="en-GB" b="1" dirty="0">
              <a:latin typeface="TheOpenDisplay Semi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Display Semi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Displ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4121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96" y="1192437"/>
            <a:ext cx="8356600" cy="719667"/>
          </a:xfrm>
        </p:spPr>
        <p:txBody>
          <a:bodyPr/>
          <a:lstStyle/>
          <a:p>
            <a:r>
              <a:rPr lang="en-GB" dirty="0"/>
              <a:t>Assessment &amp; Scoring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6E1A93-ED0A-4AAB-B42F-64A0B5DE7AFE}"/>
              </a:ext>
            </a:extLst>
          </p:cNvPr>
          <p:cNvSpPr txBox="1"/>
          <p:nvPr/>
        </p:nvSpPr>
        <p:spPr>
          <a:xfrm>
            <a:off x="259080" y="1800012"/>
            <a:ext cx="82788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TheOpenDisplay SemiBold"/>
              </a:rPr>
              <a:t>Small Grants (£5,000 - £10,000)</a:t>
            </a:r>
          </a:p>
          <a:p>
            <a:r>
              <a:rPr lang="en-GB" dirty="0">
                <a:latin typeface="TheOpenDisplay SemiBold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heOpenDisplay SemiBold"/>
              </a:rPr>
              <a:t>All questions </a:t>
            </a:r>
            <a:r>
              <a:rPr lang="en-GB" dirty="0" smtClean="0">
                <a:latin typeface="TheOpenDisplay SemiBold"/>
              </a:rPr>
              <a:t>scored </a:t>
            </a:r>
            <a:r>
              <a:rPr lang="en-GB" dirty="0">
                <a:latin typeface="TheOpenDisplay SemiBold"/>
              </a:rPr>
              <a:t>out of 5 and weighting </a:t>
            </a:r>
            <a:r>
              <a:rPr lang="en-GB" dirty="0" smtClean="0">
                <a:latin typeface="TheOpenDisplay SemiBold"/>
              </a:rPr>
              <a:t>applied</a:t>
            </a:r>
            <a:endParaRPr lang="en-GB" dirty="0">
              <a:latin typeface="TheOpenDisplay Semi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heOpenDisplay SemiBold"/>
              </a:rPr>
              <a:t>Applications scoring 65% or above will be considered for an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heOpenDisplay SemiBold"/>
              </a:rPr>
              <a:t>In the event that the fund is oversubscribed, only the highest scoring applications will be selected</a:t>
            </a:r>
          </a:p>
          <a:p>
            <a:endParaRPr lang="en-GB" dirty="0">
              <a:latin typeface="TheOpenDisplay SemiBold"/>
            </a:endParaRPr>
          </a:p>
          <a:p>
            <a:r>
              <a:rPr lang="en-GB" b="1" dirty="0">
                <a:latin typeface="TheOpenDisplay SemiBold"/>
              </a:rPr>
              <a:t>Large Grants (£10,000 - £50,000)</a:t>
            </a:r>
          </a:p>
          <a:p>
            <a:endParaRPr lang="en-GB" dirty="0">
              <a:latin typeface="TheOpenDisplay Semi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heOpenDisplay SemiBold"/>
              </a:rPr>
              <a:t>All questions </a:t>
            </a:r>
            <a:r>
              <a:rPr lang="en-GB" dirty="0" smtClean="0">
                <a:latin typeface="TheOpenDisplay SemiBold"/>
              </a:rPr>
              <a:t>scored </a:t>
            </a:r>
            <a:r>
              <a:rPr lang="en-GB" dirty="0">
                <a:latin typeface="TheOpenDisplay SemiBold"/>
              </a:rPr>
              <a:t>out of 5 and weighting </a:t>
            </a:r>
            <a:r>
              <a:rPr lang="en-GB" dirty="0" smtClean="0">
                <a:latin typeface="TheOpenDisplay SemiBold"/>
              </a:rPr>
              <a:t>applied </a:t>
            </a:r>
            <a:endParaRPr lang="en-GB" dirty="0">
              <a:latin typeface="TheOpenDisplay Semi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heOpenDisplay SemiBold"/>
              </a:rPr>
              <a:t>Applications scoring 65% or above will be shortlisted for consideration.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heOpenDisplay SemiBold"/>
              </a:rPr>
              <a:t>Shortlisted projects will be considered by The R&amp;A, who will then determine a final selection of projects who may be invited to publicly present at an event in Portrush. A public voting system will then be used to decide awards.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heOpenDisplay SemiBold"/>
              </a:rPr>
              <a:t>In the event that the fund is oversubscribed, the projects with the highest number of votes will be awarded funding.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Display Semi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Displ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283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034CD9-2796-4DBD-B103-098A4C64B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473B5A-82DF-4B53-B691-CDCE797FAEA8}"/>
              </a:ext>
            </a:extLst>
          </p:cNvPr>
          <p:cNvSpPr/>
          <p:nvPr/>
        </p:nvSpPr>
        <p:spPr>
          <a:xfrm>
            <a:off x="0" y="0"/>
            <a:ext cx="9144000" cy="12384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DAFB16D-E5A4-47F5-8B6F-6BCC82BAE4A8}"/>
              </a:ext>
            </a:extLst>
          </p:cNvPr>
          <p:cNvSpPr/>
          <p:nvPr/>
        </p:nvSpPr>
        <p:spPr>
          <a:xfrm>
            <a:off x="0" y="5619509"/>
            <a:ext cx="9144000" cy="12384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B1B7AA32-D750-48DD-A45F-A63EABE53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39983"/>
              </p:ext>
            </p:extLst>
          </p:nvPr>
        </p:nvGraphicFramePr>
        <p:xfrm>
          <a:off x="0" y="928116"/>
          <a:ext cx="9144001" cy="5913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33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955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70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49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31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19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Score</a:t>
                      </a:r>
                    </a:p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(0-5)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9316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detail 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will you do? When will you do it? Where will you do it? How will you do it?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GB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9316"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Identified Need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How did you identify the need for this project and what evidence is there to support that? i.e. consultation with other stakeholders. 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658"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Project beneficiaries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 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6617"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Outcomes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(Community Cohesion + one other; 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GB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 the outcomes appropriate, measurable, has the applicant demonstrated how they will be achieved?)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9658"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Ability to deliver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the project outcomes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6617"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Contribution to the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themes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</a:t>
                      </a:r>
                    </a:p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</a:t>
                      </a:r>
                    </a:p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and well-being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2016"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Marketing &amp; Promotion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(Is media content linked to The 148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Open Legacy Fund?).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9658"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Legacy / Sustainability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965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8" name="Title 2">
            <a:extLst>
              <a:ext uri="{FF2B5EF4-FFF2-40B4-BE49-F238E27FC236}">
                <a16:creationId xmlns:a16="http://schemas.microsoft.com/office/drawing/2014/main" xmlns="" id="{F6317C69-8A82-405A-9039-D57E8F5DA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31" y="284906"/>
            <a:ext cx="8356600" cy="719667"/>
          </a:xfrm>
        </p:spPr>
        <p:txBody>
          <a:bodyPr/>
          <a:lstStyle/>
          <a:p>
            <a:r>
              <a:rPr lang="en-GB" dirty="0"/>
              <a:t>Assessment Criteria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69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324204"/>
            <a:ext cx="8356600" cy="719667"/>
          </a:xfrm>
        </p:spPr>
        <p:txBody>
          <a:bodyPr/>
          <a:lstStyle/>
          <a:p>
            <a:r>
              <a:rPr lang="en-GB" dirty="0"/>
              <a:t>The 148</a:t>
            </a:r>
            <a:r>
              <a:rPr lang="en-GB" baseline="30000" dirty="0"/>
              <a:t>th</a:t>
            </a:r>
            <a:r>
              <a:rPr lang="en-GB" dirty="0"/>
              <a:t> Open Legacy Fund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8BB776-32BE-4646-BC5F-FC249439984F}"/>
              </a:ext>
            </a:extLst>
          </p:cNvPr>
          <p:cNvSpPr txBox="1"/>
          <p:nvPr/>
        </p:nvSpPr>
        <p:spPr>
          <a:xfrm>
            <a:off x="129540" y="2613134"/>
            <a:ext cx="88849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heOpenDisplay SemiBold"/>
              </a:rPr>
              <a:t>Deadline for Submission of Completed Application Forms: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400" dirty="0">
              <a:latin typeface="TheOpenDisplay SemiBold"/>
            </a:endParaRPr>
          </a:p>
          <a:p>
            <a:pPr algn="ctr"/>
            <a:endParaRPr lang="en-GB" sz="2400" dirty="0">
              <a:latin typeface="TheOpenDisplay SemiBold"/>
            </a:endParaRPr>
          </a:p>
          <a:p>
            <a:pPr algn="ctr"/>
            <a:r>
              <a:rPr lang="en-GB" sz="2400" b="1" u="sng" dirty="0">
                <a:latin typeface="TheOpenDisplay SemiBold"/>
              </a:rPr>
              <a:t>12.00 noon on Friday 31 May </a:t>
            </a:r>
            <a:r>
              <a:rPr lang="en-GB" sz="2400" b="1" u="sng" dirty="0" smtClean="0">
                <a:latin typeface="TheOpenDisplay SemiBold"/>
              </a:rPr>
              <a:t>2019</a:t>
            </a:r>
          </a:p>
          <a:p>
            <a:pPr algn="ctr"/>
            <a:endParaRPr lang="en-GB" sz="2400" b="1" u="sng" dirty="0">
              <a:latin typeface="TheOpenDisplay SemiBold"/>
            </a:endParaRPr>
          </a:p>
          <a:p>
            <a:pPr lvl="0" algn="ctr"/>
            <a:r>
              <a:rPr lang="en-GB" sz="2400" b="1" dirty="0">
                <a:solidFill>
                  <a:srgbClr val="00205B"/>
                </a:solidFill>
                <a:latin typeface="TheOpenDisplay SemiBold"/>
                <a:hlinkClick r:id="rId2"/>
              </a:rPr>
              <a:t>https://causeway.eformz.info</a:t>
            </a:r>
            <a:endParaRPr lang="en-GB" sz="2400" b="1" dirty="0">
              <a:solidFill>
                <a:srgbClr val="00205B"/>
              </a:solidFill>
              <a:latin typeface="TheOpenDisplay SemiBold"/>
            </a:endParaRPr>
          </a:p>
          <a:p>
            <a:pPr algn="ctr"/>
            <a:r>
              <a:rPr lang="en-GB" sz="2400" b="1" dirty="0">
                <a:latin typeface="TheOpenDisplay SemiBold"/>
                <a:hlinkClick r:id="rId3"/>
              </a:rPr>
              <a:t>https://www.causewaycoastandglens.gov.uk</a:t>
            </a:r>
            <a:endParaRPr lang="en-GB" sz="2400" b="1" dirty="0">
              <a:latin typeface="TheOpenDisplay SemiBold"/>
            </a:endParaRPr>
          </a:p>
          <a:p>
            <a:pPr algn="ctr"/>
            <a:endParaRPr lang="en-GB" sz="2400" dirty="0">
              <a:latin typeface="TheOpenDisplay SemiBold"/>
            </a:endParaRPr>
          </a:p>
          <a:p>
            <a:pPr algn="ctr"/>
            <a:r>
              <a:rPr lang="en-GB" sz="2400" dirty="0">
                <a:latin typeface="TheOpenDisplay SemiBold"/>
              </a:rPr>
              <a:t>Late applications will not be considered.  No exceptions will be made and there is no recourse to appeal.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1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279814"/>
            <a:ext cx="8356600" cy="719667"/>
          </a:xfrm>
        </p:spPr>
        <p:txBody>
          <a:bodyPr/>
          <a:lstStyle/>
          <a:p>
            <a:r>
              <a:rPr lang="en-GB" dirty="0"/>
              <a:t>Thank you!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8BB776-32BE-4646-BC5F-FC249439984F}"/>
              </a:ext>
            </a:extLst>
          </p:cNvPr>
          <p:cNvSpPr txBox="1"/>
          <p:nvPr/>
        </p:nvSpPr>
        <p:spPr>
          <a:xfrm>
            <a:off x="1174432" y="1833032"/>
            <a:ext cx="524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TheOpenDisplay SemiBold"/>
              </a:rPr>
              <a:t>Any 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A4ED2F-97D6-4E16-8CE0-3F0BA23C66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 r="727" b="6629"/>
          <a:stretch/>
        </p:blipFill>
        <p:spPr bwMode="auto">
          <a:xfrm>
            <a:off x="1312969" y="2488315"/>
            <a:ext cx="6630678" cy="3627152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52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324204"/>
            <a:ext cx="8356600" cy="719667"/>
          </a:xfrm>
        </p:spPr>
        <p:txBody>
          <a:bodyPr/>
          <a:lstStyle/>
          <a:p>
            <a:r>
              <a:rPr lang="en-GB" dirty="0"/>
              <a:t>The 148</a:t>
            </a:r>
            <a:r>
              <a:rPr lang="en-GB" baseline="30000" dirty="0"/>
              <a:t>th</a:t>
            </a:r>
            <a:r>
              <a:rPr lang="en-GB" dirty="0"/>
              <a:t> Open Legacy Fund – </a:t>
            </a:r>
            <a:r>
              <a:rPr lang="en-GB" b="1" dirty="0"/>
              <a:t>Agenda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469F1D-76A0-49B8-B790-B9B0D451062A}"/>
              </a:ext>
            </a:extLst>
          </p:cNvPr>
          <p:cNvSpPr txBox="1"/>
          <p:nvPr/>
        </p:nvSpPr>
        <p:spPr>
          <a:xfrm>
            <a:off x="172271" y="2361150"/>
            <a:ext cx="880160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Gill Sans MT" panose="020B0502020104020203" pitchFamily="34" charset="0"/>
              </a:rPr>
              <a:t>Welcome - Richard Baker (CCGBC)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Gill Sans MT" panose="020B0502020104020203" pitchFamily="34" charset="0"/>
              </a:rPr>
              <a:t>Introduction to The Open Legacy Fund - Philip Russell (The R&amp;A)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Gill Sans MT" panose="020B0502020104020203" pitchFamily="34" charset="0"/>
              </a:rPr>
              <a:t>Application Process, Eligibility &amp; Assessment - Patricia O’Brien (CCGBC)</a:t>
            </a:r>
          </a:p>
          <a:p>
            <a:endParaRPr lang="en-GB" sz="2200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Gill Sans MT" panose="020B0502020104020203" pitchFamily="34" charset="0"/>
              </a:rPr>
              <a:t>Questions &amp; Close</a:t>
            </a:r>
          </a:p>
        </p:txBody>
      </p:sp>
    </p:spTree>
    <p:extLst>
      <p:ext uri="{BB962C8B-B14F-4D97-AF65-F5344CB8AC3E}">
        <p14:creationId xmlns:p14="http://schemas.microsoft.com/office/powerpoint/2010/main" val="196889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324204"/>
            <a:ext cx="8356600" cy="719667"/>
          </a:xfrm>
        </p:spPr>
        <p:txBody>
          <a:bodyPr/>
          <a:lstStyle/>
          <a:p>
            <a:r>
              <a:rPr lang="en-GB" dirty="0"/>
              <a:t>The 148</a:t>
            </a:r>
            <a:r>
              <a:rPr lang="en-GB" baseline="30000" dirty="0"/>
              <a:t>th</a:t>
            </a:r>
            <a:r>
              <a:rPr lang="en-GB" dirty="0"/>
              <a:t> Open Legacy Fund – </a:t>
            </a:r>
            <a:r>
              <a:rPr lang="en-GB" b="1" dirty="0"/>
              <a:t>Close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6E1A93-ED0A-4AAB-B42F-64A0B5DE7AFE}"/>
              </a:ext>
            </a:extLst>
          </p:cNvPr>
          <p:cNvSpPr txBox="1"/>
          <p:nvPr/>
        </p:nvSpPr>
        <p:spPr>
          <a:xfrm>
            <a:off x="314192" y="4796627"/>
            <a:ext cx="8884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ill Sans MT" panose="020B0502020104020203" pitchFamily="34" charset="0"/>
              </a:rPr>
              <a:t>Richard Baker</a:t>
            </a:r>
          </a:p>
          <a:p>
            <a:r>
              <a:rPr lang="en-GB" sz="2400" dirty="0">
                <a:latin typeface="Gill Sans MT" panose="020B0502020104020203" pitchFamily="34" charset="0"/>
              </a:rPr>
              <a:t>Director</a:t>
            </a:r>
          </a:p>
          <a:p>
            <a:r>
              <a:rPr lang="en-GB" sz="2400" dirty="0">
                <a:latin typeface="Gill Sans MT" panose="020B0502020104020203" pitchFamily="34" charset="0"/>
              </a:rPr>
              <a:t>Causeway Coast and Glens Borough Council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</p:txBody>
      </p:sp>
      <p:pic>
        <p:nvPicPr>
          <p:cNvPr id="6" name="Picture 5" descr="\\SERVER2012\Customers\9746\logo.jpg">
            <a:extLst>
              <a:ext uri="{FF2B5EF4-FFF2-40B4-BE49-F238E27FC236}">
                <a16:creationId xmlns:a16="http://schemas.microsoft.com/office/drawing/2014/main" xmlns="" id="{7D7C5051-69AB-4B6C-BE48-4E8621B69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86470" y="2043871"/>
            <a:ext cx="6971060" cy="281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9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68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324204"/>
            <a:ext cx="8356600" cy="719667"/>
          </a:xfrm>
        </p:spPr>
        <p:txBody>
          <a:bodyPr/>
          <a:lstStyle/>
          <a:p>
            <a:r>
              <a:rPr lang="en-GB" dirty="0"/>
              <a:t>The 148</a:t>
            </a:r>
            <a:r>
              <a:rPr lang="en-GB" baseline="30000" dirty="0"/>
              <a:t>th</a:t>
            </a:r>
            <a:r>
              <a:rPr lang="en-GB" dirty="0"/>
              <a:t> Open Legacy Fund – </a:t>
            </a:r>
            <a:r>
              <a:rPr lang="en-GB" b="1" dirty="0"/>
              <a:t>Introduction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6E1A93-ED0A-4AAB-B42F-64A0B5DE7AFE}"/>
              </a:ext>
            </a:extLst>
          </p:cNvPr>
          <p:cNvSpPr txBox="1"/>
          <p:nvPr/>
        </p:nvSpPr>
        <p:spPr>
          <a:xfrm>
            <a:off x="314192" y="4796627"/>
            <a:ext cx="8884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Gill Sans MT" panose="020B0502020104020203" pitchFamily="34" charset="0"/>
              </a:rPr>
              <a:t>Philip Russell</a:t>
            </a:r>
          </a:p>
          <a:p>
            <a:r>
              <a:rPr lang="en-GB" sz="2400" dirty="0">
                <a:latin typeface="Gill Sans MT" panose="020B0502020104020203" pitchFamily="34" charset="0"/>
              </a:rPr>
              <a:t>Assistant Director - Sustainability</a:t>
            </a:r>
          </a:p>
          <a:p>
            <a:r>
              <a:rPr lang="en-GB" sz="2400" dirty="0">
                <a:latin typeface="Gill Sans MT" panose="020B0502020104020203" pitchFamily="34" charset="0"/>
              </a:rPr>
              <a:t>The R&amp;A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heOpenAlpha Text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41D1DF-26C9-4D24-8913-2A7219C88F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96" y="2473280"/>
            <a:ext cx="4151009" cy="18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71164F8-0E8F-4C94-8325-A446F7D31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E8533C2-1419-458D-A0E7-B7EF0D0AA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24"/>
            <a:ext cx="9144001" cy="68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9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E673D6-3F1F-4C36-B227-18E2C9162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D517FF-2323-4042-8B50-B5596E0A84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6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FA2C56-EAF6-4F35-8223-FFC2FB93B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92B363-F4D7-4813-84E8-7E26133449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24"/>
            <a:ext cx="9144000" cy="68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9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59F6E4-EAD3-48E8-B263-F47F5C1D4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Delivering a lasting legacy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18706-F2EB-4960-990D-E0B17A97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688E1E-E56C-4A79-82FB-6ADE88EF9B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64" y="1983616"/>
            <a:ext cx="7514272" cy="43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288" y="1738511"/>
            <a:ext cx="8352712" cy="719667"/>
          </a:xfrm>
        </p:spPr>
        <p:txBody>
          <a:bodyPr/>
          <a:lstStyle/>
          <a:p>
            <a:r>
              <a:rPr lang="en-GB" dirty="0"/>
              <a:t>The Open as a driving force for sustainability in sport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28763A1-6774-6D47-84FF-FB70CF01D239}" type="slidenum">
              <a:rPr lang="en-US" smtClean="0"/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12" t="21030" r="16568" b="30423"/>
          <a:stretch/>
        </p:blipFill>
        <p:spPr>
          <a:xfrm>
            <a:off x="518120" y="3103321"/>
            <a:ext cx="4148919" cy="2163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9428" y="3400406"/>
            <a:ext cx="3439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ill Sans MT" panose="020B0502020104020203" pitchFamily="34" charset="0"/>
              </a:rPr>
              <a:t>Leadership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ill Sans MT" panose="020B0502020104020203" pitchFamily="34" charset="0"/>
              </a:rPr>
              <a:t>Innovation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ill Sans MT" panose="020B0502020104020203" pitchFamily="34" charset="0"/>
              </a:rPr>
              <a:t>Inspiration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Gill Sans MT" panose="020B0502020104020203" pitchFamily="34" charset="0"/>
              </a:rPr>
              <a:t>Global showcase</a:t>
            </a:r>
          </a:p>
        </p:txBody>
      </p:sp>
    </p:spTree>
    <p:extLst>
      <p:ext uri="{BB962C8B-B14F-4D97-AF65-F5344CB8AC3E}">
        <p14:creationId xmlns:p14="http://schemas.microsoft.com/office/powerpoint/2010/main" val="177301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 Open PPT 16x9_v5">
  <a:themeElements>
    <a:clrScheme name="The Open">
      <a:dk1>
        <a:srgbClr val="00205B"/>
      </a:dk1>
      <a:lt1>
        <a:sysClr val="window" lastClr="FFFFFF"/>
      </a:lt1>
      <a:dk2>
        <a:srgbClr val="00A9E0"/>
      </a:dk2>
      <a:lt2>
        <a:srgbClr val="84888B"/>
      </a:lt2>
      <a:accent1>
        <a:srgbClr val="000000"/>
      </a:accent1>
      <a:accent2>
        <a:srgbClr val="00558C"/>
      </a:accent2>
      <a:accent3>
        <a:srgbClr val="154734"/>
      </a:accent3>
      <a:accent4>
        <a:srgbClr val="939598"/>
      </a:accent4>
      <a:accent5>
        <a:srgbClr val="0077C8"/>
      </a:accent5>
      <a:accent6>
        <a:srgbClr val="007749"/>
      </a:accent6>
      <a:hlink>
        <a:srgbClr val="D1D3D4"/>
      </a:hlink>
      <a:folHlink>
        <a:srgbClr val="00A9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3028</TotalTime>
  <Words>1004</Words>
  <Application>Microsoft Office PowerPoint</Application>
  <PresentationFormat>On-screen Show (4:3)</PresentationFormat>
  <Paragraphs>269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ＭＳ Ｐゴシック</vt:lpstr>
      <vt:lpstr>SimSun</vt:lpstr>
      <vt:lpstr>Arial</vt:lpstr>
      <vt:lpstr>Calibri</vt:lpstr>
      <vt:lpstr>Gill Sans</vt:lpstr>
      <vt:lpstr>Gill Sans Light</vt:lpstr>
      <vt:lpstr>Gill Sans MT</vt:lpstr>
      <vt:lpstr>Stone Sans ITC-Medium</vt:lpstr>
      <vt:lpstr>Stone Sans ITC-Semi</vt:lpstr>
      <vt:lpstr>Symbol</vt:lpstr>
      <vt:lpstr>TheOpenAlpha Text</vt:lpstr>
      <vt:lpstr>TheOpenDisplay SemiBold</vt:lpstr>
      <vt:lpstr>Times New Roman</vt:lpstr>
      <vt:lpstr>The Open PPT 16x9_v5</vt:lpstr>
      <vt:lpstr>PowerPoint Presentation</vt:lpstr>
      <vt:lpstr>The 148th Open Legacy Fund – Welcome </vt:lpstr>
      <vt:lpstr>The 148th Open Legacy Fund – Agenda </vt:lpstr>
      <vt:lpstr>The 148th Open Legacy Fund – Introduction </vt:lpstr>
      <vt:lpstr>PowerPoint Presentation</vt:lpstr>
      <vt:lpstr>PowerPoint Presentation</vt:lpstr>
      <vt:lpstr>PowerPoint Presentation</vt:lpstr>
      <vt:lpstr>Delivering a lasting legacy</vt:lpstr>
      <vt:lpstr>The Open as a driving force for sustainability in sport</vt:lpstr>
      <vt:lpstr>PowerPoint Presentation</vt:lpstr>
      <vt:lpstr>PowerPoint Presentation</vt:lpstr>
      <vt:lpstr>Delivering a lasting legacy </vt:lpstr>
      <vt:lpstr>Delivering a lasting legacy – examples from previous years</vt:lpstr>
      <vt:lpstr>The 144th Open St Andrews 2015</vt:lpstr>
      <vt:lpstr>The 145th Open Royal Troon 2016</vt:lpstr>
      <vt:lpstr>The 146th Open Royal Birkdale 2017</vt:lpstr>
      <vt:lpstr>The 147th Open Carnoustie 2018</vt:lpstr>
      <vt:lpstr>The 148th Open Royal Portrush 2019</vt:lpstr>
      <vt:lpstr>The 148th Open Legacy Fund – Programme Delivery </vt:lpstr>
      <vt:lpstr>Who can apply? </vt:lpstr>
      <vt:lpstr>The 148th Open Legacy Fund - Boundary Map  </vt:lpstr>
      <vt:lpstr>The 148th Open Legacy Fund – Levels of Grant Awards  </vt:lpstr>
      <vt:lpstr>The 148th Open Legacy Fund – Themes  </vt:lpstr>
      <vt:lpstr>How to apply? </vt:lpstr>
      <vt:lpstr>Stage 1:  Eligibility Assessment: </vt:lpstr>
      <vt:lpstr>Assessment &amp; Scoring     </vt:lpstr>
      <vt:lpstr>Assessment Criteria     </vt:lpstr>
      <vt:lpstr>The 148th Open Legacy Fund  </vt:lpstr>
      <vt:lpstr>Thank you!  </vt:lpstr>
      <vt:lpstr>The 148th Open Legacy Fund – Close </vt:lpstr>
      <vt:lpstr>PowerPoint Presentation</vt:lpstr>
    </vt:vector>
  </TitlesOfParts>
  <Company>R&amp;A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 Project Description</dc:title>
  <dc:creator>Adam Lynch</dc:creator>
  <cp:lastModifiedBy>Oisin Duffy</cp:lastModifiedBy>
  <cp:revision>282</cp:revision>
  <cp:lastPrinted>2019-04-29T13:32:14Z</cp:lastPrinted>
  <dcterms:created xsi:type="dcterms:W3CDTF">2011-03-10T09:14:51Z</dcterms:created>
  <dcterms:modified xsi:type="dcterms:W3CDTF">2019-05-01T13:40:18Z</dcterms:modified>
</cp:coreProperties>
</file>