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25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058CEA-4AB3-4F0A-A12C-2FC1115CFBCE}" type="datetimeFigureOut">
              <a:rPr lang="en-GB" smtClean="0"/>
              <a:t>21/01/2019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A9191C-44A4-478C-BDF9-A236AD5BF7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2960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3B8999-9E31-4C0A-B3A0-F122B4B9831A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36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3B8999-9E31-4C0A-B3A0-F122B4B9831A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976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476EF-8B1A-425A-B4E0-A81928213150}" type="datetimeFigureOut">
              <a:rPr lang="en-GB" smtClean="0"/>
              <a:t>21/01/2019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BF5A6-E5DC-452E-98CE-778AA64D2C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366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476EF-8B1A-425A-B4E0-A81928213150}" type="datetimeFigureOut">
              <a:rPr lang="en-GB" smtClean="0"/>
              <a:t>21/01/2019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BF5A6-E5DC-452E-98CE-778AA64D2C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753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476EF-8B1A-425A-B4E0-A81928213150}" type="datetimeFigureOut">
              <a:rPr lang="en-GB" smtClean="0"/>
              <a:t>21/01/2019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BF5A6-E5DC-452E-98CE-778AA64D2C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942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476EF-8B1A-425A-B4E0-A81928213150}" type="datetimeFigureOut">
              <a:rPr lang="en-GB" smtClean="0"/>
              <a:t>21/01/2019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BF5A6-E5DC-452E-98CE-778AA64D2C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594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476EF-8B1A-425A-B4E0-A81928213150}" type="datetimeFigureOut">
              <a:rPr lang="en-GB" smtClean="0"/>
              <a:t>21/01/2019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BF5A6-E5DC-452E-98CE-778AA64D2C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3826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476EF-8B1A-425A-B4E0-A81928213150}" type="datetimeFigureOut">
              <a:rPr lang="en-GB" smtClean="0"/>
              <a:t>21/01/2019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BF5A6-E5DC-452E-98CE-778AA64D2C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963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476EF-8B1A-425A-B4E0-A81928213150}" type="datetimeFigureOut">
              <a:rPr lang="en-GB" smtClean="0"/>
              <a:t>21/01/2019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BF5A6-E5DC-452E-98CE-778AA64D2C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967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476EF-8B1A-425A-B4E0-A81928213150}" type="datetimeFigureOut">
              <a:rPr lang="en-GB" smtClean="0"/>
              <a:t>21/01/2019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BF5A6-E5DC-452E-98CE-778AA64D2C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484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476EF-8B1A-425A-B4E0-A81928213150}" type="datetimeFigureOut">
              <a:rPr lang="en-GB" smtClean="0"/>
              <a:t>21/01/2019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BF5A6-E5DC-452E-98CE-778AA64D2C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139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476EF-8B1A-425A-B4E0-A81928213150}" type="datetimeFigureOut">
              <a:rPr lang="en-GB" smtClean="0"/>
              <a:t>21/01/2019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BF5A6-E5DC-452E-98CE-778AA64D2C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4040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476EF-8B1A-425A-B4E0-A81928213150}" type="datetimeFigureOut">
              <a:rPr lang="en-GB" smtClean="0"/>
              <a:t>21/01/2019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BF5A6-E5DC-452E-98CE-778AA64D2C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2871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476EF-8B1A-425A-B4E0-A81928213150}" type="datetimeFigureOut">
              <a:rPr lang="en-GB" smtClean="0"/>
              <a:t>21/01/2019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BF5A6-E5DC-452E-98CE-778AA64D2C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72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heopen.com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ourismireland.com/industryopportunitie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emf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9609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5363" y="-2100100"/>
            <a:ext cx="6536267" cy="49106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861" y="534844"/>
            <a:ext cx="6942667" cy="71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312" y="-33185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TIP 2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25143" y="274639"/>
            <a:ext cx="5657931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733" dirty="0">
                <a:solidFill>
                  <a:srgbClr val="FFFFFF"/>
                </a:solidFill>
                <a:latin typeface="Arial"/>
                <a:cs typeface="Arial"/>
              </a:rPr>
              <a:t>Reach out to golfers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25142" y="2199230"/>
            <a:ext cx="9044732" cy="3931369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189" indent="-457189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 Respond to your customers needs.</a:t>
            </a:r>
          </a:p>
          <a:p>
            <a:pPr marL="457189" indent="-457189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 Offer bespoke golf packages.</a:t>
            </a:r>
          </a:p>
          <a:p>
            <a:pPr marL="457189" indent="-457189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 Display daily weather forecasts.</a:t>
            </a:r>
          </a:p>
          <a:p>
            <a:pPr marL="457189" indent="-457189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 Prepare an early packed lunch.</a:t>
            </a:r>
          </a:p>
          <a:p>
            <a:pPr marL="457189" indent="-457189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 Provide laundry/ drying room facilities.</a:t>
            </a:r>
          </a:p>
          <a:p>
            <a:pPr marL="457189" indent="-457189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 Sign up for golfers Welcome Scheme.  	</a:t>
            </a:r>
            <a:r>
              <a:rPr lang="en-US" sz="2667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www.tourismni/welcomeschemes.</a:t>
            </a:r>
          </a:p>
          <a:p>
            <a:pPr marL="457189" indent="-457189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Provide an information sheet in the foyer. </a:t>
            </a:r>
          </a:p>
        </p:txBody>
      </p:sp>
    </p:spTree>
    <p:extLst>
      <p:ext uri="{BB962C8B-B14F-4D97-AF65-F5344CB8AC3E}">
        <p14:creationId xmlns:p14="http://schemas.microsoft.com/office/powerpoint/2010/main" val="1402355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5363" y="-2100100"/>
            <a:ext cx="6536267" cy="49106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861" y="534844"/>
            <a:ext cx="6942667" cy="71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312" y="-33185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TIP 3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25143" y="274639"/>
            <a:ext cx="5657931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733" dirty="0">
                <a:solidFill>
                  <a:srgbClr val="FFFFFF"/>
                </a:solidFill>
                <a:latin typeface="Arial"/>
                <a:cs typeface="Arial"/>
              </a:rPr>
              <a:t>Ambassador programme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25142" y="2199230"/>
            <a:ext cx="9044732" cy="3931369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Train Staff in WorldHost Ambassador Programme 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Sign up to Volunteer </a:t>
            </a:r>
            <a:r>
              <a:rPr lang="en-US" sz="2667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www.volunteernow.co.uk. 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Pre-order food to suit the needs of the customer.  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Anticipate the needs of the golfing customer or ask them in advance.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Provide a locally sourced gift on arrival or departure.</a:t>
            </a:r>
          </a:p>
          <a:p>
            <a:pPr algn="l">
              <a:defRPr/>
            </a:pPr>
            <a:endParaRPr lang="en-US" sz="2667" dirty="0">
              <a:solidFill>
                <a:prstClr val="black">
                  <a:lumMod val="95000"/>
                  <a:lumOff val="5000"/>
                </a:prst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9912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5363" y="-2100100"/>
            <a:ext cx="6536267" cy="49106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861" y="534844"/>
            <a:ext cx="6942667" cy="71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312" y="-33185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TIP 4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25143" y="274639"/>
            <a:ext cx="5657931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733" dirty="0">
                <a:solidFill>
                  <a:srgbClr val="FFFFFF"/>
                </a:solidFill>
                <a:latin typeface="Arial"/>
                <a:cs typeface="Arial"/>
              </a:rPr>
              <a:t>Work together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25143" y="2199230"/>
            <a:ext cx="9044732" cy="3931369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Two heads are better than one.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What are the opportunities to work with other businesses or wider community?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Encourage spectators to watch The Open with you. 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Work with your local Chamber of Commerce 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Feedback ideas and support your local groups and networks. 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Can the local College or University help with skills training for your staff? </a:t>
            </a:r>
          </a:p>
          <a:p>
            <a:pPr algn="l">
              <a:defRPr/>
            </a:pPr>
            <a:endParaRPr lang="en-US" sz="2667" dirty="0">
              <a:solidFill>
                <a:prstClr val="black">
                  <a:lumMod val="95000"/>
                  <a:lumOff val="5000"/>
                </a:prst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7744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1083" r="-41083"/>
          <a:stretch>
            <a:fillRect/>
          </a:stretch>
        </p:blipFill>
        <p:spPr>
          <a:xfrm>
            <a:off x="-2514432" y="-1912755"/>
            <a:ext cx="10972800" cy="4525433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861" y="534844"/>
            <a:ext cx="6942667" cy="71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312" y="-33185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TIP 5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25143" y="274639"/>
            <a:ext cx="5657931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733" dirty="0">
                <a:solidFill>
                  <a:srgbClr val="FFFFFF"/>
                </a:solidFill>
                <a:latin typeface="Arial"/>
                <a:cs typeface="Arial"/>
              </a:rPr>
              <a:t>International thinking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25142" y="2199230"/>
            <a:ext cx="9044732" cy="3931369"/>
          </a:xfrm>
          <a:prstGeom prst="rect">
            <a:avLst/>
          </a:prstGeom>
        </p:spPr>
        <p:txBody>
          <a:bodyPr vert="horz" lIns="121920" tIns="60960" rIns="121920" bIns="60960" rtlCol="0" anchor="t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Golf is popular in The USA, UK, Ireland and a host of European countries.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Help international visitors sample local food and culture.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Make sure you are fully stocked with local information on things to see and do.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Give clear directions. We are small and accessible- sell that fact.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Do you have a language capability or can you translate a menu, directions etc.? Visitor information in languages is available from your local VIC.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Provide universal chargers.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Golf starts early so a breakfast on the go may be required.</a:t>
            </a:r>
          </a:p>
          <a:p>
            <a:pPr marL="457189" indent="-457189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Look at tee-off times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Is there an opportunity to source a local guide to give a truly authentic experience. </a:t>
            </a:r>
          </a:p>
          <a:p>
            <a:pPr algn="l">
              <a:defRPr/>
            </a:pPr>
            <a:endParaRPr lang="en-US" sz="2667" dirty="0">
              <a:solidFill>
                <a:prstClr val="black">
                  <a:lumMod val="95000"/>
                  <a:lumOff val="5000"/>
                </a:prst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934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5363" y="-2100100"/>
            <a:ext cx="6536267" cy="49106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861" y="534844"/>
            <a:ext cx="6942667" cy="71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312" y="-33185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TIP 6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25143" y="274639"/>
            <a:ext cx="5657931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733" dirty="0">
                <a:solidFill>
                  <a:srgbClr val="FFFFFF"/>
                </a:solidFill>
                <a:latin typeface="Arial"/>
                <a:cs typeface="Arial"/>
              </a:rPr>
              <a:t>Shout about yourself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25142" y="2199230"/>
            <a:ext cx="9044732" cy="3931369"/>
          </a:xfrm>
          <a:prstGeom prst="rect">
            <a:avLst/>
          </a:prstGeom>
        </p:spPr>
        <p:txBody>
          <a:bodyPr vert="horz" lIns="121920" tIns="60960" rIns="121920" bIns="60960" rtlCol="0" anchor="t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What do you want to say to your customers?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What do you want them to say about you when they leave?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Integrate messages about The Open into your communications. 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Website </a:t>
            </a: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  <a:hlinkClick r:id="rId4"/>
              </a:rPr>
              <a:t>www.theopen.com</a:t>
            </a: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, Causeway Coast and Glens Website and discoverni.com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There will be an opportunity to create your own branded marketing materials. Keep up to date with changes on TNI’s media library.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There will never be such media attention on all of Northern Ireland. Positive PR could really help your business. </a:t>
            </a:r>
          </a:p>
          <a:p>
            <a:pPr algn="l">
              <a:defRPr/>
            </a:pPr>
            <a:endParaRPr lang="en-US" sz="2667" dirty="0">
              <a:solidFill>
                <a:prstClr val="black">
                  <a:lumMod val="95000"/>
                  <a:lumOff val="5000"/>
                </a:prst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2073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5363" y="-2100100"/>
            <a:ext cx="6536267" cy="49106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861" y="534844"/>
            <a:ext cx="6942667" cy="71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312" y="-33185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TIP 7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25143" y="274639"/>
            <a:ext cx="5657931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733" dirty="0">
                <a:solidFill>
                  <a:srgbClr val="FFFFFF"/>
                </a:solidFill>
                <a:latin typeface="Arial"/>
                <a:cs typeface="Arial"/>
              </a:rPr>
              <a:t>Be Open ready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25142" y="2199230"/>
            <a:ext cx="9044732" cy="3931369"/>
          </a:xfrm>
          <a:prstGeom prst="rect">
            <a:avLst/>
          </a:prstGeom>
        </p:spPr>
        <p:txBody>
          <a:bodyPr vert="horz" lIns="121920" tIns="60960" rIns="121920" bIns="60960" rtlCol="0" anchor="t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Have t-off times at hand.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Catch your early risers.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Keep abreast of transport plans to make sure you, your visitors and your team can get in and out of the area.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Work out the finer details of your offers. Are you competitive, providing value for money compared to others?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Are there opportunities to add value through partnerships?</a:t>
            </a:r>
          </a:p>
          <a:p>
            <a:pPr marL="457189" indent="-457189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Will guests stay longer and spend more in the area? </a:t>
            </a:r>
          </a:p>
          <a:p>
            <a:pPr algn="l">
              <a:defRPr/>
            </a:pPr>
            <a:endParaRPr lang="en-US" sz="2667" dirty="0">
              <a:solidFill>
                <a:prstClr val="black">
                  <a:lumMod val="95000"/>
                  <a:lumOff val="5000"/>
                </a:prst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9688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5363" y="-2100100"/>
            <a:ext cx="6536267" cy="49106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861" y="534844"/>
            <a:ext cx="6942667" cy="71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312" y="-33185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TIP 8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25143" y="274639"/>
            <a:ext cx="5657931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733" dirty="0">
                <a:solidFill>
                  <a:srgbClr val="FFFFFF"/>
                </a:solidFill>
                <a:latin typeface="Arial"/>
                <a:cs typeface="Arial"/>
              </a:rPr>
              <a:t>Come again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25142" y="2199230"/>
            <a:ext cx="9044732" cy="3931369"/>
          </a:xfrm>
          <a:prstGeom prst="rect">
            <a:avLst/>
          </a:prstGeom>
        </p:spPr>
        <p:txBody>
          <a:bodyPr vert="horz" lIns="121920" tIns="60960" rIns="121920" bIns="60960" rtlCol="0" anchor="t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70% of visitors will return again.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667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Maximise</a:t>
            </a: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 NI’s Lonely Planet accolade.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Do your own research on what your customers want.  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Sell the destination beyond the golf.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Game of Thrones/Food Experiences/Literature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Could you provide suggested itineraries with “Money can’t buy” experiences?</a:t>
            </a:r>
          </a:p>
          <a:p>
            <a:pPr marL="457189" indent="-457189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Use translation services- They are FREE.</a:t>
            </a:r>
          </a:p>
          <a:p>
            <a:pPr marL="457189" indent="-457189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Gather data on your visitor so you can meaningfully reach them after the event to lure them back.</a:t>
            </a:r>
          </a:p>
          <a:p>
            <a:pPr algn="l">
              <a:defRPr/>
            </a:pPr>
            <a:endParaRPr lang="en-US" sz="2667" dirty="0">
              <a:solidFill>
                <a:prstClr val="black">
                  <a:lumMod val="95000"/>
                  <a:lumOff val="5000"/>
                </a:prst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1900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1083" r="-41083"/>
          <a:stretch>
            <a:fillRect/>
          </a:stretch>
        </p:blipFill>
        <p:spPr>
          <a:xfrm>
            <a:off x="-2514432" y="-1912755"/>
            <a:ext cx="10972800" cy="4525433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861" y="534844"/>
            <a:ext cx="6942667" cy="71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312" y="-33185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TIP 9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25143" y="274639"/>
            <a:ext cx="5657931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733" dirty="0">
                <a:solidFill>
                  <a:srgbClr val="FFFFFF"/>
                </a:solidFill>
                <a:latin typeface="Arial"/>
                <a:cs typeface="Arial"/>
              </a:rPr>
              <a:t>Get online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25142" y="2199230"/>
            <a:ext cx="9044732" cy="3931369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Update your website and link to other partners.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Highlight on social media clearly what you are doing to be “Open Ready.”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Are you using the correct Hashtag? #</a:t>
            </a:r>
            <a:r>
              <a:rPr lang="en-US" sz="2667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theopen</a:t>
            </a: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 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Vary your messaging to keep visitors interested and engaged.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Share items such as menus, itineraries etc.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Show your business as a hive of activity and you will attract more visitors. </a:t>
            </a:r>
          </a:p>
          <a:p>
            <a:pPr algn="l">
              <a:defRPr/>
            </a:pPr>
            <a:endParaRPr lang="en-US" sz="2667" dirty="0">
              <a:solidFill>
                <a:prstClr val="black">
                  <a:lumMod val="95000"/>
                  <a:lumOff val="5000"/>
                </a:prst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4487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5363" y="-2100100"/>
            <a:ext cx="6536267" cy="49106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861" y="534844"/>
            <a:ext cx="6942667" cy="71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312" y="-33185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TIP</a:t>
            </a:r>
            <a:r>
              <a:rPr lang="en-US" sz="4800" b="1" spc="-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25143" y="274639"/>
            <a:ext cx="5657931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733" dirty="0">
                <a:solidFill>
                  <a:srgbClr val="FFFFFF"/>
                </a:solidFill>
                <a:latin typeface="Arial"/>
                <a:cs typeface="Arial"/>
              </a:rPr>
              <a:t>Marketing protocol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25142" y="2199230"/>
            <a:ext cx="9044732" cy="3931369"/>
          </a:xfrm>
          <a:prstGeom prst="rect">
            <a:avLst/>
          </a:prstGeom>
        </p:spPr>
        <p:txBody>
          <a:bodyPr vert="horz" lIns="121920" tIns="60960" rIns="121920" bIns="60960" rtlCol="0" anchor="t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Get dressed for the </a:t>
            </a:r>
            <a:r>
              <a:rPr lang="en-US" sz="2667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occasion.Use</a:t>
            </a: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 the NI Made for Golf branding by accessing all the assets available. 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Who are our Golf Visitors?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What other Golf and local events are going on? Be sure you are up to speed and share these. 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Know the 19</a:t>
            </a:r>
            <a:r>
              <a:rPr lang="en-US" sz="2667" baseline="3000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th</a:t>
            </a: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 Hole. Local  Bars, Restaurants, Shops, Attractions and Tours</a:t>
            </a:r>
          </a:p>
          <a:p>
            <a:pPr marL="457189" indent="-457189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Discoverni.com golf section will allow you  to promote your services. tidi@tourismni.com 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Get familiar with Tourism Irelands Industry Opportunities at </a:t>
            </a: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  <a:hlinkClick r:id="rId4"/>
              </a:rPr>
              <a:t>www.tourismireland.com/industryopportunities</a:t>
            </a:r>
            <a:r>
              <a:rPr lang="en-US" sz="2667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.</a:t>
            </a:r>
          </a:p>
          <a:p>
            <a:pPr algn="l">
              <a:defRPr/>
            </a:pPr>
            <a:endParaRPr lang="en-US" sz="2667" dirty="0">
              <a:solidFill>
                <a:prstClr val="black">
                  <a:lumMod val="95000"/>
                  <a:lumOff val="5000"/>
                </a:prst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7342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125" y="1"/>
            <a:ext cx="12337981" cy="6928551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41083" r="-41083"/>
          <a:stretch>
            <a:fillRect/>
          </a:stretch>
        </p:blipFill>
        <p:spPr>
          <a:xfrm>
            <a:off x="-324785" y="164712"/>
            <a:ext cx="5522965" cy="2277797"/>
          </a:xfrm>
        </p:spPr>
      </p:pic>
      <p:sp>
        <p:nvSpPr>
          <p:cNvPr id="9" name="TextBox 8"/>
          <p:cNvSpPr txBox="1"/>
          <p:nvPr/>
        </p:nvSpPr>
        <p:spPr>
          <a:xfrm>
            <a:off x="1021881" y="914725"/>
            <a:ext cx="1605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prstClr val="white"/>
                </a:solidFill>
                <a:latin typeface="Arial"/>
                <a:cs typeface="Arial"/>
              </a:rPr>
              <a:t>Dos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45743" y="2062997"/>
            <a:ext cx="9819779" cy="4004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/>
              <a:buChar char="•"/>
              <a:defRPr/>
            </a:pPr>
            <a:r>
              <a:rPr lang="en-GB" sz="2933" baseline="30000" dirty="0">
                <a:solidFill>
                  <a:srgbClr val="FFFFFF"/>
                </a:solidFill>
                <a:latin typeface="Arial"/>
                <a:cs typeface="Arial"/>
              </a:rPr>
              <a:t>Use general references to golf and factual statements relating to the event.</a:t>
            </a:r>
          </a:p>
          <a:p>
            <a:pPr>
              <a:defRPr/>
            </a:pPr>
            <a:endParaRPr lang="en-GB" sz="2933" baseline="300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80990" indent="-380990">
              <a:buFont typeface="Arial"/>
              <a:buChar char="•"/>
              <a:defRPr/>
            </a:pPr>
            <a:r>
              <a:rPr lang="en-GB" sz="2933" baseline="30000" dirty="0">
                <a:solidFill>
                  <a:srgbClr val="FFFFFF"/>
                </a:solidFill>
                <a:latin typeface="Arial"/>
                <a:cs typeface="Arial"/>
              </a:rPr>
              <a:t>For example, ‘welcoming The 148th Open’</a:t>
            </a:r>
          </a:p>
          <a:p>
            <a:pPr marL="380990" indent="-380990">
              <a:buFont typeface="Arial"/>
              <a:buChar char="•"/>
              <a:defRPr/>
            </a:pPr>
            <a:endParaRPr lang="en-GB" sz="2933" baseline="300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80990" indent="-380990">
              <a:buFont typeface="Arial"/>
              <a:buChar char="•"/>
              <a:defRPr/>
            </a:pPr>
            <a:r>
              <a:rPr lang="en-GB" sz="2933" baseline="30000" dirty="0">
                <a:solidFill>
                  <a:srgbClr val="FFFFFF"/>
                </a:solidFill>
                <a:latin typeface="Arial"/>
                <a:cs typeface="Arial"/>
              </a:rPr>
              <a:t>Create displays and signage (in line with relevant consents) that have a general association with golf. For example, you could use golf balls or golf clubs and have some fun with it!</a:t>
            </a:r>
          </a:p>
          <a:p>
            <a:pPr marL="380990" indent="-380990">
              <a:buFont typeface="Arial"/>
              <a:buChar char="•"/>
              <a:defRPr/>
            </a:pPr>
            <a:endParaRPr lang="en-GB" sz="2933" baseline="300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80990" indent="-380990">
              <a:buFont typeface="Arial"/>
              <a:buChar char="•"/>
              <a:defRPr/>
            </a:pPr>
            <a:r>
              <a:rPr lang="en-GB" sz="2933" baseline="30000" dirty="0">
                <a:solidFill>
                  <a:srgbClr val="FFFFFF"/>
                </a:solidFill>
                <a:latin typeface="Arial"/>
                <a:cs typeface="Arial"/>
              </a:rPr>
              <a:t>Comply with any existing advertising consents and regulations</a:t>
            </a:r>
          </a:p>
          <a:p>
            <a:pPr>
              <a:defRPr/>
            </a:pPr>
            <a:endParaRPr lang="en-GB" sz="2933" baseline="300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80990" indent="-380990">
              <a:buFont typeface="Arial"/>
              <a:buChar char="•"/>
              <a:defRPr/>
            </a:pPr>
            <a:r>
              <a:rPr lang="en-GB" sz="2933" baseline="30000" dirty="0">
                <a:solidFill>
                  <a:srgbClr val="FFFFFF"/>
                </a:solidFill>
                <a:latin typeface="Arial"/>
                <a:cs typeface="Arial"/>
              </a:rPr>
              <a:t>Make use of available resources and materials to show your support</a:t>
            </a:r>
          </a:p>
          <a:p>
            <a:pPr marL="380990" indent="-380990">
              <a:buFont typeface="Arial"/>
              <a:buChar char="•"/>
              <a:defRPr/>
            </a:pPr>
            <a:endParaRPr lang="en-GB" sz="2933" baseline="300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80990" indent="-380990">
              <a:buFont typeface="Arial"/>
              <a:buChar char="•"/>
              <a:defRPr/>
            </a:pPr>
            <a:r>
              <a:rPr lang="en-GB" sz="2933" baseline="30000" dirty="0">
                <a:solidFill>
                  <a:srgbClr val="FFFFFF"/>
                </a:solidFill>
                <a:latin typeface="Arial"/>
                <a:cs typeface="Arial"/>
              </a:rPr>
              <a:t>Consider event-related promotions specifically for the duration of The Open</a:t>
            </a:r>
          </a:p>
        </p:txBody>
      </p:sp>
    </p:spTree>
    <p:extLst>
      <p:ext uri="{BB962C8B-B14F-4D97-AF65-F5344CB8AC3E}">
        <p14:creationId xmlns:p14="http://schemas.microsoft.com/office/powerpoint/2010/main" val="1788935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446" y="-136235"/>
            <a:ext cx="12544791" cy="70842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408083"/>
            <a:ext cx="10972800" cy="1143000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Carolyn Boyd</a:t>
            </a:r>
            <a:b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 Lesley-Ann O’Donnell</a:t>
            </a:r>
            <a:r>
              <a:rPr lang="en-US" sz="7200" b="1" dirty="0">
                <a:solidFill>
                  <a:srgbClr val="FFFFFF"/>
                </a:solidFill>
                <a:latin typeface="Arial"/>
                <a:cs typeface="Arial"/>
              </a:rPr>
              <a:t/>
            </a:r>
            <a:br>
              <a:rPr lang="en-US" sz="72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7200" b="1" dirty="0">
                <a:solidFill>
                  <a:srgbClr val="FFFFFF"/>
                </a:solidFill>
                <a:latin typeface="Arial"/>
                <a:cs typeface="Arial"/>
              </a:rPr>
              <a:t>Tourism NI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9175" y="3801404"/>
            <a:ext cx="5012267" cy="56218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0451" y="4933840"/>
            <a:ext cx="2535813" cy="192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6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125" y="1"/>
            <a:ext cx="12337981" cy="69285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72" y="155339"/>
            <a:ext cx="3031827" cy="227779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31613" y="905351"/>
            <a:ext cx="1605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prstClr val="white"/>
                </a:solidFill>
                <a:latin typeface="Arial"/>
                <a:cs typeface="Arial"/>
              </a:rPr>
              <a:t>Don’ts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54303" y="2079623"/>
            <a:ext cx="9819779" cy="4305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buFont typeface="Arial"/>
              <a:buChar char="•"/>
              <a:defRPr/>
            </a:pPr>
            <a:r>
              <a:rPr lang="en-GB" sz="2933" baseline="30000" dirty="0">
                <a:solidFill>
                  <a:srgbClr val="FFFFFF"/>
                </a:solidFill>
                <a:latin typeface="Arial"/>
                <a:cs typeface="Arial"/>
              </a:rPr>
              <a:t>Use any wording or undertake any activity that creates an impression of an official association with The Open or The R&amp;A. For example, ‘in association with’, ‘sponsored by’, ‘official’.</a:t>
            </a:r>
          </a:p>
          <a:p>
            <a:pPr marL="457189" indent="-457189">
              <a:buFont typeface="Arial"/>
              <a:buChar char="•"/>
              <a:defRPr/>
            </a:pPr>
            <a:endParaRPr lang="en-GB" sz="2933" baseline="300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457189" indent="-457189">
              <a:buFont typeface="Arial"/>
              <a:buChar char="•"/>
              <a:defRPr/>
            </a:pPr>
            <a:r>
              <a:rPr lang="en-GB" sz="2933" baseline="30000" dirty="0">
                <a:solidFill>
                  <a:srgbClr val="FFFFFF"/>
                </a:solidFill>
                <a:latin typeface="Arial"/>
                <a:cs typeface="Arial"/>
              </a:rPr>
              <a:t>Use any official trademark relating to The Open, or anything that could be mistaken for a trade-mark. This includes the use of words as well as logos or marks</a:t>
            </a:r>
          </a:p>
          <a:p>
            <a:pPr marL="457189" indent="-457189">
              <a:buFont typeface="Arial"/>
              <a:buChar char="•"/>
              <a:defRPr/>
            </a:pPr>
            <a:endParaRPr lang="en-GB" sz="2933" baseline="300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457189" indent="-457189">
              <a:buFont typeface="Arial"/>
              <a:buChar char="•"/>
              <a:defRPr/>
            </a:pPr>
            <a:r>
              <a:rPr lang="en-GB" sz="2933" baseline="30000" dirty="0">
                <a:solidFill>
                  <a:srgbClr val="FFFFFF"/>
                </a:solidFill>
                <a:latin typeface="Arial"/>
                <a:cs typeface="Arial"/>
              </a:rPr>
              <a:t>Try to gain any commercial advantage by suggesting an association with The Open or any endorsement from The R&amp;A – unless that exists</a:t>
            </a:r>
          </a:p>
          <a:p>
            <a:pPr marL="457189" indent="-457189">
              <a:buFont typeface="Arial"/>
              <a:buChar char="•"/>
              <a:defRPr/>
            </a:pPr>
            <a:endParaRPr lang="en-GB" sz="2933" baseline="300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457189" indent="-457189">
              <a:buFont typeface="Arial"/>
              <a:buChar char="•"/>
              <a:defRPr/>
            </a:pPr>
            <a:r>
              <a:rPr lang="en-GB" sz="2933" baseline="30000" dirty="0">
                <a:solidFill>
                  <a:srgbClr val="FFFFFF"/>
                </a:solidFill>
                <a:latin typeface="Arial"/>
                <a:cs typeface="Arial"/>
              </a:rPr>
              <a:t>Display advertising that does not have the required consents</a:t>
            </a:r>
          </a:p>
          <a:p>
            <a:pPr marL="457189" indent="-457189">
              <a:buFont typeface="Arial"/>
              <a:buChar char="•"/>
              <a:defRPr/>
            </a:pPr>
            <a:endParaRPr lang="en-GB" sz="2933" baseline="300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457189" indent="-457189">
              <a:buFont typeface="Arial"/>
              <a:buChar char="•"/>
              <a:defRPr/>
            </a:pPr>
            <a:r>
              <a:rPr lang="en-GB" sz="2933" baseline="30000" dirty="0">
                <a:solidFill>
                  <a:srgbClr val="FFFFFF"/>
                </a:solidFill>
                <a:latin typeface="Arial"/>
                <a:cs typeface="Arial"/>
              </a:rPr>
              <a:t>Mislead customers into creating an association with The Open or The R&amp;A where none exists.</a:t>
            </a:r>
          </a:p>
        </p:txBody>
      </p:sp>
    </p:spTree>
    <p:extLst>
      <p:ext uri="{BB962C8B-B14F-4D97-AF65-F5344CB8AC3E}">
        <p14:creationId xmlns:p14="http://schemas.microsoft.com/office/powerpoint/2010/main" val="21868286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9856" cy="705194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7952" y="2000411"/>
            <a:ext cx="8740601" cy="41604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733" baseline="30000" dirty="0">
                <a:solidFill>
                  <a:schemeClr val="bg1"/>
                </a:solidFill>
                <a:latin typeface="Arial"/>
                <a:cs typeface="Arial"/>
              </a:rPr>
              <a:t>www.theopen.com/news</a:t>
            </a:r>
          </a:p>
          <a:p>
            <a:pPr marL="0" indent="0">
              <a:buNone/>
            </a:pPr>
            <a:r>
              <a:rPr lang="en-GB" sz="3733" baseline="30000" dirty="0">
                <a:solidFill>
                  <a:schemeClr val="bg1"/>
                </a:solidFill>
                <a:latin typeface="Arial"/>
                <a:cs typeface="Arial"/>
              </a:rPr>
              <a:t>www.discovernorthernireland.com</a:t>
            </a:r>
          </a:p>
          <a:p>
            <a:pPr marL="0" indent="0">
              <a:buNone/>
            </a:pPr>
            <a:r>
              <a:rPr lang="en-GB" sz="2667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www./tourismni.com/theopen/</a:t>
            </a:r>
            <a:endParaRPr lang="en-GB" sz="2667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3733" baseline="300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GB" sz="3733" b="1" baseline="30000" dirty="0">
                <a:solidFill>
                  <a:schemeClr val="bg1"/>
                </a:solidFill>
                <a:latin typeface="Arial"/>
                <a:cs typeface="Arial"/>
              </a:rPr>
              <a:t>Information for Your Staff</a:t>
            </a:r>
          </a:p>
          <a:p>
            <a:pPr marL="0" indent="0">
              <a:buNone/>
            </a:pPr>
            <a:r>
              <a:rPr lang="en-GB" sz="3733" baseline="30000" dirty="0">
                <a:solidFill>
                  <a:schemeClr val="bg1"/>
                </a:solidFill>
                <a:latin typeface="Arial"/>
                <a:cs typeface="Arial"/>
              </a:rPr>
              <a:t>www.volunteernow.couk/volunteering/volunteering-at-events</a:t>
            </a:r>
          </a:p>
          <a:p>
            <a:pPr marL="0" indent="0">
              <a:buNone/>
            </a:pPr>
            <a:endParaRPr lang="en-GB" sz="3733" baseline="30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951" y="449283"/>
            <a:ext cx="10899365" cy="866175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566074" y="684953"/>
            <a:ext cx="10878573" cy="677404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GB" sz="5600" baseline="30000" dirty="0">
                <a:solidFill>
                  <a:srgbClr val="FFFFFF"/>
                </a:solidFill>
                <a:latin typeface="Arial"/>
                <a:cs typeface="Arial"/>
              </a:rPr>
              <a:t>Useful Links</a:t>
            </a:r>
          </a:p>
        </p:txBody>
      </p:sp>
    </p:spTree>
    <p:extLst>
      <p:ext uri="{BB962C8B-B14F-4D97-AF65-F5344CB8AC3E}">
        <p14:creationId xmlns:p14="http://schemas.microsoft.com/office/powerpoint/2010/main" val="11724594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446" y="-136235"/>
            <a:ext cx="12544791" cy="70842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408083"/>
            <a:ext cx="10972800" cy="1143000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FFFFFF"/>
                </a:solidFill>
                <a:latin typeface="Arial"/>
                <a:cs typeface="Arial"/>
              </a:rPr>
              <a:t>Ready to tee off?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9175" y="3801404"/>
            <a:ext cx="5012267" cy="56218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0451" y="4933840"/>
            <a:ext cx="2535813" cy="192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39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907" y="-2464355"/>
            <a:ext cx="12469907" cy="9352430"/>
          </a:xfrm>
          <a:prstGeom prst="rect">
            <a:avLst/>
          </a:prstGeom>
        </p:spPr>
      </p:pic>
      <p:sp>
        <p:nvSpPr>
          <p:cNvPr id="6" name="Freeform 5"/>
          <p:cNvSpPr>
            <a:spLocks/>
          </p:cNvSpPr>
          <p:nvPr/>
        </p:nvSpPr>
        <p:spPr bwMode="auto">
          <a:xfrm>
            <a:off x="-5323337" y="3655725"/>
            <a:ext cx="10646673" cy="8253219"/>
          </a:xfrm>
          <a:custGeom>
            <a:avLst/>
            <a:gdLst>
              <a:gd name="T0" fmla="*/ 206 w 465"/>
              <a:gd name="T1" fmla="*/ 516 h 526"/>
              <a:gd name="T2" fmla="*/ 26 w 465"/>
              <a:gd name="T3" fmla="*/ 413 h 526"/>
              <a:gd name="T4" fmla="*/ 0 w 465"/>
              <a:gd name="T5" fmla="*/ 367 h 526"/>
              <a:gd name="T6" fmla="*/ 0 w 465"/>
              <a:gd name="T7" fmla="*/ 159 h 526"/>
              <a:gd name="T8" fmla="*/ 26 w 465"/>
              <a:gd name="T9" fmla="*/ 113 h 526"/>
              <a:gd name="T10" fmla="*/ 206 w 465"/>
              <a:gd name="T11" fmla="*/ 10 h 526"/>
              <a:gd name="T12" fmla="*/ 259 w 465"/>
              <a:gd name="T13" fmla="*/ 10 h 526"/>
              <a:gd name="T14" fmla="*/ 438 w 465"/>
              <a:gd name="T15" fmla="*/ 113 h 526"/>
              <a:gd name="T16" fmla="*/ 465 w 465"/>
              <a:gd name="T17" fmla="*/ 159 h 526"/>
              <a:gd name="T18" fmla="*/ 465 w 465"/>
              <a:gd name="T19" fmla="*/ 367 h 526"/>
              <a:gd name="T20" fmla="*/ 438 w 465"/>
              <a:gd name="T21" fmla="*/ 413 h 526"/>
              <a:gd name="T22" fmla="*/ 259 w 465"/>
              <a:gd name="T23" fmla="*/ 516 h 526"/>
              <a:gd name="T24" fmla="*/ 206 w 465"/>
              <a:gd name="T25" fmla="*/ 516 h 5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65" h="526">
                <a:moveTo>
                  <a:pt x="206" y="516"/>
                </a:moveTo>
                <a:cubicBezTo>
                  <a:pt x="26" y="413"/>
                  <a:pt x="26" y="413"/>
                  <a:pt x="26" y="413"/>
                </a:cubicBezTo>
                <a:cubicBezTo>
                  <a:pt x="10" y="403"/>
                  <a:pt x="0" y="386"/>
                  <a:pt x="0" y="367"/>
                </a:cubicBezTo>
                <a:cubicBezTo>
                  <a:pt x="0" y="159"/>
                  <a:pt x="0" y="159"/>
                  <a:pt x="0" y="159"/>
                </a:cubicBezTo>
                <a:cubicBezTo>
                  <a:pt x="0" y="140"/>
                  <a:pt x="10" y="123"/>
                  <a:pt x="26" y="113"/>
                </a:cubicBezTo>
                <a:cubicBezTo>
                  <a:pt x="206" y="10"/>
                  <a:pt x="206" y="10"/>
                  <a:pt x="206" y="10"/>
                </a:cubicBezTo>
                <a:cubicBezTo>
                  <a:pt x="222" y="0"/>
                  <a:pt x="243" y="0"/>
                  <a:pt x="259" y="10"/>
                </a:cubicBezTo>
                <a:cubicBezTo>
                  <a:pt x="438" y="113"/>
                  <a:pt x="438" y="113"/>
                  <a:pt x="438" y="113"/>
                </a:cubicBezTo>
                <a:cubicBezTo>
                  <a:pt x="455" y="123"/>
                  <a:pt x="465" y="140"/>
                  <a:pt x="465" y="159"/>
                </a:cubicBezTo>
                <a:cubicBezTo>
                  <a:pt x="465" y="367"/>
                  <a:pt x="465" y="367"/>
                  <a:pt x="465" y="367"/>
                </a:cubicBezTo>
                <a:cubicBezTo>
                  <a:pt x="465" y="386"/>
                  <a:pt x="455" y="403"/>
                  <a:pt x="438" y="413"/>
                </a:cubicBezTo>
                <a:cubicBezTo>
                  <a:pt x="259" y="516"/>
                  <a:pt x="259" y="516"/>
                  <a:pt x="259" y="516"/>
                </a:cubicBezTo>
                <a:cubicBezTo>
                  <a:pt x="243" y="526"/>
                  <a:pt x="222" y="526"/>
                  <a:pt x="206" y="5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0800000" flipV="1">
            <a:off x="60601" y="5060187"/>
            <a:ext cx="545966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5200" dirty="0">
                <a:solidFill>
                  <a:srgbClr val="1F339A"/>
                </a:solidFill>
                <a:latin typeface="Northern Ireland Headline" panose="02000506040000020004" pitchFamily="50" charset="0"/>
              </a:rPr>
              <a:t>The 148</a:t>
            </a:r>
            <a:r>
              <a:rPr lang="en-GB" sz="5200" baseline="30000" dirty="0">
                <a:solidFill>
                  <a:srgbClr val="1F339A"/>
                </a:solidFill>
                <a:latin typeface="Northern Ireland Headline" panose="02000506040000020004" pitchFamily="50" charset="0"/>
              </a:rPr>
              <a:t>th</a:t>
            </a:r>
            <a:r>
              <a:rPr lang="en-GB" sz="5200" dirty="0">
                <a:solidFill>
                  <a:srgbClr val="1F339A"/>
                </a:solidFill>
                <a:latin typeface="Northern Ireland Headline" panose="02000506040000020004" pitchFamily="50" charset="0"/>
              </a:rPr>
              <a:t> Open </a:t>
            </a:r>
          </a:p>
          <a:p>
            <a:pPr>
              <a:defRPr/>
            </a:pPr>
            <a:r>
              <a:rPr lang="en-GB" sz="5200" dirty="0">
                <a:solidFill>
                  <a:srgbClr val="1F339A"/>
                </a:solidFill>
                <a:latin typeface="Northern Ireland Headline" panose="02000506040000020004" pitchFamily="50" charset="0"/>
              </a:rPr>
              <a:t>Engagement Day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7166" y="-641590"/>
            <a:ext cx="5090601" cy="36030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8" y="300097"/>
            <a:ext cx="3616752" cy="123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71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/>
        </p:nvSpPr>
        <p:spPr bwMode="auto">
          <a:xfrm>
            <a:off x="-6784735" y="3636118"/>
            <a:ext cx="11255136" cy="8396093"/>
          </a:xfrm>
          <a:custGeom>
            <a:avLst/>
            <a:gdLst>
              <a:gd name="T0" fmla="*/ 206 w 465"/>
              <a:gd name="T1" fmla="*/ 516 h 526"/>
              <a:gd name="T2" fmla="*/ 26 w 465"/>
              <a:gd name="T3" fmla="*/ 413 h 526"/>
              <a:gd name="T4" fmla="*/ 0 w 465"/>
              <a:gd name="T5" fmla="*/ 367 h 526"/>
              <a:gd name="T6" fmla="*/ 0 w 465"/>
              <a:gd name="T7" fmla="*/ 159 h 526"/>
              <a:gd name="T8" fmla="*/ 26 w 465"/>
              <a:gd name="T9" fmla="*/ 113 h 526"/>
              <a:gd name="T10" fmla="*/ 206 w 465"/>
              <a:gd name="T11" fmla="*/ 10 h 526"/>
              <a:gd name="T12" fmla="*/ 259 w 465"/>
              <a:gd name="T13" fmla="*/ 10 h 526"/>
              <a:gd name="T14" fmla="*/ 438 w 465"/>
              <a:gd name="T15" fmla="*/ 113 h 526"/>
              <a:gd name="T16" fmla="*/ 465 w 465"/>
              <a:gd name="T17" fmla="*/ 159 h 526"/>
              <a:gd name="T18" fmla="*/ 465 w 465"/>
              <a:gd name="T19" fmla="*/ 367 h 526"/>
              <a:gd name="T20" fmla="*/ 438 w 465"/>
              <a:gd name="T21" fmla="*/ 413 h 526"/>
              <a:gd name="T22" fmla="*/ 259 w 465"/>
              <a:gd name="T23" fmla="*/ 516 h 526"/>
              <a:gd name="T24" fmla="*/ 206 w 465"/>
              <a:gd name="T25" fmla="*/ 516 h 5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65" h="526">
                <a:moveTo>
                  <a:pt x="206" y="516"/>
                </a:moveTo>
                <a:cubicBezTo>
                  <a:pt x="26" y="413"/>
                  <a:pt x="26" y="413"/>
                  <a:pt x="26" y="413"/>
                </a:cubicBezTo>
                <a:cubicBezTo>
                  <a:pt x="10" y="403"/>
                  <a:pt x="0" y="386"/>
                  <a:pt x="0" y="367"/>
                </a:cubicBezTo>
                <a:cubicBezTo>
                  <a:pt x="0" y="159"/>
                  <a:pt x="0" y="159"/>
                  <a:pt x="0" y="159"/>
                </a:cubicBezTo>
                <a:cubicBezTo>
                  <a:pt x="0" y="140"/>
                  <a:pt x="10" y="123"/>
                  <a:pt x="26" y="113"/>
                </a:cubicBezTo>
                <a:cubicBezTo>
                  <a:pt x="206" y="10"/>
                  <a:pt x="206" y="10"/>
                  <a:pt x="206" y="10"/>
                </a:cubicBezTo>
                <a:cubicBezTo>
                  <a:pt x="222" y="0"/>
                  <a:pt x="243" y="0"/>
                  <a:pt x="259" y="10"/>
                </a:cubicBezTo>
                <a:cubicBezTo>
                  <a:pt x="438" y="113"/>
                  <a:pt x="438" y="113"/>
                  <a:pt x="438" y="113"/>
                </a:cubicBezTo>
                <a:cubicBezTo>
                  <a:pt x="455" y="123"/>
                  <a:pt x="465" y="140"/>
                  <a:pt x="465" y="159"/>
                </a:cubicBezTo>
                <a:cubicBezTo>
                  <a:pt x="465" y="367"/>
                  <a:pt x="465" y="367"/>
                  <a:pt x="465" y="367"/>
                </a:cubicBezTo>
                <a:cubicBezTo>
                  <a:pt x="465" y="386"/>
                  <a:pt x="455" y="403"/>
                  <a:pt x="438" y="413"/>
                </a:cubicBezTo>
                <a:cubicBezTo>
                  <a:pt x="259" y="516"/>
                  <a:pt x="259" y="516"/>
                  <a:pt x="259" y="516"/>
                </a:cubicBezTo>
                <a:cubicBezTo>
                  <a:pt x="243" y="526"/>
                  <a:pt x="222" y="526"/>
                  <a:pt x="206" y="516"/>
                </a:cubicBezTo>
                <a:close/>
              </a:path>
            </a:pathLst>
          </a:custGeom>
          <a:solidFill>
            <a:srgbClr val="1F339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0800000" flipV="1">
            <a:off x="282222" y="5276269"/>
            <a:ext cx="50433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4000" dirty="0">
                <a:solidFill>
                  <a:prstClr val="white"/>
                </a:solidFill>
                <a:latin typeface="Northern Ireland Headline" panose="02000506040000020004" pitchFamily="50" charset="0"/>
              </a:rPr>
              <a:t>The 148</a:t>
            </a:r>
            <a:r>
              <a:rPr lang="en-GB" sz="4000" baseline="30000" dirty="0">
                <a:solidFill>
                  <a:prstClr val="white"/>
                </a:solidFill>
                <a:latin typeface="Northern Ireland Headline" panose="02000506040000020004" pitchFamily="50" charset="0"/>
              </a:rPr>
              <a:t>th</a:t>
            </a:r>
            <a:r>
              <a:rPr lang="en-GB" sz="4000" dirty="0">
                <a:solidFill>
                  <a:prstClr val="white"/>
                </a:solidFill>
                <a:latin typeface="Northern Ireland Headline" panose="02000506040000020004" pitchFamily="50" charset="0"/>
              </a:rPr>
              <a:t> Open</a:t>
            </a:r>
          </a:p>
          <a:p>
            <a:pPr>
              <a:defRPr/>
            </a:pPr>
            <a:r>
              <a:rPr lang="en-GB" sz="4000" dirty="0">
                <a:solidFill>
                  <a:prstClr val="white"/>
                </a:solidFill>
                <a:latin typeface="Northern Ireland Headline" panose="02000506040000020004" pitchFamily="50" charset="0"/>
              </a:rPr>
              <a:t>Engagement Day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563" y="3750830"/>
            <a:ext cx="3500938" cy="35009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90230" y="930207"/>
            <a:ext cx="1085633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4800" dirty="0">
                <a:solidFill>
                  <a:srgbClr val="1F339A"/>
                </a:solidFill>
                <a:latin typeface="Northern Ireland Headline" panose="02000506040000020004" pitchFamily="2" charset="0"/>
              </a:rPr>
              <a:t>Introducing the 148th Open Toolkit</a:t>
            </a:r>
          </a:p>
          <a:p>
            <a:pPr algn="ctr">
              <a:defRPr/>
            </a:pPr>
            <a:endParaRPr lang="en-GB" sz="4800" dirty="0">
              <a:solidFill>
                <a:srgbClr val="1F339A"/>
              </a:solidFill>
              <a:latin typeface="Northern Ireland Headline" panose="02000506040000020004" pitchFamily="2" charset="0"/>
            </a:endParaRPr>
          </a:p>
          <a:p>
            <a:pPr algn="ctr">
              <a:defRPr/>
            </a:pPr>
            <a:r>
              <a:rPr lang="en-GB" sz="4400" dirty="0">
                <a:solidFill>
                  <a:srgbClr val="1F339A"/>
                </a:solidFill>
                <a:latin typeface="Northern Ireland Headline" panose="02000506040000020004" pitchFamily="2" charset="0"/>
              </a:rPr>
              <a:t>Carolyn Boyd </a:t>
            </a:r>
          </a:p>
          <a:p>
            <a:pPr algn="ctr">
              <a:defRPr/>
            </a:pPr>
            <a:r>
              <a:rPr lang="en-GB" sz="4400" dirty="0">
                <a:solidFill>
                  <a:srgbClr val="1F339A"/>
                </a:solidFill>
                <a:latin typeface="Northern Ireland Headline" panose="02000506040000020004" pitchFamily="2" charset="0"/>
              </a:rPr>
              <a:t> Industry Development Manager, Tourism NI</a:t>
            </a:r>
          </a:p>
        </p:txBody>
      </p:sp>
    </p:spTree>
    <p:extLst>
      <p:ext uri="{BB962C8B-B14F-4D97-AF65-F5344CB8AC3E}">
        <p14:creationId xmlns:p14="http://schemas.microsoft.com/office/powerpoint/2010/main" val="176920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46024"/>
            <a:ext cx="12221197" cy="84266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937" y="4448770"/>
            <a:ext cx="8550711" cy="679527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059" y="4596863"/>
            <a:ext cx="8534400" cy="1752600"/>
          </a:xfrm>
        </p:spPr>
        <p:txBody>
          <a:bodyPr/>
          <a:lstStyle/>
          <a:p>
            <a:pPr algn="l"/>
            <a:r>
              <a:rPr lang="en-GB" baseline="30000" dirty="0">
                <a:solidFill>
                  <a:srgbClr val="FFFFFF"/>
                </a:solidFill>
                <a:latin typeface="Arial"/>
                <a:cs typeface="Arial"/>
              </a:rPr>
              <a:t>Getting your business ready for The 148th Open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19090" y="-2604199"/>
            <a:ext cx="5012267" cy="5621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4329" y="3017669"/>
            <a:ext cx="103632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Are you ready for The Open?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1573" y="6202716"/>
            <a:ext cx="3335867" cy="558800"/>
          </a:xfrm>
          <a:prstGeom prst="rect">
            <a:avLst/>
          </a:prstGeom>
        </p:spPr>
      </p:pic>
      <p:pic>
        <p:nvPicPr>
          <p:cNvPr id="13" name="Picture 12" descr="logos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89" y="5745516"/>
            <a:ext cx="7653867" cy="914400"/>
          </a:xfrm>
          <a:prstGeom prst="rect">
            <a:avLst/>
          </a:prstGeom>
        </p:spPr>
      </p:pic>
      <p:pic>
        <p:nvPicPr>
          <p:cNvPr id="12" name="Picture 11" descr="header-logo cop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761" y="5844564"/>
            <a:ext cx="2189840" cy="716304"/>
          </a:xfrm>
          <a:prstGeom prst="rect">
            <a:avLst/>
          </a:prstGeom>
        </p:spPr>
      </p:pic>
      <p:pic>
        <p:nvPicPr>
          <p:cNvPr id="14" name="Picture 13" descr="TNI logo white-01 copy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04" y="5777724"/>
            <a:ext cx="2774427" cy="94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55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125" y="1"/>
            <a:ext cx="12337981" cy="69285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763" y="1955801"/>
            <a:ext cx="10899365" cy="1421513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566074" y="684953"/>
            <a:ext cx="10878573" cy="677404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endParaRPr lang="en-GB" sz="5600" baseline="30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1904" y="3182073"/>
            <a:ext cx="4237952" cy="4970164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>
            <a:normAutofit/>
          </a:bodyPr>
          <a:lstStyle/>
          <a:p>
            <a:endParaRPr lang="en-US" sz="2667" dirty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sz="2667" dirty="0">
              <a:solidFill>
                <a:srgbClr val="FFFFFF"/>
              </a:solidFill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5600" baseline="30000" dirty="0">
                <a:solidFill>
                  <a:srgbClr val="FFFFFF"/>
                </a:solidFill>
                <a:latin typeface="Arial"/>
                <a:cs typeface="Arial"/>
              </a:rPr>
              <a:t>           </a:t>
            </a:r>
            <a:r>
              <a:rPr lang="en-GB" sz="8000" baseline="30000" dirty="0">
                <a:solidFill>
                  <a:srgbClr val="FFFFFF"/>
                </a:solidFill>
                <a:latin typeface="Arial"/>
                <a:cs typeface="Arial"/>
              </a:rPr>
              <a:t>Get ahead of the Game</a:t>
            </a:r>
          </a:p>
          <a:p>
            <a:endParaRPr lang="en-US" sz="2667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6402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125" y="1"/>
            <a:ext cx="12337981" cy="69285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951" y="449283"/>
            <a:ext cx="10899365" cy="866175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566074" y="684953"/>
            <a:ext cx="10878573" cy="677404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GB" sz="5600" baseline="30000" dirty="0">
                <a:solidFill>
                  <a:srgbClr val="FFFFFF"/>
                </a:solidFill>
                <a:latin typeface="Arial"/>
                <a:cs typeface="Arial"/>
              </a:rPr>
              <a:t>Getting your business ready for The 148th Open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1904" y="3182073"/>
            <a:ext cx="4237952" cy="4970164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2667" dirty="0">
                <a:solidFill>
                  <a:srgbClr val="FFFFFF"/>
                </a:solidFill>
                <a:latin typeface="Arial"/>
                <a:cs typeface="Arial"/>
              </a:rPr>
              <a:t>Northern Ireland is set to come alive from 14</a:t>
            </a:r>
            <a:r>
              <a:rPr lang="en-US" sz="2667" baseline="3000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lang="en-US" sz="2667" dirty="0">
                <a:solidFill>
                  <a:srgbClr val="FFFFFF"/>
                </a:solidFill>
                <a:latin typeface="Arial"/>
                <a:cs typeface="Arial"/>
              </a:rPr>
              <a:t> to 21</a:t>
            </a:r>
            <a:r>
              <a:rPr lang="en-US" sz="2667" baseline="30000" dirty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lang="en-US" sz="2667" dirty="0">
                <a:solidFill>
                  <a:srgbClr val="FFFFFF"/>
                </a:solidFill>
                <a:latin typeface="Arial"/>
                <a:cs typeface="Arial"/>
              </a:rPr>
              <a:t> July 2019. </a:t>
            </a:r>
          </a:p>
          <a:p>
            <a:r>
              <a:rPr lang="en-US" sz="2667" dirty="0">
                <a:solidFill>
                  <a:srgbClr val="FFFFFF"/>
                </a:solidFill>
                <a:latin typeface="Arial"/>
                <a:cs typeface="Arial"/>
              </a:rPr>
              <a:t>For the first time since 1951 this event will take place in Royal Portrush. </a:t>
            </a:r>
          </a:p>
          <a:p>
            <a:r>
              <a:rPr lang="en-US" sz="2667" dirty="0">
                <a:solidFill>
                  <a:srgbClr val="FFFFFF"/>
                </a:solidFill>
                <a:latin typeface="Arial"/>
                <a:cs typeface="Arial"/>
              </a:rPr>
              <a:t>We have cut our teeth on previous events such as The Irish Open but this promises to be something even more special.</a:t>
            </a:r>
          </a:p>
          <a:p>
            <a:r>
              <a:rPr lang="en-US" sz="2667" dirty="0">
                <a:solidFill>
                  <a:srgbClr val="FFFFFF"/>
                </a:solidFill>
                <a:latin typeface="Arial"/>
                <a:cs typeface="Arial"/>
              </a:rPr>
              <a:t>Many golf visitors will experience our world-famous links and stunning parklands for the first time.</a:t>
            </a:r>
          </a:p>
          <a:p>
            <a:r>
              <a:rPr lang="en-US" sz="2667" dirty="0">
                <a:solidFill>
                  <a:srgbClr val="FFFFFF"/>
                </a:solidFill>
                <a:latin typeface="Arial"/>
                <a:cs typeface="Arial"/>
              </a:rPr>
              <a:t>Our local celebrity players can’t wait to be back on home turf.</a:t>
            </a:r>
          </a:p>
          <a:p>
            <a:r>
              <a:rPr lang="en-US" sz="2667" dirty="0">
                <a:solidFill>
                  <a:srgbClr val="FFFFFF"/>
                </a:solidFill>
                <a:latin typeface="Arial"/>
                <a:cs typeface="Arial"/>
              </a:rPr>
              <a:t>A chance to showcase all of NI as the fabulous destination it is.</a:t>
            </a:r>
          </a:p>
          <a:p>
            <a:r>
              <a:rPr lang="en-US" sz="2667" dirty="0">
                <a:solidFill>
                  <a:srgbClr val="FFFFFF"/>
                </a:solidFill>
                <a:latin typeface="Arial"/>
                <a:cs typeface="Arial"/>
              </a:rPr>
              <a:t>Let us capitalise on NI’s recent Lonely Planet accolade.</a:t>
            </a:r>
          </a:p>
          <a:p>
            <a:r>
              <a:rPr lang="en-US" sz="2667" dirty="0">
                <a:solidFill>
                  <a:srgbClr val="FFFFFF"/>
                </a:solidFill>
                <a:latin typeface="Arial"/>
                <a:cs typeface="Arial"/>
              </a:rPr>
              <a:t>Together Causeway Coast and Glens and Tourism NI</a:t>
            </a:r>
          </a:p>
          <a:p>
            <a:pPr marL="0" indent="0">
              <a:buNone/>
            </a:pPr>
            <a:r>
              <a:rPr lang="en-US" sz="2667" dirty="0">
                <a:solidFill>
                  <a:srgbClr val="FFFFFF"/>
                </a:solidFill>
                <a:latin typeface="Arial"/>
                <a:cs typeface="Arial"/>
              </a:rPr>
              <a:t>   have developed top 10 tips to help you make the</a:t>
            </a:r>
            <a:br>
              <a:rPr lang="en-US" sz="2667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2667" dirty="0">
                <a:solidFill>
                  <a:srgbClr val="FFFFFF"/>
                </a:solidFill>
                <a:latin typeface="Arial"/>
                <a:cs typeface="Arial"/>
              </a:rPr>
              <a:t>   most of every opportunity.</a:t>
            </a:r>
          </a:p>
          <a:p>
            <a:endParaRPr lang="en-US" sz="2667" dirty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sz="2667" dirty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sz="2667" dirty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sz="2667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0660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3395"/>
            <a:ext cx="12269856" cy="7051945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/>
          <a:srcRect l="-1455" r="-1455"/>
          <a:stretch>
            <a:fillRect/>
          </a:stretch>
        </p:blipFill>
        <p:spPr>
          <a:xfrm>
            <a:off x="1340610" y="1677905"/>
            <a:ext cx="9510781" cy="3922923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950" y="449282"/>
            <a:ext cx="6496311" cy="866175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566074" y="684953"/>
            <a:ext cx="10878573" cy="677404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GB" sz="5600" baseline="30000" dirty="0">
                <a:solidFill>
                  <a:srgbClr val="FFFFFF"/>
                </a:solidFill>
                <a:latin typeface="Arial"/>
                <a:cs typeface="Arial"/>
              </a:rPr>
              <a:t>The Open in Numbers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0717" y="3045843"/>
            <a:ext cx="3308944" cy="880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2133" b="1" dirty="0">
                <a:solidFill>
                  <a:srgbClr val="FFFFFF"/>
                </a:solidFill>
                <a:latin typeface="Arial"/>
                <a:cs typeface="Arial"/>
              </a:rPr>
              <a:t>Over 190,000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2133" dirty="0">
                <a:solidFill>
                  <a:srgbClr val="FFFFFF"/>
                </a:solidFill>
                <a:latin typeface="Arial"/>
                <a:cs typeface="Arial"/>
              </a:rPr>
              <a:t>Spectators and visitors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2133" dirty="0">
                <a:solidFill>
                  <a:srgbClr val="FFFFFF"/>
                </a:solidFill>
                <a:latin typeface="Arial"/>
                <a:cs typeface="Arial"/>
              </a:rPr>
              <a:t>From across the world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72431" y="3045843"/>
            <a:ext cx="3912339" cy="880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2133" b="1" dirty="0">
                <a:solidFill>
                  <a:srgbClr val="FFFFFF"/>
                </a:solidFill>
                <a:latin typeface="Arial"/>
                <a:cs typeface="Arial"/>
              </a:rPr>
              <a:t>£80 Million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2133" dirty="0">
                <a:solidFill>
                  <a:srgbClr val="FFFFFF"/>
                </a:solidFill>
                <a:latin typeface="Arial"/>
                <a:cs typeface="Arial"/>
              </a:rPr>
              <a:t>Estimated economic benefit from hosting the event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50219" y="3045843"/>
            <a:ext cx="3425728" cy="880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2133" b="1" dirty="0">
                <a:solidFill>
                  <a:srgbClr val="FFFFFF"/>
                </a:solidFill>
                <a:latin typeface="Arial"/>
                <a:cs typeface="Arial"/>
              </a:rPr>
              <a:t>500 </a:t>
            </a:r>
            <a:r>
              <a:rPr lang="en-US" sz="2133" dirty="0">
                <a:solidFill>
                  <a:srgbClr val="FFFFFF"/>
                </a:solidFill>
                <a:latin typeface="Arial"/>
                <a:cs typeface="Arial"/>
              </a:rPr>
              <a:t>Journalists from all over the world will be covering the event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9823" y="5702436"/>
            <a:ext cx="3970733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200" baseline="30000" dirty="0">
                <a:solidFill>
                  <a:srgbClr val="FFFFFF"/>
                </a:solidFill>
                <a:latin typeface="Arial"/>
                <a:cs typeface="Arial"/>
              </a:rPr>
              <a:t>Days of town centre activity while The Open is 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72431" y="5702437"/>
            <a:ext cx="3912339" cy="617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2133" b="1" dirty="0">
                <a:solidFill>
                  <a:srgbClr val="FFFFFF"/>
                </a:solidFill>
                <a:latin typeface="Arial"/>
                <a:cs typeface="Arial"/>
              </a:rPr>
              <a:t>Over 150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2133" dirty="0">
                <a:solidFill>
                  <a:srgbClr val="FFFFFF"/>
                </a:solidFill>
                <a:latin typeface="Arial"/>
                <a:cs typeface="Arial"/>
              </a:rPr>
              <a:t>Countries broadcast The Open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50219" y="5702436"/>
            <a:ext cx="3425728" cy="880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2133" b="1" dirty="0">
                <a:solidFill>
                  <a:srgbClr val="FFFFFF"/>
                </a:solidFill>
                <a:latin typeface="Arial"/>
                <a:cs typeface="Arial"/>
              </a:rPr>
              <a:t>80 Million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2133" dirty="0">
                <a:solidFill>
                  <a:srgbClr val="FFFFFF"/>
                </a:solidFill>
                <a:latin typeface="Arial"/>
                <a:cs typeface="Arial"/>
              </a:rPr>
              <a:t>Tv audience that watch The Open every year</a:t>
            </a:r>
          </a:p>
        </p:txBody>
      </p:sp>
    </p:spTree>
    <p:extLst>
      <p:ext uri="{BB962C8B-B14F-4D97-AF65-F5344CB8AC3E}">
        <p14:creationId xmlns:p14="http://schemas.microsoft.com/office/powerpoint/2010/main" val="1501035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1083" r="-41083"/>
          <a:stretch>
            <a:fillRect/>
          </a:stretch>
        </p:blipFill>
        <p:spPr>
          <a:xfrm>
            <a:off x="-2514432" y="-1912755"/>
            <a:ext cx="10972800" cy="452543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861" y="534844"/>
            <a:ext cx="6942667" cy="71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312" y="-33185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TIP 1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25143" y="274639"/>
            <a:ext cx="5657931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733" dirty="0">
                <a:solidFill>
                  <a:srgbClr val="FFFFFF"/>
                </a:solidFill>
                <a:latin typeface="Arial"/>
                <a:cs typeface="Arial"/>
              </a:rPr>
              <a:t>Know all about it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25142" y="2199230"/>
            <a:ext cx="9044732" cy="3931369"/>
          </a:xfrm>
          <a:prstGeom prst="rect">
            <a:avLst/>
          </a:prstGeom>
        </p:spPr>
        <p:txBody>
          <a:bodyPr vert="horz" lIns="121920" tIns="60960" rIns="121920" bIns="60960" rtlCol="0" anchor="t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Keep up to date and become an Open expert.</a:t>
            </a:r>
          </a:p>
          <a:p>
            <a:pPr algn="l">
              <a:defRPr/>
            </a:pP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		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www.theopen.com/news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Know what resources are available. </a:t>
            </a:r>
          </a:p>
          <a:p>
            <a:pPr algn="l">
              <a:defRPr/>
            </a:pP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		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www.theopen.com/spectators/advice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Talk to your staff.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Keep up to date with traffic and transport and events.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Nominate and invest in training an Open Ambassador. </a:t>
            </a:r>
          </a:p>
          <a:p>
            <a:pPr algn="l">
              <a:defRPr/>
            </a:pPr>
            <a:endParaRPr lang="en-US" sz="2667" dirty="0">
              <a:solidFill>
                <a:prstClr val="black">
                  <a:lumMod val="95000"/>
                  <a:lumOff val="5000"/>
                </a:prst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43483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1174</Words>
  <Application>Microsoft Office PowerPoint</Application>
  <PresentationFormat>Widescreen</PresentationFormat>
  <Paragraphs>156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Northern Ireland Headline</vt:lpstr>
      <vt:lpstr>Office Theme</vt:lpstr>
      <vt:lpstr>PowerPoint Presentation</vt:lpstr>
      <vt:lpstr>Carolyn Boyd  Lesley-Ann O’Donnell Tourism NI</vt:lpstr>
      <vt:lpstr>PowerPoint Presentation</vt:lpstr>
      <vt:lpstr>PowerPoint Presentation</vt:lpstr>
      <vt:lpstr>Are you ready for The Open?</vt:lpstr>
      <vt:lpstr>PowerPoint Presentation</vt:lpstr>
      <vt:lpstr>PowerPoint Presentation</vt:lpstr>
      <vt:lpstr>PowerPoint Presentation</vt:lpstr>
      <vt:lpstr>TIP 1</vt:lpstr>
      <vt:lpstr>TIP 2</vt:lpstr>
      <vt:lpstr>TIP 3</vt:lpstr>
      <vt:lpstr>TIP 4</vt:lpstr>
      <vt:lpstr>TIP 5</vt:lpstr>
      <vt:lpstr>TIP 6</vt:lpstr>
      <vt:lpstr>TIP 7</vt:lpstr>
      <vt:lpstr>TIP 8</vt:lpstr>
      <vt:lpstr>TIP 9</vt:lpstr>
      <vt:lpstr>TIP 10</vt:lpstr>
      <vt:lpstr>PowerPoint Presentation</vt:lpstr>
      <vt:lpstr>PowerPoint Presentation</vt:lpstr>
      <vt:lpstr>PowerPoint Presentation</vt:lpstr>
      <vt:lpstr>Ready to tee off?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Beattie</dc:creator>
  <cp:lastModifiedBy>Paul Beattie</cp:lastModifiedBy>
  <cp:revision>1</cp:revision>
  <dcterms:created xsi:type="dcterms:W3CDTF">2019-01-21T22:50:09Z</dcterms:created>
  <dcterms:modified xsi:type="dcterms:W3CDTF">2019-01-21T22:50:34Z</dcterms:modified>
</cp:coreProperties>
</file>