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Lst>
  <p:notesMasterIdLst>
    <p:notesMasterId r:id="rId54"/>
  </p:notesMasterIdLst>
  <p:handoutMasterIdLst>
    <p:handoutMasterId r:id="rId55"/>
  </p:handoutMasterIdLst>
  <p:sldIdLst>
    <p:sldId id="329" r:id="rId3"/>
    <p:sldId id="330" r:id="rId4"/>
    <p:sldId id="326" r:id="rId5"/>
    <p:sldId id="305" r:id="rId6"/>
    <p:sldId id="337" r:id="rId7"/>
    <p:sldId id="292" r:id="rId8"/>
    <p:sldId id="307" r:id="rId9"/>
    <p:sldId id="308" r:id="rId10"/>
    <p:sldId id="260" r:id="rId11"/>
    <p:sldId id="338" r:id="rId12"/>
    <p:sldId id="261" r:id="rId13"/>
    <p:sldId id="262" r:id="rId14"/>
    <p:sldId id="263" r:id="rId15"/>
    <p:sldId id="264" r:id="rId16"/>
    <p:sldId id="265" r:id="rId17"/>
    <p:sldId id="325" r:id="rId18"/>
    <p:sldId id="269" r:id="rId19"/>
    <p:sldId id="270" r:id="rId20"/>
    <p:sldId id="267" r:id="rId21"/>
    <p:sldId id="309" r:id="rId22"/>
    <p:sldId id="271" r:id="rId23"/>
    <p:sldId id="272" r:id="rId24"/>
    <p:sldId id="273" r:id="rId25"/>
    <p:sldId id="274" r:id="rId26"/>
    <p:sldId id="275" r:id="rId27"/>
    <p:sldId id="276" r:id="rId28"/>
    <p:sldId id="277" r:id="rId29"/>
    <p:sldId id="322" r:id="rId30"/>
    <p:sldId id="343" r:id="rId31"/>
    <p:sldId id="278" r:id="rId32"/>
    <p:sldId id="320" r:id="rId33"/>
    <p:sldId id="317" r:id="rId34"/>
    <p:sldId id="321" r:id="rId35"/>
    <p:sldId id="312" r:id="rId36"/>
    <p:sldId id="331" r:id="rId37"/>
    <p:sldId id="335" r:id="rId38"/>
    <p:sldId id="332" r:id="rId39"/>
    <p:sldId id="340" r:id="rId40"/>
    <p:sldId id="341" r:id="rId41"/>
    <p:sldId id="299" r:id="rId42"/>
    <p:sldId id="302" r:id="rId43"/>
    <p:sldId id="345" r:id="rId44"/>
    <p:sldId id="346" r:id="rId45"/>
    <p:sldId id="347" r:id="rId46"/>
    <p:sldId id="310" r:id="rId47"/>
    <p:sldId id="281" r:id="rId48"/>
    <p:sldId id="314" r:id="rId49"/>
    <p:sldId id="315" r:id="rId50"/>
    <p:sldId id="328" r:id="rId51"/>
    <p:sldId id="344" r:id="rId52"/>
    <p:sldId id="342" r:id="rId53"/>
  </p:sldIdLst>
  <p:sldSz cx="10693400" cy="756285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1" autoAdjust="0"/>
    <p:restoredTop sz="94660"/>
  </p:normalViewPr>
  <p:slideViewPr>
    <p:cSldViewPr>
      <p:cViewPr varScale="1">
        <p:scale>
          <a:sx n="100" d="100"/>
          <a:sy n="100" d="100"/>
        </p:scale>
        <p:origin x="1446" y="90"/>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11112"/>
    </p:cViewPr>
  </p:sorterViewPr>
  <p:notesViewPr>
    <p:cSldViewPr>
      <p:cViewPr varScale="1">
        <p:scale>
          <a:sx n="65" d="100"/>
          <a:sy n="65" d="100"/>
        </p:scale>
        <p:origin x="3366"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356" cy="4988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059" y="1"/>
            <a:ext cx="2944356" cy="498891"/>
          </a:xfrm>
          <a:prstGeom prst="rect">
            <a:avLst/>
          </a:prstGeom>
        </p:spPr>
        <p:txBody>
          <a:bodyPr vert="horz" lIns="91440" tIns="45720" rIns="91440" bIns="45720" rtlCol="0"/>
          <a:lstStyle>
            <a:lvl1pPr algn="r">
              <a:defRPr sz="1200"/>
            </a:lvl1pPr>
          </a:lstStyle>
          <a:p>
            <a:fld id="{04930F39-9D0C-419C-829C-9737B2FF8923}" type="datetimeFigureOut">
              <a:rPr lang="en-GB" smtClean="0"/>
              <a:t>12/12/2017</a:t>
            </a:fld>
            <a:endParaRPr lang="en-GB"/>
          </a:p>
        </p:txBody>
      </p:sp>
      <p:sp>
        <p:nvSpPr>
          <p:cNvPr id="4" name="Footer Placeholder 3"/>
          <p:cNvSpPr>
            <a:spLocks noGrp="1"/>
          </p:cNvSpPr>
          <p:nvPr>
            <p:ph type="ftr" sz="quarter" idx="2"/>
          </p:nvPr>
        </p:nvSpPr>
        <p:spPr>
          <a:xfrm>
            <a:off x="0" y="9432510"/>
            <a:ext cx="2944356" cy="4988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059" y="9432510"/>
            <a:ext cx="2944356" cy="498890"/>
          </a:xfrm>
          <a:prstGeom prst="rect">
            <a:avLst/>
          </a:prstGeom>
        </p:spPr>
        <p:txBody>
          <a:bodyPr vert="horz" lIns="91440" tIns="45720" rIns="91440" bIns="45720" rtlCol="0" anchor="b"/>
          <a:lstStyle>
            <a:lvl1pPr algn="r">
              <a:defRPr sz="1200"/>
            </a:lvl1pPr>
          </a:lstStyle>
          <a:p>
            <a:fld id="{C2BE3725-009C-4318-AB22-0A8E5E11B24B}" type="slidenum">
              <a:rPr lang="en-GB" smtClean="0"/>
              <a:t>‹#›</a:t>
            </a:fld>
            <a:endParaRPr lang="en-GB"/>
          </a:p>
        </p:txBody>
      </p:sp>
    </p:spTree>
    <p:extLst>
      <p:ext uri="{BB962C8B-B14F-4D97-AF65-F5344CB8AC3E}">
        <p14:creationId xmlns:p14="http://schemas.microsoft.com/office/powerpoint/2010/main" val="4218490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356" cy="4988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059" y="1"/>
            <a:ext cx="2944356" cy="498891"/>
          </a:xfrm>
          <a:prstGeom prst="rect">
            <a:avLst/>
          </a:prstGeom>
        </p:spPr>
        <p:txBody>
          <a:bodyPr vert="horz" lIns="91440" tIns="45720" rIns="91440" bIns="45720" rtlCol="0"/>
          <a:lstStyle>
            <a:lvl1pPr algn="r">
              <a:defRPr sz="1200"/>
            </a:lvl1pPr>
          </a:lstStyle>
          <a:p>
            <a:fld id="{0A093E2C-F579-469E-863F-E263155A6895}" type="datetimeFigureOut">
              <a:rPr lang="en-GB" smtClean="0"/>
              <a:t>12/12/2017</a:t>
            </a:fld>
            <a:endParaRPr lang="en-GB"/>
          </a:p>
        </p:txBody>
      </p:sp>
      <p:sp>
        <p:nvSpPr>
          <p:cNvPr id="4" name="Slide Image Placeholder 3"/>
          <p:cNvSpPr>
            <a:spLocks noGrp="1" noRot="1" noChangeAspect="1"/>
          </p:cNvSpPr>
          <p:nvPr>
            <p:ph type="sldImg" idx="2"/>
          </p:nvPr>
        </p:nvSpPr>
        <p:spPr>
          <a:xfrm>
            <a:off x="1027113" y="1241425"/>
            <a:ext cx="4740275" cy="33528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885" y="4780067"/>
            <a:ext cx="5434731" cy="390990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2510"/>
            <a:ext cx="2944356" cy="4988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059" y="9432510"/>
            <a:ext cx="2944356" cy="498890"/>
          </a:xfrm>
          <a:prstGeom prst="rect">
            <a:avLst/>
          </a:prstGeom>
        </p:spPr>
        <p:txBody>
          <a:bodyPr vert="horz" lIns="91440" tIns="45720" rIns="91440" bIns="45720" rtlCol="0" anchor="b"/>
          <a:lstStyle>
            <a:lvl1pPr algn="r">
              <a:defRPr sz="1200"/>
            </a:lvl1pPr>
          </a:lstStyle>
          <a:p>
            <a:fld id="{8806F08E-6FDC-4F66-A478-7BE5BE8C3D7E}" type="slidenum">
              <a:rPr lang="en-GB" smtClean="0"/>
              <a:t>‹#›</a:t>
            </a:fld>
            <a:endParaRPr lang="en-GB"/>
          </a:p>
        </p:txBody>
      </p:sp>
    </p:spTree>
    <p:extLst>
      <p:ext uri="{BB962C8B-B14F-4D97-AF65-F5344CB8AC3E}">
        <p14:creationId xmlns:p14="http://schemas.microsoft.com/office/powerpoint/2010/main" val="523001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DC4B569-05DE-4318-AE33-C51259EBACB5}" type="slidenum">
              <a:rPr lang="en-GB" smtClean="0"/>
              <a:t>1</a:t>
            </a:fld>
            <a:endParaRPr lang="en-GB"/>
          </a:p>
        </p:txBody>
      </p:sp>
    </p:spTree>
    <p:extLst>
      <p:ext uri="{BB962C8B-B14F-4D97-AF65-F5344CB8AC3E}">
        <p14:creationId xmlns:p14="http://schemas.microsoft.com/office/powerpoint/2010/main" val="2284569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13</a:t>
            </a:fld>
            <a:endParaRPr lang="en-GB"/>
          </a:p>
        </p:txBody>
      </p:sp>
    </p:spTree>
    <p:extLst>
      <p:ext uri="{BB962C8B-B14F-4D97-AF65-F5344CB8AC3E}">
        <p14:creationId xmlns:p14="http://schemas.microsoft.com/office/powerpoint/2010/main" val="1010429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14</a:t>
            </a:fld>
            <a:endParaRPr lang="en-GB"/>
          </a:p>
        </p:txBody>
      </p:sp>
    </p:spTree>
    <p:extLst>
      <p:ext uri="{BB962C8B-B14F-4D97-AF65-F5344CB8AC3E}">
        <p14:creationId xmlns:p14="http://schemas.microsoft.com/office/powerpoint/2010/main" val="246796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15</a:t>
            </a:fld>
            <a:endParaRPr lang="en-GB"/>
          </a:p>
        </p:txBody>
      </p:sp>
    </p:spTree>
    <p:extLst>
      <p:ext uri="{BB962C8B-B14F-4D97-AF65-F5344CB8AC3E}">
        <p14:creationId xmlns:p14="http://schemas.microsoft.com/office/powerpoint/2010/main" val="1162119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16</a:t>
            </a:fld>
            <a:endParaRPr lang="en-GB"/>
          </a:p>
        </p:txBody>
      </p:sp>
    </p:spTree>
    <p:extLst>
      <p:ext uri="{BB962C8B-B14F-4D97-AF65-F5344CB8AC3E}">
        <p14:creationId xmlns:p14="http://schemas.microsoft.com/office/powerpoint/2010/main" val="975022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17</a:t>
            </a:fld>
            <a:endParaRPr lang="en-GB"/>
          </a:p>
        </p:txBody>
      </p:sp>
    </p:spTree>
    <p:extLst>
      <p:ext uri="{BB962C8B-B14F-4D97-AF65-F5344CB8AC3E}">
        <p14:creationId xmlns:p14="http://schemas.microsoft.com/office/powerpoint/2010/main" val="2164495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18</a:t>
            </a:fld>
            <a:endParaRPr lang="en-GB"/>
          </a:p>
        </p:txBody>
      </p:sp>
    </p:spTree>
    <p:extLst>
      <p:ext uri="{BB962C8B-B14F-4D97-AF65-F5344CB8AC3E}">
        <p14:creationId xmlns:p14="http://schemas.microsoft.com/office/powerpoint/2010/main" val="1159250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19</a:t>
            </a:fld>
            <a:endParaRPr lang="en-GB"/>
          </a:p>
        </p:txBody>
      </p:sp>
    </p:spTree>
    <p:extLst>
      <p:ext uri="{BB962C8B-B14F-4D97-AF65-F5344CB8AC3E}">
        <p14:creationId xmlns:p14="http://schemas.microsoft.com/office/powerpoint/2010/main" val="846572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20</a:t>
            </a:fld>
            <a:endParaRPr lang="en-GB"/>
          </a:p>
        </p:txBody>
      </p:sp>
    </p:spTree>
    <p:extLst>
      <p:ext uri="{BB962C8B-B14F-4D97-AF65-F5344CB8AC3E}">
        <p14:creationId xmlns:p14="http://schemas.microsoft.com/office/powerpoint/2010/main" val="15118547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21</a:t>
            </a:fld>
            <a:endParaRPr lang="en-GB"/>
          </a:p>
        </p:txBody>
      </p:sp>
    </p:spTree>
    <p:extLst>
      <p:ext uri="{BB962C8B-B14F-4D97-AF65-F5344CB8AC3E}">
        <p14:creationId xmlns:p14="http://schemas.microsoft.com/office/powerpoint/2010/main" val="1631492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22</a:t>
            </a:fld>
            <a:endParaRPr lang="en-GB"/>
          </a:p>
        </p:txBody>
      </p:sp>
    </p:spTree>
    <p:extLst>
      <p:ext uri="{BB962C8B-B14F-4D97-AF65-F5344CB8AC3E}">
        <p14:creationId xmlns:p14="http://schemas.microsoft.com/office/powerpoint/2010/main" val="958760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3</a:t>
            </a:fld>
            <a:endParaRPr lang="en-GB"/>
          </a:p>
        </p:txBody>
      </p:sp>
    </p:spTree>
    <p:extLst>
      <p:ext uri="{BB962C8B-B14F-4D97-AF65-F5344CB8AC3E}">
        <p14:creationId xmlns:p14="http://schemas.microsoft.com/office/powerpoint/2010/main" val="2054678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23</a:t>
            </a:fld>
            <a:endParaRPr lang="en-GB"/>
          </a:p>
        </p:txBody>
      </p:sp>
    </p:spTree>
    <p:extLst>
      <p:ext uri="{BB962C8B-B14F-4D97-AF65-F5344CB8AC3E}">
        <p14:creationId xmlns:p14="http://schemas.microsoft.com/office/powerpoint/2010/main" val="26356745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24</a:t>
            </a:fld>
            <a:endParaRPr lang="en-GB"/>
          </a:p>
        </p:txBody>
      </p:sp>
    </p:spTree>
    <p:extLst>
      <p:ext uri="{BB962C8B-B14F-4D97-AF65-F5344CB8AC3E}">
        <p14:creationId xmlns:p14="http://schemas.microsoft.com/office/powerpoint/2010/main" val="1860808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25</a:t>
            </a:fld>
            <a:endParaRPr lang="en-GB"/>
          </a:p>
        </p:txBody>
      </p:sp>
    </p:spTree>
    <p:extLst>
      <p:ext uri="{BB962C8B-B14F-4D97-AF65-F5344CB8AC3E}">
        <p14:creationId xmlns:p14="http://schemas.microsoft.com/office/powerpoint/2010/main" val="14196115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26</a:t>
            </a:fld>
            <a:endParaRPr lang="en-GB"/>
          </a:p>
        </p:txBody>
      </p:sp>
    </p:spTree>
    <p:extLst>
      <p:ext uri="{BB962C8B-B14F-4D97-AF65-F5344CB8AC3E}">
        <p14:creationId xmlns:p14="http://schemas.microsoft.com/office/powerpoint/2010/main" val="6974516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27</a:t>
            </a:fld>
            <a:endParaRPr lang="en-GB"/>
          </a:p>
        </p:txBody>
      </p:sp>
    </p:spTree>
    <p:extLst>
      <p:ext uri="{BB962C8B-B14F-4D97-AF65-F5344CB8AC3E}">
        <p14:creationId xmlns:p14="http://schemas.microsoft.com/office/powerpoint/2010/main" val="928604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28</a:t>
            </a:fld>
            <a:endParaRPr lang="en-GB"/>
          </a:p>
        </p:txBody>
      </p:sp>
    </p:spTree>
    <p:extLst>
      <p:ext uri="{BB962C8B-B14F-4D97-AF65-F5344CB8AC3E}">
        <p14:creationId xmlns:p14="http://schemas.microsoft.com/office/powerpoint/2010/main" val="216037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30</a:t>
            </a:fld>
            <a:endParaRPr lang="en-GB"/>
          </a:p>
        </p:txBody>
      </p:sp>
    </p:spTree>
    <p:extLst>
      <p:ext uri="{BB962C8B-B14F-4D97-AF65-F5344CB8AC3E}">
        <p14:creationId xmlns:p14="http://schemas.microsoft.com/office/powerpoint/2010/main" val="26955954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31</a:t>
            </a:fld>
            <a:endParaRPr lang="en-GB"/>
          </a:p>
        </p:txBody>
      </p:sp>
    </p:spTree>
    <p:extLst>
      <p:ext uri="{BB962C8B-B14F-4D97-AF65-F5344CB8AC3E}">
        <p14:creationId xmlns:p14="http://schemas.microsoft.com/office/powerpoint/2010/main" val="18621683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32</a:t>
            </a:fld>
            <a:endParaRPr lang="en-GB"/>
          </a:p>
        </p:txBody>
      </p:sp>
    </p:spTree>
    <p:extLst>
      <p:ext uri="{BB962C8B-B14F-4D97-AF65-F5344CB8AC3E}">
        <p14:creationId xmlns:p14="http://schemas.microsoft.com/office/powerpoint/2010/main" val="12176424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33</a:t>
            </a:fld>
            <a:endParaRPr lang="en-GB"/>
          </a:p>
        </p:txBody>
      </p:sp>
    </p:spTree>
    <p:extLst>
      <p:ext uri="{BB962C8B-B14F-4D97-AF65-F5344CB8AC3E}">
        <p14:creationId xmlns:p14="http://schemas.microsoft.com/office/powerpoint/2010/main" val="68149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4</a:t>
            </a:fld>
            <a:endParaRPr lang="en-GB"/>
          </a:p>
        </p:txBody>
      </p:sp>
    </p:spTree>
    <p:extLst>
      <p:ext uri="{BB962C8B-B14F-4D97-AF65-F5344CB8AC3E}">
        <p14:creationId xmlns:p14="http://schemas.microsoft.com/office/powerpoint/2010/main" val="42416470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34</a:t>
            </a:fld>
            <a:endParaRPr lang="en-GB"/>
          </a:p>
        </p:txBody>
      </p:sp>
    </p:spTree>
    <p:extLst>
      <p:ext uri="{BB962C8B-B14F-4D97-AF65-F5344CB8AC3E}">
        <p14:creationId xmlns:p14="http://schemas.microsoft.com/office/powerpoint/2010/main" val="22319234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38</a:t>
            </a:fld>
            <a:endParaRPr lang="en-GB"/>
          </a:p>
        </p:txBody>
      </p:sp>
    </p:spTree>
    <p:extLst>
      <p:ext uri="{BB962C8B-B14F-4D97-AF65-F5344CB8AC3E}">
        <p14:creationId xmlns:p14="http://schemas.microsoft.com/office/powerpoint/2010/main" val="5140308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39</a:t>
            </a:fld>
            <a:endParaRPr lang="en-GB"/>
          </a:p>
        </p:txBody>
      </p:sp>
    </p:spTree>
    <p:extLst>
      <p:ext uri="{BB962C8B-B14F-4D97-AF65-F5344CB8AC3E}">
        <p14:creationId xmlns:p14="http://schemas.microsoft.com/office/powerpoint/2010/main" val="16060355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40</a:t>
            </a:fld>
            <a:endParaRPr lang="en-GB"/>
          </a:p>
        </p:txBody>
      </p:sp>
    </p:spTree>
    <p:extLst>
      <p:ext uri="{BB962C8B-B14F-4D97-AF65-F5344CB8AC3E}">
        <p14:creationId xmlns:p14="http://schemas.microsoft.com/office/powerpoint/2010/main" val="36835874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41</a:t>
            </a:fld>
            <a:endParaRPr lang="en-GB"/>
          </a:p>
        </p:txBody>
      </p:sp>
    </p:spTree>
    <p:extLst>
      <p:ext uri="{BB962C8B-B14F-4D97-AF65-F5344CB8AC3E}">
        <p14:creationId xmlns:p14="http://schemas.microsoft.com/office/powerpoint/2010/main" val="26647068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45</a:t>
            </a:fld>
            <a:endParaRPr lang="en-GB"/>
          </a:p>
        </p:txBody>
      </p:sp>
    </p:spTree>
    <p:extLst>
      <p:ext uri="{BB962C8B-B14F-4D97-AF65-F5344CB8AC3E}">
        <p14:creationId xmlns:p14="http://schemas.microsoft.com/office/powerpoint/2010/main" val="25460420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46</a:t>
            </a:fld>
            <a:endParaRPr lang="en-GB"/>
          </a:p>
        </p:txBody>
      </p:sp>
    </p:spTree>
    <p:extLst>
      <p:ext uri="{BB962C8B-B14F-4D97-AF65-F5344CB8AC3E}">
        <p14:creationId xmlns:p14="http://schemas.microsoft.com/office/powerpoint/2010/main" val="38276861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47</a:t>
            </a:fld>
            <a:endParaRPr lang="en-GB"/>
          </a:p>
        </p:txBody>
      </p:sp>
    </p:spTree>
    <p:extLst>
      <p:ext uri="{BB962C8B-B14F-4D97-AF65-F5344CB8AC3E}">
        <p14:creationId xmlns:p14="http://schemas.microsoft.com/office/powerpoint/2010/main" val="28174222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48</a:t>
            </a:fld>
            <a:endParaRPr lang="en-GB"/>
          </a:p>
        </p:txBody>
      </p:sp>
    </p:spTree>
    <p:extLst>
      <p:ext uri="{BB962C8B-B14F-4D97-AF65-F5344CB8AC3E}">
        <p14:creationId xmlns:p14="http://schemas.microsoft.com/office/powerpoint/2010/main" val="7334435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Subject to rate setting process and budget availability</a:t>
            </a:r>
            <a:endParaRPr lang="en-GB" dirty="0"/>
          </a:p>
        </p:txBody>
      </p:sp>
      <p:sp>
        <p:nvSpPr>
          <p:cNvPr id="4" name="Slide Number Placeholder 3"/>
          <p:cNvSpPr>
            <a:spLocks noGrp="1"/>
          </p:cNvSpPr>
          <p:nvPr>
            <p:ph type="sldNum" sz="quarter" idx="10"/>
          </p:nvPr>
        </p:nvSpPr>
        <p:spPr/>
        <p:txBody>
          <a:bodyPr/>
          <a:lstStyle/>
          <a:p>
            <a:fld id="{8806F08E-6FDC-4F66-A478-7BE5BE8C3D7E}" type="slidenum">
              <a:rPr lang="en-GB" smtClean="0"/>
              <a:t>50</a:t>
            </a:fld>
            <a:endParaRPr lang="en-GB"/>
          </a:p>
        </p:txBody>
      </p:sp>
    </p:spTree>
    <p:extLst>
      <p:ext uri="{BB962C8B-B14F-4D97-AF65-F5344CB8AC3E}">
        <p14:creationId xmlns:p14="http://schemas.microsoft.com/office/powerpoint/2010/main" val="1684888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Subject to rate setting process and budget availability</a:t>
            </a:r>
            <a:endParaRPr lang="en-GB" dirty="0"/>
          </a:p>
        </p:txBody>
      </p:sp>
      <p:sp>
        <p:nvSpPr>
          <p:cNvPr id="4" name="Slide Number Placeholder 3"/>
          <p:cNvSpPr>
            <a:spLocks noGrp="1"/>
          </p:cNvSpPr>
          <p:nvPr>
            <p:ph type="sldNum" sz="quarter" idx="10"/>
          </p:nvPr>
        </p:nvSpPr>
        <p:spPr/>
        <p:txBody>
          <a:bodyPr/>
          <a:lstStyle/>
          <a:p>
            <a:fld id="{8806F08E-6FDC-4F66-A478-7BE5BE8C3D7E}" type="slidenum">
              <a:rPr lang="en-GB" smtClean="0"/>
              <a:t>6</a:t>
            </a:fld>
            <a:endParaRPr lang="en-GB"/>
          </a:p>
        </p:txBody>
      </p:sp>
    </p:spTree>
    <p:extLst>
      <p:ext uri="{BB962C8B-B14F-4D97-AF65-F5344CB8AC3E}">
        <p14:creationId xmlns:p14="http://schemas.microsoft.com/office/powerpoint/2010/main" val="32206137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1BECAC2-FAF5-470E-AC34-F8ED8D8095A7}" type="slidenum">
              <a:rPr lang="en-GB" smtClean="0"/>
              <a:t>51</a:t>
            </a:fld>
            <a:endParaRPr lang="en-GB"/>
          </a:p>
        </p:txBody>
      </p:sp>
    </p:spTree>
    <p:extLst>
      <p:ext uri="{BB962C8B-B14F-4D97-AF65-F5344CB8AC3E}">
        <p14:creationId xmlns:p14="http://schemas.microsoft.com/office/powerpoint/2010/main" val="3817462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7</a:t>
            </a:fld>
            <a:endParaRPr lang="en-GB"/>
          </a:p>
        </p:txBody>
      </p:sp>
    </p:spTree>
    <p:extLst>
      <p:ext uri="{BB962C8B-B14F-4D97-AF65-F5344CB8AC3E}">
        <p14:creationId xmlns:p14="http://schemas.microsoft.com/office/powerpoint/2010/main" val="2689286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8</a:t>
            </a:fld>
            <a:endParaRPr lang="en-GB"/>
          </a:p>
        </p:txBody>
      </p:sp>
    </p:spTree>
    <p:extLst>
      <p:ext uri="{BB962C8B-B14F-4D97-AF65-F5344CB8AC3E}">
        <p14:creationId xmlns:p14="http://schemas.microsoft.com/office/powerpoint/2010/main" val="1610070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9</a:t>
            </a:fld>
            <a:endParaRPr lang="en-GB"/>
          </a:p>
        </p:txBody>
      </p:sp>
    </p:spTree>
    <p:extLst>
      <p:ext uri="{BB962C8B-B14F-4D97-AF65-F5344CB8AC3E}">
        <p14:creationId xmlns:p14="http://schemas.microsoft.com/office/powerpoint/2010/main" val="3612980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11</a:t>
            </a:fld>
            <a:endParaRPr lang="en-GB"/>
          </a:p>
        </p:txBody>
      </p:sp>
    </p:spTree>
    <p:extLst>
      <p:ext uri="{BB962C8B-B14F-4D97-AF65-F5344CB8AC3E}">
        <p14:creationId xmlns:p14="http://schemas.microsoft.com/office/powerpoint/2010/main" val="3314456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806F08E-6FDC-4F66-A478-7BE5BE8C3D7E}" type="slidenum">
              <a:rPr lang="en-GB" smtClean="0"/>
              <a:t>12</a:t>
            </a:fld>
            <a:endParaRPr lang="en-GB"/>
          </a:p>
        </p:txBody>
      </p:sp>
    </p:spTree>
    <p:extLst>
      <p:ext uri="{BB962C8B-B14F-4D97-AF65-F5344CB8AC3E}">
        <p14:creationId xmlns:p14="http://schemas.microsoft.com/office/powerpoint/2010/main" val="734631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
        <p:nvSpPr>
          <p:cNvPr id="8" name="Text Placeholder 7"/>
          <p:cNvSpPr>
            <a:spLocks noGrp="1"/>
          </p:cNvSpPr>
          <p:nvPr>
            <p:ph type="body" sz="quarter" idx="10"/>
          </p:nvPr>
        </p:nvSpPr>
        <p:spPr>
          <a:xfrm>
            <a:off x="90488" y="1765300"/>
            <a:ext cx="10369550"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4988" y="1765300"/>
            <a:ext cx="4735512"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22900" y="1765300"/>
            <a:ext cx="4735513"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9A2175-84C0-4007-A5E9-4EB522625D58}" type="datetimeFigureOut">
              <a:rPr lang="en-GB" smtClean="0"/>
              <a:t>12/12/2017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48B570-D5CF-4AAB-9034-4C94B00C74A2}" type="slidenum">
              <a:rPr lang="en-GB" smtClean="0"/>
              <a:t>‹#›</a:t>
            </a:fld>
            <a:endParaRPr lang="en-GB"/>
          </a:p>
        </p:txBody>
      </p:sp>
    </p:spTree>
    <p:extLst>
      <p:ext uri="{BB962C8B-B14F-4D97-AF65-F5344CB8AC3E}">
        <p14:creationId xmlns:p14="http://schemas.microsoft.com/office/powerpoint/2010/main" val="106417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988" y="1692275"/>
            <a:ext cx="4724400"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88" y="2398713"/>
            <a:ext cx="472440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425" y="1692275"/>
            <a:ext cx="4725988"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32425" y="2398713"/>
            <a:ext cx="4725988"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9A2175-84C0-4007-A5E9-4EB522625D58}" type="datetimeFigureOut">
              <a:rPr lang="en-GB" smtClean="0"/>
              <a:t>12/12/2017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48B570-D5CF-4AAB-9034-4C94B00C74A2}" type="slidenum">
              <a:rPr lang="en-GB" smtClean="0"/>
              <a:t>‹#›</a:t>
            </a:fld>
            <a:endParaRPr lang="en-GB"/>
          </a:p>
        </p:txBody>
      </p:sp>
    </p:spTree>
    <p:extLst>
      <p:ext uri="{BB962C8B-B14F-4D97-AF65-F5344CB8AC3E}">
        <p14:creationId xmlns:p14="http://schemas.microsoft.com/office/powerpoint/2010/main" val="1438380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9A2175-84C0-4007-A5E9-4EB522625D58}" type="datetimeFigureOut">
              <a:rPr lang="en-GB" smtClean="0"/>
              <a:t>12/12/2017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48B570-D5CF-4AAB-9034-4C94B00C74A2}" type="slidenum">
              <a:rPr lang="en-GB" smtClean="0"/>
              <a:t>‹#›</a:t>
            </a:fld>
            <a:endParaRPr lang="en-GB"/>
          </a:p>
        </p:txBody>
      </p:sp>
    </p:spTree>
    <p:extLst>
      <p:ext uri="{BB962C8B-B14F-4D97-AF65-F5344CB8AC3E}">
        <p14:creationId xmlns:p14="http://schemas.microsoft.com/office/powerpoint/2010/main" val="3275294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A2175-84C0-4007-A5E9-4EB522625D58}" type="datetimeFigureOut">
              <a:rPr lang="en-GB" smtClean="0"/>
              <a:t>12/12/2017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48B570-D5CF-4AAB-9034-4C94B00C74A2}" type="slidenum">
              <a:rPr lang="en-GB" smtClean="0"/>
              <a:t>‹#›</a:t>
            </a:fld>
            <a:endParaRPr lang="en-GB"/>
          </a:p>
        </p:txBody>
      </p:sp>
    </p:spTree>
    <p:extLst>
      <p:ext uri="{BB962C8B-B14F-4D97-AF65-F5344CB8AC3E}">
        <p14:creationId xmlns:p14="http://schemas.microsoft.com/office/powerpoint/2010/main" val="2244202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25"/>
            <a:ext cx="3517900" cy="128111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181475" y="301625"/>
            <a:ext cx="5976938"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988" y="1582738"/>
            <a:ext cx="3517900"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A2175-84C0-4007-A5E9-4EB522625D58}" type="datetimeFigureOut">
              <a:rPr lang="en-GB" smtClean="0"/>
              <a:t>12/12/2017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48B570-D5CF-4AAB-9034-4C94B00C74A2}" type="slidenum">
              <a:rPr lang="en-GB" smtClean="0"/>
              <a:t>‹#›</a:t>
            </a:fld>
            <a:endParaRPr lang="en-GB"/>
          </a:p>
        </p:txBody>
      </p:sp>
    </p:spTree>
    <p:extLst>
      <p:ext uri="{BB962C8B-B14F-4D97-AF65-F5344CB8AC3E}">
        <p14:creationId xmlns:p14="http://schemas.microsoft.com/office/powerpoint/2010/main" val="691127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0" y="5294313"/>
            <a:ext cx="6416675" cy="623887"/>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095500" y="676275"/>
            <a:ext cx="64166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095500" y="5918200"/>
            <a:ext cx="6416675"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9A2175-84C0-4007-A5E9-4EB522625D58}" type="datetimeFigureOut">
              <a:rPr lang="en-GB" smtClean="0"/>
              <a:t>12/12/2017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48B570-D5CF-4AAB-9034-4C94B00C74A2}" type="slidenum">
              <a:rPr lang="en-GB" smtClean="0"/>
              <a:t>‹#›</a:t>
            </a:fld>
            <a:endParaRPr lang="en-GB"/>
          </a:p>
        </p:txBody>
      </p:sp>
    </p:spTree>
    <p:extLst>
      <p:ext uri="{BB962C8B-B14F-4D97-AF65-F5344CB8AC3E}">
        <p14:creationId xmlns:p14="http://schemas.microsoft.com/office/powerpoint/2010/main" val="2808612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9A2175-84C0-4007-A5E9-4EB522625D58}"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48B570-D5CF-4AAB-9034-4C94B00C74A2}" type="slidenum">
              <a:rPr lang="en-GB" smtClean="0"/>
              <a:t>‹#›</a:t>
            </a:fld>
            <a:endParaRPr lang="en-GB"/>
          </a:p>
        </p:txBody>
      </p:sp>
    </p:spTree>
    <p:extLst>
      <p:ext uri="{BB962C8B-B14F-4D97-AF65-F5344CB8AC3E}">
        <p14:creationId xmlns:p14="http://schemas.microsoft.com/office/powerpoint/2010/main" val="667505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3350" y="303213"/>
            <a:ext cx="2405063" cy="6453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4988" y="303213"/>
            <a:ext cx="7065962" cy="6453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9A2175-84C0-4007-A5E9-4EB522625D58}"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48B570-D5CF-4AAB-9034-4C94B00C74A2}" type="slidenum">
              <a:rPr lang="en-GB" smtClean="0"/>
              <a:t>‹#›</a:t>
            </a:fld>
            <a:endParaRPr lang="en-GB"/>
          </a:p>
        </p:txBody>
      </p:sp>
    </p:spTree>
    <p:extLst>
      <p:ext uri="{BB962C8B-B14F-4D97-AF65-F5344CB8AC3E}">
        <p14:creationId xmlns:p14="http://schemas.microsoft.com/office/powerpoint/2010/main" val="228176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r>
              <a:rPr lang="en-US" smtClean="0"/>
              <a:t>Click to edit Master title style</a:t>
            </a:r>
            <a:endParaRPr/>
          </a:p>
        </p:txBody>
      </p:sp>
      <p:sp>
        <p:nvSpPr>
          <p:cNvPr id="3" name="Holder 3"/>
          <p:cNvSpPr>
            <a:spLocks noGrp="1"/>
          </p:cNvSpPr>
          <p:nvPr>
            <p:ph type="body" idx="1"/>
          </p:nvPr>
        </p:nvSpPr>
        <p:spPr/>
        <p:txBody>
          <a:bodyPr lIns="0" tIns="0" rIns="0" bIns="0"/>
          <a:lstStyle>
            <a:lvl1pPr>
              <a:defRPr/>
            </a:lvl1pPr>
          </a:lstStyle>
          <a:p>
            <a:pPr lvl="0"/>
            <a:r>
              <a:rPr lang="en-US" smtClean="0"/>
              <a:t>Click to 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r>
              <a:rPr lang="en-US" smtClean="0"/>
              <a:t>Click to edit Master title style</a:t>
            </a:r>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pPr lvl="0"/>
            <a:r>
              <a:rPr lang="en-US" smtClean="0"/>
              <a:t>Click to edit Master text styles</a:t>
            </a: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pPr lvl="0"/>
            <a:r>
              <a:rPr lang="en-US" smtClean="0"/>
              <a:t>Click to 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r>
              <a:rPr lang="en-US" smtClean="0"/>
              <a:t>Click to edit Master title style</a:t>
            </a:r>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12/12/2017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CGBC">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77825" y="1765300"/>
            <a:ext cx="9864725" cy="4968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9386"/>
            <a:ext cx="9089390" cy="276999"/>
          </a:xfrm>
        </p:spPr>
        <p:txBody>
          <a:bodyPr/>
          <a:lstStyle/>
          <a:p>
            <a:r>
              <a:rPr lang="en-US" smtClean="0"/>
              <a:t>Click to edit Master title style</a:t>
            </a:r>
            <a:endParaRPr lang="en-GB"/>
          </a:p>
        </p:txBody>
      </p:sp>
      <p:sp>
        <p:nvSpPr>
          <p:cNvPr id="3" name="Subtitle 2"/>
          <p:cNvSpPr>
            <a:spLocks noGrp="1"/>
          </p:cNvSpPr>
          <p:nvPr>
            <p:ph type="subTitle" idx="1"/>
          </p:nvPr>
        </p:nvSpPr>
        <p:spPr>
          <a:xfrm>
            <a:off x="1604010" y="4285615"/>
            <a:ext cx="7485380" cy="276999"/>
          </a:xfrm>
        </p:spPr>
        <p:txBody>
          <a:bodyPr/>
          <a:lstStyle>
            <a:lvl1pPr marL="0" indent="0" algn="ctr">
              <a:buNone/>
              <a:defRPr>
                <a:solidFill>
                  <a:schemeClr val="tx1">
                    <a:tint val="75000"/>
                  </a:schemeClr>
                </a:solidFill>
              </a:defRPr>
            </a:lvl1pPr>
            <a:lvl2pPr marL="504200" indent="0" algn="ctr">
              <a:buNone/>
              <a:defRPr>
                <a:solidFill>
                  <a:schemeClr val="tx1">
                    <a:tint val="75000"/>
                  </a:schemeClr>
                </a:solidFill>
              </a:defRPr>
            </a:lvl2pPr>
            <a:lvl3pPr marL="1008400" indent="0" algn="ctr">
              <a:buNone/>
              <a:defRPr>
                <a:solidFill>
                  <a:schemeClr val="tx1">
                    <a:tint val="75000"/>
                  </a:schemeClr>
                </a:solidFill>
              </a:defRPr>
            </a:lvl3pPr>
            <a:lvl4pPr marL="1512600" indent="0" algn="ctr">
              <a:buNone/>
              <a:defRPr>
                <a:solidFill>
                  <a:schemeClr val="tx1">
                    <a:tint val="75000"/>
                  </a:schemeClr>
                </a:solidFill>
              </a:defRPr>
            </a:lvl4pPr>
            <a:lvl5pPr marL="2016801" indent="0" algn="ctr">
              <a:buNone/>
              <a:defRPr>
                <a:solidFill>
                  <a:schemeClr val="tx1">
                    <a:tint val="75000"/>
                  </a:schemeClr>
                </a:solidFill>
              </a:defRPr>
            </a:lvl5pPr>
            <a:lvl6pPr marL="2521001" indent="0" algn="ctr">
              <a:buNone/>
              <a:defRPr>
                <a:solidFill>
                  <a:schemeClr val="tx1">
                    <a:tint val="75000"/>
                  </a:schemeClr>
                </a:solidFill>
              </a:defRPr>
            </a:lvl6pPr>
            <a:lvl7pPr marL="3025201" indent="0" algn="ctr">
              <a:buNone/>
              <a:defRPr>
                <a:solidFill>
                  <a:schemeClr val="tx1">
                    <a:tint val="75000"/>
                  </a:schemeClr>
                </a:solidFill>
              </a:defRPr>
            </a:lvl7pPr>
            <a:lvl8pPr marL="3529401" indent="0" algn="ctr">
              <a:buNone/>
              <a:defRPr>
                <a:solidFill>
                  <a:schemeClr val="tx1">
                    <a:tint val="75000"/>
                  </a:schemeClr>
                </a:solidFill>
              </a:defRPr>
            </a:lvl8pPr>
            <a:lvl9pPr marL="4033601"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534670" y="7033450"/>
            <a:ext cx="2459482" cy="276999"/>
          </a:xfrm>
        </p:spPr>
        <p:txBody>
          <a:bodyPr/>
          <a:lstStyle/>
          <a:p>
            <a:fld id="{C465A6A0-4685-46B8-8577-94DEB0B1EF00}" type="datetimeFigureOut">
              <a:rPr lang="en-GB" smtClean="0"/>
              <a:t>12/12/2017</a:t>
            </a:fld>
            <a:endParaRPr lang="en-GB"/>
          </a:p>
        </p:txBody>
      </p:sp>
      <p:sp>
        <p:nvSpPr>
          <p:cNvPr id="5" name="Footer Placeholder 4"/>
          <p:cNvSpPr>
            <a:spLocks noGrp="1"/>
          </p:cNvSpPr>
          <p:nvPr>
            <p:ph type="ftr" sz="quarter" idx="11"/>
          </p:nvPr>
        </p:nvSpPr>
        <p:spPr>
          <a:xfrm>
            <a:off x="3635756" y="7033450"/>
            <a:ext cx="3421888" cy="276999"/>
          </a:xfrm>
        </p:spPr>
        <p:txBody>
          <a:bodyPr/>
          <a:lstStyle/>
          <a:p>
            <a:endParaRPr lang="en-GB"/>
          </a:p>
        </p:txBody>
      </p:sp>
      <p:sp>
        <p:nvSpPr>
          <p:cNvPr id="6" name="Slide Number Placeholder 5"/>
          <p:cNvSpPr>
            <a:spLocks noGrp="1"/>
          </p:cNvSpPr>
          <p:nvPr>
            <p:ph type="sldNum" sz="quarter" idx="12"/>
          </p:nvPr>
        </p:nvSpPr>
        <p:spPr>
          <a:xfrm>
            <a:off x="7699248" y="7033450"/>
            <a:ext cx="2459482" cy="276999"/>
          </a:xfrm>
        </p:spPr>
        <p:txBody>
          <a:bodyPr/>
          <a:lstStyle/>
          <a:p>
            <a:fld id="{5E5DD18C-C891-4231-A7A7-4BED0B1B92A3}" type="slidenum">
              <a:rPr lang="en-GB" smtClean="0"/>
              <a:t>‹#›</a:t>
            </a:fld>
            <a:endParaRPr lang="en-GB"/>
          </a:p>
        </p:txBody>
      </p:sp>
    </p:spTree>
    <p:extLst>
      <p:ext uri="{BB962C8B-B14F-4D97-AF65-F5344CB8AC3E}">
        <p14:creationId xmlns:p14="http://schemas.microsoft.com/office/powerpoint/2010/main" val="4185772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88" y="2349500"/>
            <a:ext cx="9090025" cy="1620838"/>
          </a:xfrm>
        </p:spPr>
        <p:txBody>
          <a:bodyPr/>
          <a:lstStyle/>
          <a:p>
            <a:r>
              <a:rPr lang="en-US" smtClean="0"/>
              <a:t>Click to edit Master title style</a:t>
            </a:r>
            <a:endParaRPr lang="en-GB"/>
          </a:p>
        </p:txBody>
      </p:sp>
      <p:sp>
        <p:nvSpPr>
          <p:cNvPr id="3" name="Subtitle 2"/>
          <p:cNvSpPr>
            <a:spLocks noGrp="1"/>
          </p:cNvSpPr>
          <p:nvPr>
            <p:ph type="subTitle" idx="1"/>
          </p:nvPr>
        </p:nvSpPr>
        <p:spPr>
          <a:xfrm>
            <a:off x="1603375" y="4286250"/>
            <a:ext cx="7486650"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9A2175-84C0-4007-A5E9-4EB522625D58}"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48B570-D5CF-4AAB-9034-4C94B00C74A2}" type="slidenum">
              <a:rPr lang="en-GB" smtClean="0"/>
              <a:t>‹#›</a:t>
            </a:fld>
            <a:endParaRPr lang="en-GB"/>
          </a:p>
        </p:txBody>
      </p:sp>
    </p:spTree>
    <p:extLst>
      <p:ext uri="{BB962C8B-B14F-4D97-AF65-F5344CB8AC3E}">
        <p14:creationId xmlns:p14="http://schemas.microsoft.com/office/powerpoint/2010/main" val="887271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9A2175-84C0-4007-A5E9-4EB522625D58}"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48B570-D5CF-4AAB-9034-4C94B00C74A2}" type="slidenum">
              <a:rPr lang="en-GB" smtClean="0"/>
              <a:t>‹#›</a:t>
            </a:fld>
            <a:endParaRPr lang="en-GB"/>
          </a:p>
        </p:txBody>
      </p:sp>
    </p:spTree>
    <p:extLst>
      <p:ext uri="{BB962C8B-B14F-4D97-AF65-F5344CB8AC3E}">
        <p14:creationId xmlns:p14="http://schemas.microsoft.com/office/powerpoint/2010/main" val="301962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0" y="4859338"/>
            <a:ext cx="9090025"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44550" y="3205163"/>
            <a:ext cx="9090025"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9A2175-84C0-4007-A5E9-4EB522625D58}"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48B570-D5CF-4AAB-9034-4C94B00C74A2}" type="slidenum">
              <a:rPr lang="en-GB" smtClean="0"/>
              <a:t>‹#›</a:t>
            </a:fld>
            <a:endParaRPr lang="en-GB"/>
          </a:p>
        </p:txBody>
      </p:sp>
    </p:spTree>
    <p:extLst>
      <p:ext uri="{BB962C8B-B14F-4D97-AF65-F5344CB8AC3E}">
        <p14:creationId xmlns:p14="http://schemas.microsoft.com/office/powerpoint/2010/main" val="1372075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0692130" cy="1512570"/>
          </a:xfrm>
          <a:custGeom>
            <a:avLst/>
            <a:gdLst/>
            <a:ahLst/>
            <a:cxnLst/>
            <a:rect l="l" t="t" r="r" b="b"/>
            <a:pathLst>
              <a:path w="10692130" h="1512570">
                <a:moveTo>
                  <a:pt x="0" y="1511998"/>
                </a:moveTo>
                <a:lnTo>
                  <a:pt x="10692003" y="1511998"/>
                </a:lnTo>
                <a:lnTo>
                  <a:pt x="10692003" y="0"/>
                </a:lnTo>
                <a:lnTo>
                  <a:pt x="0" y="0"/>
                </a:lnTo>
                <a:lnTo>
                  <a:pt x="0" y="1511998"/>
                </a:lnTo>
                <a:close/>
              </a:path>
            </a:pathLst>
          </a:custGeom>
          <a:solidFill>
            <a:srgbClr val="4C374B"/>
          </a:solidFill>
        </p:spPr>
        <p:txBody>
          <a:bodyPr wrap="square" lIns="0" tIns="0" rIns="0" bIns="0" rtlCol="0"/>
          <a:lstStyle/>
          <a:p>
            <a:endParaRPr/>
          </a:p>
        </p:txBody>
      </p:sp>
      <p:sp>
        <p:nvSpPr>
          <p:cNvPr id="17" name="bk object 17"/>
          <p:cNvSpPr/>
          <p:nvPr/>
        </p:nvSpPr>
        <p:spPr>
          <a:xfrm>
            <a:off x="1315605" y="959434"/>
            <a:ext cx="1667294" cy="247637"/>
          </a:xfrm>
          <a:prstGeom prst="rect">
            <a:avLst/>
          </a:prstGeom>
          <a:blipFill>
            <a:blip r:embed="rId8" cstate="print"/>
            <a:stretch>
              <a:fillRect/>
            </a:stretch>
          </a:blipFill>
        </p:spPr>
        <p:txBody>
          <a:bodyPr wrap="square" lIns="0" tIns="0" rIns="0" bIns="0" rtlCol="0"/>
          <a:lstStyle/>
          <a:p>
            <a:endParaRPr/>
          </a:p>
        </p:txBody>
      </p:sp>
      <p:sp>
        <p:nvSpPr>
          <p:cNvPr id="18" name="bk object 18"/>
          <p:cNvSpPr/>
          <p:nvPr/>
        </p:nvSpPr>
        <p:spPr>
          <a:xfrm>
            <a:off x="1307769" y="457200"/>
            <a:ext cx="1496174" cy="434606"/>
          </a:xfrm>
          <a:prstGeom prst="rect">
            <a:avLst/>
          </a:prstGeom>
          <a:blipFill>
            <a:blip r:embed="rId9" cstate="print"/>
            <a:stretch>
              <a:fillRect/>
            </a:stretch>
          </a:blipFill>
        </p:spPr>
        <p:txBody>
          <a:bodyPr wrap="square" lIns="0" tIns="0" rIns="0" bIns="0" rtlCol="0"/>
          <a:lstStyle/>
          <a:p>
            <a:endParaRPr/>
          </a:p>
        </p:txBody>
      </p:sp>
      <p:sp>
        <p:nvSpPr>
          <p:cNvPr id="19" name="bk object 19"/>
          <p:cNvSpPr/>
          <p:nvPr/>
        </p:nvSpPr>
        <p:spPr>
          <a:xfrm>
            <a:off x="457242" y="461352"/>
            <a:ext cx="662940" cy="614680"/>
          </a:xfrm>
          <a:custGeom>
            <a:avLst/>
            <a:gdLst/>
            <a:ahLst/>
            <a:cxnLst/>
            <a:rect l="l" t="t" r="r" b="b"/>
            <a:pathLst>
              <a:path w="662940" h="614680">
                <a:moveTo>
                  <a:pt x="535500" y="0"/>
                </a:moveTo>
                <a:lnTo>
                  <a:pt x="154284" y="16446"/>
                </a:lnTo>
                <a:lnTo>
                  <a:pt x="101245" y="35129"/>
                </a:lnTo>
                <a:lnTo>
                  <a:pt x="67695" y="80149"/>
                </a:lnTo>
                <a:lnTo>
                  <a:pt x="5567" y="253733"/>
                </a:lnTo>
                <a:lnTo>
                  <a:pt x="0" y="288915"/>
                </a:lnTo>
                <a:lnTo>
                  <a:pt x="2186" y="306589"/>
                </a:lnTo>
                <a:lnTo>
                  <a:pt x="99979" y="539750"/>
                </a:lnTo>
                <a:lnTo>
                  <a:pt x="136065" y="582626"/>
                </a:lnTo>
                <a:lnTo>
                  <a:pt x="211447" y="614578"/>
                </a:lnTo>
                <a:lnTo>
                  <a:pt x="200497" y="570204"/>
                </a:lnTo>
                <a:lnTo>
                  <a:pt x="196163" y="524408"/>
                </a:lnTo>
                <a:lnTo>
                  <a:pt x="198225" y="477957"/>
                </a:lnTo>
                <a:lnTo>
                  <a:pt x="206465" y="431616"/>
                </a:lnTo>
                <a:lnTo>
                  <a:pt x="220665" y="386149"/>
                </a:lnTo>
                <a:lnTo>
                  <a:pt x="240607" y="342322"/>
                </a:lnTo>
                <a:lnTo>
                  <a:pt x="266071" y="300900"/>
                </a:lnTo>
                <a:lnTo>
                  <a:pt x="296839" y="262649"/>
                </a:lnTo>
                <a:lnTo>
                  <a:pt x="332693" y="228333"/>
                </a:lnTo>
                <a:lnTo>
                  <a:pt x="370177" y="200413"/>
                </a:lnTo>
                <a:lnTo>
                  <a:pt x="410442" y="176936"/>
                </a:lnTo>
                <a:lnTo>
                  <a:pt x="452992" y="158060"/>
                </a:lnTo>
                <a:lnTo>
                  <a:pt x="497330" y="143942"/>
                </a:lnTo>
                <a:lnTo>
                  <a:pt x="542962" y="134741"/>
                </a:lnTo>
                <a:lnTo>
                  <a:pt x="589391" y="130616"/>
                </a:lnTo>
                <a:lnTo>
                  <a:pt x="660231" y="130616"/>
                </a:lnTo>
                <a:lnTo>
                  <a:pt x="621530" y="53225"/>
                </a:lnTo>
                <a:lnTo>
                  <a:pt x="606305" y="31150"/>
                </a:lnTo>
                <a:lnTo>
                  <a:pt x="586011" y="14401"/>
                </a:lnTo>
                <a:lnTo>
                  <a:pt x="561969" y="3758"/>
                </a:lnTo>
                <a:lnTo>
                  <a:pt x="535500" y="0"/>
                </a:lnTo>
                <a:close/>
              </a:path>
              <a:path w="662940" h="614680">
                <a:moveTo>
                  <a:pt x="660231" y="130616"/>
                </a:moveTo>
                <a:lnTo>
                  <a:pt x="589391" y="130616"/>
                </a:lnTo>
                <a:lnTo>
                  <a:pt x="636122" y="131724"/>
                </a:lnTo>
                <a:lnTo>
                  <a:pt x="643041" y="132359"/>
                </a:lnTo>
                <a:lnTo>
                  <a:pt x="649714" y="133116"/>
                </a:lnTo>
                <a:lnTo>
                  <a:pt x="656164" y="133990"/>
                </a:lnTo>
                <a:lnTo>
                  <a:pt x="662411" y="134975"/>
                </a:lnTo>
                <a:lnTo>
                  <a:pt x="660231" y="130616"/>
                </a:lnTo>
                <a:close/>
              </a:path>
            </a:pathLst>
          </a:custGeom>
          <a:solidFill>
            <a:srgbClr val="FFFFFF"/>
          </a:solidFill>
        </p:spPr>
        <p:txBody>
          <a:bodyPr wrap="square" lIns="0" tIns="0" rIns="0" bIns="0" rtlCol="0"/>
          <a:lstStyle/>
          <a:p>
            <a:endParaRPr/>
          </a:p>
        </p:txBody>
      </p:sp>
      <p:sp>
        <p:nvSpPr>
          <p:cNvPr id="20" name="bk object 20"/>
          <p:cNvSpPr/>
          <p:nvPr/>
        </p:nvSpPr>
        <p:spPr>
          <a:xfrm>
            <a:off x="801772" y="723929"/>
            <a:ext cx="328295" cy="356235"/>
          </a:xfrm>
          <a:custGeom>
            <a:avLst/>
            <a:gdLst/>
            <a:ahLst/>
            <a:cxnLst/>
            <a:rect l="l" t="t" r="r" b="b"/>
            <a:pathLst>
              <a:path w="328294" h="356234">
                <a:moveTo>
                  <a:pt x="190300" y="0"/>
                </a:moveTo>
                <a:lnTo>
                  <a:pt x="129305" y="13597"/>
                </a:lnTo>
                <a:lnTo>
                  <a:pt x="87552" y="37047"/>
                </a:lnTo>
                <a:lnTo>
                  <a:pt x="51920" y="69556"/>
                </a:lnTo>
                <a:lnTo>
                  <a:pt x="24233" y="109052"/>
                </a:lnTo>
                <a:lnTo>
                  <a:pt x="6311" y="153463"/>
                </a:lnTo>
                <a:lnTo>
                  <a:pt x="18" y="200388"/>
                </a:lnTo>
                <a:lnTo>
                  <a:pt x="0" y="201180"/>
                </a:lnTo>
                <a:lnTo>
                  <a:pt x="1062" y="220559"/>
                </a:lnTo>
                <a:lnTo>
                  <a:pt x="16535" y="273477"/>
                </a:lnTo>
                <a:lnTo>
                  <a:pt x="57397" y="320476"/>
                </a:lnTo>
                <a:lnTo>
                  <a:pt x="118300" y="349321"/>
                </a:lnTo>
                <a:lnTo>
                  <a:pt x="163563" y="356103"/>
                </a:lnTo>
                <a:lnTo>
                  <a:pt x="206514" y="312618"/>
                </a:lnTo>
                <a:lnTo>
                  <a:pt x="174678" y="308605"/>
                </a:lnTo>
                <a:lnTo>
                  <a:pt x="144873" y="297626"/>
                </a:lnTo>
                <a:lnTo>
                  <a:pt x="98234" y="256687"/>
                </a:lnTo>
                <a:lnTo>
                  <a:pt x="79644" y="210928"/>
                </a:lnTo>
                <a:lnTo>
                  <a:pt x="76639" y="185141"/>
                </a:lnTo>
                <a:lnTo>
                  <a:pt x="77990" y="158224"/>
                </a:lnTo>
                <a:lnTo>
                  <a:pt x="102730" y="94240"/>
                </a:lnTo>
                <a:lnTo>
                  <a:pt x="151244" y="57488"/>
                </a:lnTo>
                <a:lnTo>
                  <a:pt x="171114" y="54295"/>
                </a:lnTo>
                <a:lnTo>
                  <a:pt x="290734" y="54295"/>
                </a:lnTo>
                <a:lnTo>
                  <a:pt x="267639" y="29103"/>
                </a:lnTo>
                <a:lnTo>
                  <a:pt x="228371" y="4859"/>
                </a:lnTo>
                <a:lnTo>
                  <a:pt x="204052" y="168"/>
                </a:lnTo>
                <a:lnTo>
                  <a:pt x="190300" y="0"/>
                </a:lnTo>
                <a:close/>
              </a:path>
              <a:path w="328294" h="356234">
                <a:moveTo>
                  <a:pt x="172522" y="79069"/>
                </a:moveTo>
                <a:lnTo>
                  <a:pt x="135761" y="94248"/>
                </a:lnTo>
                <a:lnTo>
                  <a:pt x="108032" y="137882"/>
                </a:lnTo>
                <a:lnTo>
                  <a:pt x="101363" y="183946"/>
                </a:lnTo>
                <a:lnTo>
                  <a:pt x="103767" y="205400"/>
                </a:lnTo>
                <a:lnTo>
                  <a:pt x="118910" y="243098"/>
                </a:lnTo>
                <a:lnTo>
                  <a:pt x="168962" y="280941"/>
                </a:lnTo>
                <a:lnTo>
                  <a:pt x="201104" y="287550"/>
                </a:lnTo>
                <a:lnTo>
                  <a:pt x="233959" y="284818"/>
                </a:lnTo>
                <a:lnTo>
                  <a:pt x="316572" y="201180"/>
                </a:lnTo>
                <a:lnTo>
                  <a:pt x="202498" y="201180"/>
                </a:lnTo>
                <a:lnTo>
                  <a:pt x="187694" y="197540"/>
                </a:lnTo>
                <a:lnTo>
                  <a:pt x="174732" y="189991"/>
                </a:lnTo>
                <a:lnTo>
                  <a:pt x="164909" y="179052"/>
                </a:lnTo>
                <a:lnTo>
                  <a:pt x="160456" y="168879"/>
                </a:lnTo>
                <a:lnTo>
                  <a:pt x="159420" y="158294"/>
                </a:lnTo>
                <a:lnTo>
                  <a:pt x="161769" y="147766"/>
                </a:lnTo>
                <a:lnTo>
                  <a:pt x="167475" y="137765"/>
                </a:lnTo>
                <a:lnTo>
                  <a:pt x="235012" y="137765"/>
                </a:lnTo>
                <a:lnTo>
                  <a:pt x="235016" y="127960"/>
                </a:lnTo>
                <a:lnTo>
                  <a:pt x="202429" y="86732"/>
                </a:lnTo>
                <a:lnTo>
                  <a:pt x="187490" y="81091"/>
                </a:lnTo>
                <a:lnTo>
                  <a:pt x="172522" y="79069"/>
                </a:lnTo>
                <a:close/>
              </a:path>
              <a:path w="328294" h="356234">
                <a:moveTo>
                  <a:pt x="290734" y="54295"/>
                </a:moveTo>
                <a:lnTo>
                  <a:pt x="171114" y="54295"/>
                </a:lnTo>
                <a:lnTo>
                  <a:pt x="192217" y="56685"/>
                </a:lnTo>
                <a:lnTo>
                  <a:pt x="213002" y="64289"/>
                </a:lnTo>
                <a:lnTo>
                  <a:pt x="231914" y="76741"/>
                </a:lnTo>
                <a:lnTo>
                  <a:pt x="246023" y="91811"/>
                </a:lnTo>
                <a:lnTo>
                  <a:pt x="255439" y="109052"/>
                </a:lnTo>
                <a:lnTo>
                  <a:pt x="259972" y="127998"/>
                </a:lnTo>
                <a:lnTo>
                  <a:pt x="259473" y="148166"/>
                </a:lnTo>
                <a:lnTo>
                  <a:pt x="240358" y="188650"/>
                </a:lnTo>
                <a:lnTo>
                  <a:pt x="202498" y="201180"/>
                </a:lnTo>
                <a:lnTo>
                  <a:pt x="316572" y="201180"/>
                </a:lnTo>
                <a:lnTo>
                  <a:pt x="327710" y="163292"/>
                </a:lnTo>
                <a:lnTo>
                  <a:pt x="324963" y="126739"/>
                </a:lnTo>
                <a:lnTo>
                  <a:pt x="313577" y="91173"/>
                </a:lnTo>
                <a:lnTo>
                  <a:pt x="294240" y="58119"/>
                </a:lnTo>
                <a:lnTo>
                  <a:pt x="290734" y="54295"/>
                </a:lnTo>
                <a:close/>
              </a:path>
              <a:path w="328294" h="356234">
                <a:moveTo>
                  <a:pt x="235012" y="137765"/>
                </a:moveTo>
                <a:lnTo>
                  <a:pt x="167475" y="137765"/>
                </a:lnTo>
                <a:lnTo>
                  <a:pt x="187083" y="152865"/>
                </a:lnTo>
                <a:lnTo>
                  <a:pt x="183553" y="157450"/>
                </a:lnTo>
                <a:lnTo>
                  <a:pt x="204447" y="176502"/>
                </a:lnTo>
                <a:lnTo>
                  <a:pt x="212763" y="176169"/>
                </a:lnTo>
                <a:lnTo>
                  <a:pt x="222277" y="171683"/>
                </a:lnTo>
                <a:lnTo>
                  <a:pt x="228777" y="163933"/>
                </a:lnTo>
                <a:lnTo>
                  <a:pt x="232829" y="154392"/>
                </a:lnTo>
                <a:lnTo>
                  <a:pt x="235000" y="144534"/>
                </a:lnTo>
                <a:lnTo>
                  <a:pt x="235012" y="137765"/>
                </a:lnTo>
                <a:close/>
              </a:path>
            </a:pathLst>
          </a:custGeom>
          <a:solidFill>
            <a:srgbClr val="FFFFFF"/>
          </a:solidFill>
        </p:spPr>
        <p:txBody>
          <a:bodyPr wrap="square" lIns="0" tIns="0" rIns="0" bIns="0" rtlCol="0"/>
          <a:lstStyle/>
          <a:p>
            <a:endParaRPr/>
          </a:p>
        </p:txBody>
      </p:sp>
      <p:sp>
        <p:nvSpPr>
          <p:cNvPr id="21" name="bk object 21"/>
          <p:cNvSpPr/>
          <p:nvPr/>
        </p:nvSpPr>
        <p:spPr>
          <a:xfrm>
            <a:off x="678517" y="616997"/>
            <a:ext cx="528320" cy="528320"/>
          </a:xfrm>
          <a:custGeom>
            <a:avLst/>
            <a:gdLst/>
            <a:ahLst/>
            <a:cxnLst/>
            <a:rect l="l" t="t" r="r" b="b"/>
            <a:pathLst>
              <a:path w="528319" h="528319">
                <a:moveTo>
                  <a:pt x="361568" y="0"/>
                </a:moveTo>
                <a:lnTo>
                  <a:pt x="310779" y="5933"/>
                </a:lnTo>
                <a:lnTo>
                  <a:pt x="261223" y="18298"/>
                </a:lnTo>
                <a:lnTo>
                  <a:pt x="213635" y="36862"/>
                </a:lnTo>
                <a:lnTo>
                  <a:pt x="168751" y="61395"/>
                </a:lnTo>
                <a:lnTo>
                  <a:pt x="127307" y="91662"/>
                </a:lnTo>
                <a:lnTo>
                  <a:pt x="92501" y="125129"/>
                </a:lnTo>
                <a:lnTo>
                  <a:pt x="62846" y="162517"/>
                </a:lnTo>
                <a:lnTo>
                  <a:pt x="38576" y="203018"/>
                </a:lnTo>
                <a:lnTo>
                  <a:pt x="19923" y="245826"/>
                </a:lnTo>
                <a:lnTo>
                  <a:pt x="7120" y="290134"/>
                </a:lnTo>
                <a:lnTo>
                  <a:pt x="402" y="335136"/>
                </a:lnTo>
                <a:lnTo>
                  <a:pt x="0" y="380025"/>
                </a:lnTo>
                <a:lnTo>
                  <a:pt x="6147" y="423994"/>
                </a:lnTo>
                <a:lnTo>
                  <a:pt x="19078" y="466236"/>
                </a:lnTo>
                <a:lnTo>
                  <a:pt x="19751" y="467925"/>
                </a:lnTo>
                <a:lnTo>
                  <a:pt x="20539" y="469576"/>
                </a:lnTo>
                <a:lnTo>
                  <a:pt x="21237" y="471253"/>
                </a:lnTo>
                <a:lnTo>
                  <a:pt x="146751" y="521075"/>
                </a:lnTo>
                <a:lnTo>
                  <a:pt x="182171" y="527895"/>
                </a:lnTo>
                <a:lnTo>
                  <a:pt x="201063" y="526079"/>
                </a:lnTo>
                <a:lnTo>
                  <a:pt x="219224" y="520614"/>
                </a:lnTo>
                <a:lnTo>
                  <a:pt x="236089" y="511621"/>
                </a:lnTo>
                <a:lnTo>
                  <a:pt x="251094" y="499218"/>
                </a:lnTo>
                <a:lnTo>
                  <a:pt x="264379" y="485756"/>
                </a:lnTo>
                <a:lnTo>
                  <a:pt x="256939" y="484681"/>
                </a:lnTo>
                <a:lnTo>
                  <a:pt x="249601" y="483408"/>
                </a:lnTo>
                <a:lnTo>
                  <a:pt x="197935" y="466549"/>
                </a:lnTo>
                <a:lnTo>
                  <a:pt x="165236" y="446765"/>
                </a:lnTo>
                <a:lnTo>
                  <a:pt x="117871" y="391878"/>
                </a:lnTo>
                <a:lnTo>
                  <a:pt x="103457" y="352331"/>
                </a:lnTo>
                <a:lnTo>
                  <a:pt x="98491" y="307689"/>
                </a:lnTo>
                <a:lnTo>
                  <a:pt x="103647" y="261477"/>
                </a:lnTo>
                <a:lnTo>
                  <a:pt x="118450" y="217741"/>
                </a:lnTo>
                <a:lnTo>
                  <a:pt x="141710" y="177838"/>
                </a:lnTo>
                <a:lnTo>
                  <a:pt x="172234" y="143123"/>
                </a:lnTo>
                <a:lnTo>
                  <a:pt x="208831" y="114951"/>
                </a:lnTo>
                <a:lnTo>
                  <a:pt x="250311" y="94679"/>
                </a:lnTo>
                <a:lnTo>
                  <a:pt x="295481" y="83661"/>
                </a:lnTo>
                <a:lnTo>
                  <a:pt x="313254" y="82186"/>
                </a:lnTo>
                <a:lnTo>
                  <a:pt x="492585" y="82186"/>
                </a:lnTo>
                <a:lnTo>
                  <a:pt x="455348" y="7728"/>
                </a:lnTo>
                <a:lnTo>
                  <a:pt x="445817" y="5401"/>
                </a:lnTo>
                <a:lnTo>
                  <a:pt x="435602" y="3462"/>
                </a:lnTo>
                <a:lnTo>
                  <a:pt x="424636" y="1908"/>
                </a:lnTo>
                <a:lnTo>
                  <a:pt x="412854" y="730"/>
                </a:lnTo>
                <a:lnTo>
                  <a:pt x="361568" y="0"/>
                </a:lnTo>
                <a:close/>
              </a:path>
              <a:path w="528319" h="528319">
                <a:moveTo>
                  <a:pt x="492585" y="82186"/>
                </a:moveTo>
                <a:lnTo>
                  <a:pt x="313254" y="82186"/>
                </a:lnTo>
                <a:lnTo>
                  <a:pt x="329787" y="82472"/>
                </a:lnTo>
                <a:lnTo>
                  <a:pt x="345191" y="84528"/>
                </a:lnTo>
                <a:lnTo>
                  <a:pt x="383446" y="99665"/>
                </a:lnTo>
                <a:lnTo>
                  <a:pt x="437586" y="150625"/>
                </a:lnTo>
                <a:lnTo>
                  <a:pt x="459616" y="188495"/>
                </a:lnTo>
                <a:lnTo>
                  <a:pt x="472578" y="229349"/>
                </a:lnTo>
                <a:lnTo>
                  <a:pt x="475694" y="271431"/>
                </a:lnTo>
                <a:lnTo>
                  <a:pt x="475656" y="271825"/>
                </a:lnTo>
                <a:lnTo>
                  <a:pt x="501551" y="245612"/>
                </a:lnTo>
                <a:lnTo>
                  <a:pt x="519073" y="221203"/>
                </a:lnTo>
                <a:lnTo>
                  <a:pt x="528072" y="193264"/>
                </a:lnTo>
                <a:lnTo>
                  <a:pt x="528208" y="163918"/>
                </a:lnTo>
                <a:lnTo>
                  <a:pt x="519141" y="135287"/>
                </a:lnTo>
                <a:lnTo>
                  <a:pt x="492585" y="82186"/>
                </a:lnTo>
                <a:close/>
              </a:path>
            </a:pathLst>
          </a:custGeom>
          <a:solidFill>
            <a:srgbClr val="FFFFFF"/>
          </a:solidFill>
        </p:spPr>
        <p:txBody>
          <a:bodyPr wrap="square" lIns="0" tIns="0" rIns="0" bIns="0" rtlCol="0"/>
          <a:lstStyle/>
          <a:p>
            <a:endParaRPr/>
          </a:p>
        </p:txBody>
      </p:sp>
      <p:sp>
        <p:nvSpPr>
          <p:cNvPr id="22" name="bk object 22"/>
          <p:cNvSpPr/>
          <p:nvPr/>
        </p:nvSpPr>
        <p:spPr>
          <a:xfrm>
            <a:off x="0" y="7017880"/>
            <a:ext cx="10692130" cy="542290"/>
          </a:xfrm>
          <a:custGeom>
            <a:avLst/>
            <a:gdLst/>
            <a:ahLst/>
            <a:cxnLst/>
            <a:rect l="l" t="t" r="r" b="b"/>
            <a:pathLst>
              <a:path w="10692130" h="542290">
                <a:moveTo>
                  <a:pt x="0" y="542124"/>
                </a:moveTo>
                <a:lnTo>
                  <a:pt x="10692003" y="542124"/>
                </a:lnTo>
                <a:lnTo>
                  <a:pt x="10692003" y="0"/>
                </a:lnTo>
                <a:lnTo>
                  <a:pt x="0" y="0"/>
                </a:lnTo>
                <a:lnTo>
                  <a:pt x="0" y="542124"/>
                </a:lnTo>
                <a:close/>
              </a:path>
            </a:pathLst>
          </a:custGeom>
          <a:solidFill>
            <a:srgbClr val="4C374B"/>
          </a:solidFill>
        </p:spPr>
        <p:txBody>
          <a:bodyPr wrap="square" lIns="0" tIns="0" rIns="0" bIns="0" rtlCol="0"/>
          <a:lstStyle/>
          <a:p>
            <a:endParaRPr/>
          </a:p>
        </p:txBody>
      </p:sp>
      <p:sp>
        <p:nvSpPr>
          <p:cNvPr id="2" name="Holder 2"/>
          <p:cNvSpPr>
            <a:spLocks noGrp="1"/>
          </p:cNvSpPr>
          <p:nvPr>
            <p:ph type="title"/>
          </p:nvPr>
        </p:nvSpPr>
        <p:spPr>
          <a:xfrm>
            <a:off x="534670" y="302514"/>
            <a:ext cx="962406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12/12/2017</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8" r:id="rId6"/>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988" y="303213"/>
            <a:ext cx="9623425" cy="1260475"/>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34988" y="1765300"/>
            <a:ext cx="9623425" cy="4991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34988" y="7010400"/>
            <a:ext cx="249555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AE9A2175-84C0-4007-A5E9-4EB522625D58}" type="datetimeFigureOut">
              <a:rPr lang="en-GB" smtClean="0"/>
              <a:t>12/12/2017</a:t>
            </a:fld>
            <a:endParaRPr lang="en-GB"/>
          </a:p>
        </p:txBody>
      </p:sp>
      <p:sp>
        <p:nvSpPr>
          <p:cNvPr id="5" name="Footer Placeholder 4"/>
          <p:cNvSpPr>
            <a:spLocks noGrp="1"/>
          </p:cNvSpPr>
          <p:nvPr>
            <p:ph type="ftr" sz="quarter" idx="3"/>
          </p:nvPr>
        </p:nvSpPr>
        <p:spPr>
          <a:xfrm>
            <a:off x="3652838" y="7010400"/>
            <a:ext cx="3387725"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662863" y="7010400"/>
            <a:ext cx="249555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4348B570-D5CF-4AAB-9034-4C94B00C74A2}" type="slidenum">
              <a:rPr lang="en-GB" smtClean="0"/>
              <a:t>‹#›</a:t>
            </a:fld>
            <a:endParaRPr lang="en-GB"/>
          </a:p>
        </p:txBody>
      </p:sp>
    </p:spTree>
    <p:extLst>
      <p:ext uri="{BB962C8B-B14F-4D97-AF65-F5344CB8AC3E}">
        <p14:creationId xmlns:p14="http://schemas.microsoft.com/office/powerpoint/2010/main" val="160116557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ambitaa9.miniserver.com/" TargetMode="Externa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7825" y="1405161"/>
            <a:ext cx="9864725" cy="6124754"/>
          </a:xfrm>
        </p:spPr>
        <p:txBody>
          <a:bodyPr/>
          <a:lstStyle/>
          <a:p>
            <a:pPr algn="ctr"/>
            <a:r>
              <a:rPr lang="en-GB" sz="5400" b="1" dirty="0" smtClean="0"/>
              <a:t>Causeway Coast and Glens </a:t>
            </a:r>
            <a:r>
              <a:rPr lang="en-GB" sz="5400" dirty="0" smtClean="0"/>
              <a:t>Borough Council</a:t>
            </a:r>
          </a:p>
          <a:p>
            <a:endParaRPr lang="en-GB" sz="3200" dirty="0" smtClean="0"/>
          </a:p>
          <a:p>
            <a:r>
              <a:rPr lang="en-GB" sz="3200" dirty="0" smtClean="0"/>
              <a:t>Funding Roadshows for 2018 – 2019 Grant Programmes</a:t>
            </a:r>
            <a:endParaRPr lang="en-GB" sz="3200" dirty="0"/>
          </a:p>
          <a:p>
            <a:endParaRPr lang="en-GB" sz="3200" dirty="0" smtClean="0"/>
          </a:p>
          <a:p>
            <a:pPr marL="342900" lvl="0" indent="-342900">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2.00pm, </a:t>
            </a:r>
            <a:r>
              <a:rPr lang="en-GB" dirty="0" smtClean="0">
                <a:solidFill>
                  <a:prstClr val="black"/>
                </a:solidFill>
                <a:latin typeface="Arial" panose="020B0604020202020204" pitchFamily="34" charset="0"/>
                <a:cs typeface="Arial" panose="020B0604020202020204" pitchFamily="34" charset="0"/>
              </a:rPr>
              <a:t>4</a:t>
            </a:r>
            <a:r>
              <a:rPr lang="en-GB" baseline="30000" dirty="0" smtClean="0">
                <a:solidFill>
                  <a:prstClr val="black"/>
                </a:solidFill>
                <a:latin typeface="Arial" panose="020B0604020202020204" pitchFamily="34" charset="0"/>
                <a:cs typeface="Arial" panose="020B0604020202020204" pitchFamily="34" charset="0"/>
              </a:rPr>
              <a:t>th</a:t>
            </a:r>
            <a:r>
              <a:rPr lang="en-GB" dirty="0" smtClean="0">
                <a:solidFill>
                  <a:prstClr val="black"/>
                </a:solidFill>
                <a:latin typeface="Arial" panose="020B0604020202020204" pitchFamily="34" charset="0"/>
                <a:cs typeface="Arial" panose="020B0604020202020204" pitchFamily="34" charset="0"/>
              </a:rPr>
              <a:t> December, </a:t>
            </a:r>
            <a:r>
              <a:rPr lang="en-GB" dirty="0">
                <a:solidFill>
                  <a:prstClr val="black"/>
                </a:solidFill>
                <a:latin typeface="Arial" panose="020B0604020202020204" pitchFamily="34" charset="0"/>
                <a:cs typeface="Arial" panose="020B0604020202020204" pitchFamily="34" charset="0"/>
              </a:rPr>
              <a:t>Large Committee Room, </a:t>
            </a:r>
            <a:r>
              <a:rPr lang="en-GB" dirty="0" err="1">
                <a:solidFill>
                  <a:prstClr val="black"/>
                </a:solidFill>
                <a:latin typeface="Arial" panose="020B0604020202020204" pitchFamily="34" charset="0"/>
                <a:cs typeface="Arial" panose="020B0604020202020204" pitchFamily="34" charset="0"/>
              </a:rPr>
              <a:t>Cloonavin</a:t>
            </a:r>
            <a:r>
              <a:rPr lang="en-GB" dirty="0">
                <a:solidFill>
                  <a:prstClr val="black"/>
                </a:solidFill>
                <a:latin typeface="Arial" panose="020B0604020202020204" pitchFamily="34" charset="0"/>
                <a:cs typeface="Arial" panose="020B0604020202020204" pitchFamily="34" charset="0"/>
              </a:rPr>
              <a:t>, Coleraine</a:t>
            </a:r>
          </a:p>
          <a:p>
            <a:pPr lvl="0">
              <a:defRPr/>
            </a:pPr>
            <a:endParaRPr lang="en-GB" dirty="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7.00pm, </a:t>
            </a:r>
            <a:r>
              <a:rPr lang="en-GB" dirty="0" smtClean="0">
                <a:solidFill>
                  <a:prstClr val="black"/>
                </a:solidFill>
                <a:latin typeface="Arial" panose="020B0604020202020204" pitchFamily="34" charset="0"/>
                <a:cs typeface="Arial" panose="020B0604020202020204" pitchFamily="34" charset="0"/>
              </a:rPr>
              <a:t>4</a:t>
            </a:r>
            <a:r>
              <a:rPr lang="en-GB" baseline="30000" dirty="0" smtClean="0">
                <a:solidFill>
                  <a:prstClr val="black"/>
                </a:solidFill>
                <a:latin typeface="Arial" panose="020B0604020202020204" pitchFamily="34" charset="0"/>
                <a:cs typeface="Arial" panose="020B0604020202020204" pitchFamily="34" charset="0"/>
              </a:rPr>
              <a:t>th</a:t>
            </a:r>
            <a:r>
              <a:rPr lang="en-GB" dirty="0" smtClean="0">
                <a:solidFill>
                  <a:prstClr val="black"/>
                </a:solidFill>
                <a:latin typeface="Arial" panose="020B0604020202020204" pitchFamily="34" charset="0"/>
                <a:cs typeface="Arial" panose="020B0604020202020204" pitchFamily="34" charset="0"/>
              </a:rPr>
              <a:t> December, </a:t>
            </a:r>
            <a:r>
              <a:rPr lang="en-GB" dirty="0">
                <a:solidFill>
                  <a:prstClr val="black"/>
                </a:solidFill>
                <a:latin typeface="Arial" panose="020B0604020202020204" pitchFamily="34" charset="0"/>
                <a:cs typeface="Arial" panose="020B0604020202020204" pitchFamily="34" charset="0"/>
              </a:rPr>
              <a:t>Meeting Room. Joey Dunlop Centre, </a:t>
            </a:r>
            <a:r>
              <a:rPr lang="en-GB" dirty="0" err="1">
                <a:solidFill>
                  <a:prstClr val="black"/>
                </a:solidFill>
                <a:latin typeface="Arial" panose="020B0604020202020204" pitchFamily="34" charset="0"/>
                <a:cs typeface="Arial" panose="020B0604020202020204" pitchFamily="34" charset="0"/>
              </a:rPr>
              <a:t>Ballymoney</a:t>
            </a:r>
            <a:r>
              <a:rPr lang="en-GB" dirty="0">
                <a:solidFill>
                  <a:prstClr val="black"/>
                </a:solidFill>
                <a:latin typeface="Arial" panose="020B0604020202020204" pitchFamily="34" charset="0"/>
                <a:cs typeface="Arial" panose="020B0604020202020204" pitchFamily="34" charset="0"/>
              </a:rPr>
              <a:t>  </a:t>
            </a:r>
          </a:p>
          <a:p>
            <a:pPr lvl="0">
              <a:defRPr/>
            </a:pPr>
            <a:endParaRPr lang="en-GB" dirty="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2.00pm, </a:t>
            </a:r>
            <a:r>
              <a:rPr lang="en-GB" dirty="0" smtClean="0">
                <a:solidFill>
                  <a:prstClr val="black"/>
                </a:solidFill>
                <a:latin typeface="Arial" panose="020B0604020202020204" pitchFamily="34" charset="0"/>
                <a:cs typeface="Arial" panose="020B0604020202020204" pitchFamily="34" charset="0"/>
              </a:rPr>
              <a:t>5</a:t>
            </a:r>
            <a:r>
              <a:rPr lang="en-GB" baseline="30000" dirty="0" smtClean="0">
                <a:solidFill>
                  <a:prstClr val="black"/>
                </a:solidFill>
                <a:latin typeface="Arial" panose="020B0604020202020204" pitchFamily="34" charset="0"/>
                <a:cs typeface="Arial" panose="020B0604020202020204" pitchFamily="34" charset="0"/>
              </a:rPr>
              <a:t>th</a:t>
            </a:r>
            <a:r>
              <a:rPr lang="en-GB" dirty="0" smtClean="0">
                <a:solidFill>
                  <a:prstClr val="black"/>
                </a:solidFill>
                <a:latin typeface="Arial" panose="020B0604020202020204" pitchFamily="34" charset="0"/>
                <a:cs typeface="Arial" panose="020B0604020202020204" pitchFamily="34" charset="0"/>
              </a:rPr>
              <a:t> December, </a:t>
            </a:r>
            <a:r>
              <a:rPr lang="en-GB" dirty="0" err="1" smtClean="0">
                <a:solidFill>
                  <a:prstClr val="black"/>
                </a:solidFill>
                <a:latin typeface="Arial" panose="020B0604020202020204" pitchFamily="34" charset="0"/>
                <a:cs typeface="Arial" panose="020B0604020202020204" pitchFamily="34" charset="0"/>
              </a:rPr>
              <a:t>O’Hampsey</a:t>
            </a:r>
            <a:r>
              <a:rPr lang="en-GB" dirty="0" smtClean="0">
                <a:solidFill>
                  <a:prstClr val="black"/>
                </a:solidFill>
                <a:latin typeface="Arial" panose="020B0604020202020204" pitchFamily="34" charset="0"/>
                <a:cs typeface="Arial" panose="020B0604020202020204" pitchFamily="34" charset="0"/>
              </a:rPr>
              <a:t> Studio, </a:t>
            </a:r>
            <a:r>
              <a:rPr lang="en-GB" dirty="0">
                <a:solidFill>
                  <a:prstClr val="black"/>
                </a:solidFill>
                <a:latin typeface="Arial" panose="020B0604020202020204" pitchFamily="34" charset="0"/>
                <a:cs typeface="Arial" panose="020B0604020202020204" pitchFamily="34" charset="0"/>
              </a:rPr>
              <a:t>Roe Valley Arts Centre, </a:t>
            </a:r>
            <a:r>
              <a:rPr lang="en-GB" dirty="0" err="1">
                <a:solidFill>
                  <a:prstClr val="black"/>
                </a:solidFill>
                <a:latin typeface="Arial" panose="020B0604020202020204" pitchFamily="34" charset="0"/>
                <a:cs typeface="Arial" panose="020B0604020202020204" pitchFamily="34" charset="0"/>
              </a:rPr>
              <a:t>Limavady</a:t>
            </a:r>
            <a:endParaRPr lang="en-GB" dirty="0">
              <a:solidFill>
                <a:prstClr val="black"/>
              </a:solidFill>
              <a:latin typeface="Arial" panose="020B0604020202020204" pitchFamily="34" charset="0"/>
              <a:cs typeface="Arial" panose="020B0604020202020204" pitchFamily="34" charset="0"/>
            </a:endParaRPr>
          </a:p>
          <a:p>
            <a:pPr lvl="0">
              <a:defRPr/>
            </a:pPr>
            <a:endParaRPr lang="en-GB" dirty="0">
              <a:solidFill>
                <a:prstClr val="black"/>
              </a:solidFill>
              <a:latin typeface="Arial" panose="020B0604020202020204" pitchFamily="34" charset="0"/>
              <a:cs typeface="Arial" panose="020B0604020202020204" pitchFamily="34" charset="0"/>
            </a:endParaRPr>
          </a:p>
          <a:p>
            <a:pPr marL="342900" lvl="0" indent="-342900">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7.00pm, </a:t>
            </a:r>
            <a:r>
              <a:rPr lang="en-GB" dirty="0" smtClean="0">
                <a:solidFill>
                  <a:prstClr val="black"/>
                </a:solidFill>
                <a:latin typeface="Arial" panose="020B0604020202020204" pitchFamily="34" charset="0"/>
                <a:cs typeface="Arial" panose="020B0604020202020204" pitchFamily="34" charset="0"/>
              </a:rPr>
              <a:t>5</a:t>
            </a:r>
            <a:r>
              <a:rPr lang="en-GB" baseline="30000" dirty="0" smtClean="0">
                <a:solidFill>
                  <a:prstClr val="black"/>
                </a:solidFill>
                <a:latin typeface="Arial" panose="020B0604020202020204" pitchFamily="34" charset="0"/>
                <a:cs typeface="Arial" panose="020B0604020202020204" pitchFamily="34" charset="0"/>
              </a:rPr>
              <a:t>th</a:t>
            </a:r>
            <a:r>
              <a:rPr lang="en-GB" dirty="0" smtClean="0">
                <a:solidFill>
                  <a:prstClr val="black"/>
                </a:solidFill>
                <a:latin typeface="Arial" panose="020B0604020202020204" pitchFamily="34" charset="0"/>
                <a:cs typeface="Arial" panose="020B0604020202020204" pitchFamily="34" charset="0"/>
              </a:rPr>
              <a:t> December, </a:t>
            </a:r>
            <a:r>
              <a:rPr lang="en-GB" dirty="0">
                <a:solidFill>
                  <a:prstClr val="black"/>
                </a:solidFill>
                <a:latin typeface="Arial" panose="020B0604020202020204" pitchFamily="34" charset="0"/>
                <a:cs typeface="Arial" panose="020B0604020202020204" pitchFamily="34" charset="0"/>
              </a:rPr>
              <a:t>Mayor’s Parlour, Sheskburn House, Ballycastle </a:t>
            </a:r>
          </a:p>
          <a:p>
            <a:endParaRPr lang="en-GB" sz="3200" dirty="0"/>
          </a:p>
          <a:p>
            <a:endParaRPr lang="en-GB" dirty="0" smtClean="0"/>
          </a:p>
          <a:p>
            <a:endParaRPr lang="en-GB" dirty="0"/>
          </a:p>
        </p:txBody>
      </p:sp>
    </p:spTree>
    <p:extLst>
      <p:ext uri="{BB962C8B-B14F-4D97-AF65-F5344CB8AC3E}">
        <p14:creationId xmlns:p14="http://schemas.microsoft.com/office/powerpoint/2010/main" val="2187066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132" y="1621185"/>
            <a:ext cx="9624060" cy="276999"/>
          </a:xfrm>
        </p:spPr>
        <p:txBody>
          <a:bodyPr/>
          <a:lstStyle/>
          <a:p>
            <a:r>
              <a:rPr lang="en-GB" b="1" dirty="0" smtClean="0"/>
              <a:t>Individual Artists Bursary Closing Dates</a:t>
            </a:r>
            <a:endParaRPr lang="en-GB" b="1" dirty="0"/>
          </a:p>
        </p:txBody>
      </p:sp>
      <p:sp>
        <p:nvSpPr>
          <p:cNvPr id="3" name="Text Placeholder 2"/>
          <p:cNvSpPr>
            <a:spLocks noGrp="1"/>
          </p:cNvSpPr>
          <p:nvPr>
            <p:ph type="body" idx="1"/>
          </p:nvPr>
        </p:nvSpPr>
        <p:spPr>
          <a:xfrm>
            <a:off x="238088" y="2413273"/>
            <a:ext cx="9624060" cy="4464496"/>
          </a:xfrm>
        </p:spPr>
        <p:txBody>
          <a:bodyPr/>
          <a:lstStyle/>
          <a:p>
            <a:r>
              <a:rPr lang="en-GB" dirty="0" smtClean="0"/>
              <a:t>This is </a:t>
            </a:r>
            <a:r>
              <a:rPr lang="en-GB" dirty="0"/>
              <a:t>a rolling fund and will remain open until the fund has been </a:t>
            </a:r>
            <a:r>
              <a:rPr lang="en-GB" dirty="0" smtClean="0"/>
              <a:t>expended</a:t>
            </a:r>
            <a:r>
              <a:rPr lang="en-GB" dirty="0"/>
              <a:t>. There will  be 4 assessment points throughout the year, each with a deadline by which applications must be submitted in order to be considered for assessment in that quarter</a:t>
            </a:r>
            <a:r>
              <a:rPr lang="en-GB" dirty="0" smtClean="0"/>
              <a:t>:</a:t>
            </a:r>
          </a:p>
          <a:p>
            <a:endParaRPr lang="en-GB" dirty="0"/>
          </a:p>
          <a:p>
            <a:pPr marL="285750" indent="-285750">
              <a:buFont typeface="Arial" panose="020B0604020202020204" pitchFamily="34" charset="0"/>
              <a:buChar char="•"/>
            </a:pPr>
            <a:r>
              <a:rPr lang="en-GB" dirty="0" smtClean="0"/>
              <a:t>For </a:t>
            </a:r>
            <a:r>
              <a:rPr lang="en-GB" dirty="0"/>
              <a:t>assessment in February 2018 for 2018/19 projects, applications must be submitted no later than 12 noon on Friday 26 January 2018</a:t>
            </a:r>
          </a:p>
          <a:p>
            <a:r>
              <a:rPr lang="en-GB" dirty="0"/>
              <a:t> </a:t>
            </a:r>
          </a:p>
          <a:p>
            <a:pPr marL="285750" indent="-285750">
              <a:buFont typeface="Arial" panose="020B0604020202020204" pitchFamily="34" charset="0"/>
              <a:buChar char="•"/>
            </a:pPr>
            <a:r>
              <a:rPr lang="en-GB" dirty="0" smtClean="0"/>
              <a:t>For </a:t>
            </a:r>
            <a:r>
              <a:rPr lang="en-GB" dirty="0"/>
              <a:t>assessment in May 2018 for 2018/19 projects, applications must be submitted no later than 12 noon on Friday 27 April 2018</a:t>
            </a:r>
          </a:p>
          <a:p>
            <a:pPr marL="285750" indent="-285750">
              <a:buFont typeface="Arial" panose="020B0604020202020204" pitchFamily="34" charset="0"/>
              <a:buChar char="•"/>
            </a:pPr>
            <a:r>
              <a:rPr lang="en-GB" dirty="0"/>
              <a:t> </a:t>
            </a:r>
          </a:p>
          <a:p>
            <a:pPr marL="285750" indent="-285750">
              <a:buFont typeface="Arial" panose="020B0604020202020204" pitchFamily="34" charset="0"/>
              <a:buChar char="•"/>
            </a:pPr>
            <a:r>
              <a:rPr lang="en-GB" dirty="0" smtClean="0"/>
              <a:t>For </a:t>
            </a:r>
            <a:r>
              <a:rPr lang="en-GB" dirty="0"/>
              <a:t>assessment in August 2018 for 2018/19 projects, applications must be submitted no later than 12 noon on Friday 27 July 2018</a:t>
            </a:r>
          </a:p>
          <a:p>
            <a:pPr marL="285750" indent="-285750">
              <a:buFont typeface="Arial" panose="020B0604020202020204" pitchFamily="34" charset="0"/>
              <a:buChar char="•"/>
            </a:pPr>
            <a:r>
              <a:rPr lang="en-GB" dirty="0"/>
              <a:t> </a:t>
            </a:r>
          </a:p>
          <a:p>
            <a:pPr marL="285750" indent="-285750">
              <a:buFont typeface="Arial" panose="020B0604020202020204" pitchFamily="34" charset="0"/>
              <a:buChar char="•"/>
            </a:pPr>
            <a:r>
              <a:rPr lang="en-GB" dirty="0" smtClean="0"/>
              <a:t>For </a:t>
            </a:r>
            <a:r>
              <a:rPr lang="en-GB" dirty="0"/>
              <a:t>assessment in November 2018 for 2018/19 projects, applications must be submitted no later than 12 noon on Friday 26 October 2018</a:t>
            </a:r>
          </a:p>
        </p:txBody>
      </p:sp>
    </p:spTree>
    <p:extLst>
      <p:ext uri="{BB962C8B-B14F-4D97-AF65-F5344CB8AC3E}">
        <p14:creationId xmlns:p14="http://schemas.microsoft.com/office/powerpoint/2010/main" val="3931578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6141" y="1765300"/>
            <a:ext cx="9936410" cy="707886"/>
          </a:xfrm>
        </p:spPr>
        <p:txBody>
          <a:bodyPr/>
          <a:lstStyle/>
          <a:p>
            <a:r>
              <a:rPr lang="en-GB" sz="2800" dirty="0"/>
              <a:t>Individual Artists Bursary Scheme </a:t>
            </a:r>
            <a:r>
              <a:rPr lang="en-GB" sz="2800" dirty="0" smtClean="0"/>
              <a:t>– Assessment &amp; Scoring </a:t>
            </a:r>
            <a:endParaRPr lang="en-GB" sz="2800" dirty="0"/>
          </a:p>
          <a:p>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967898035"/>
              </p:ext>
            </p:extLst>
          </p:nvPr>
        </p:nvGraphicFramePr>
        <p:xfrm>
          <a:off x="450157" y="2372072"/>
          <a:ext cx="9433047" cy="4409304"/>
        </p:xfrm>
        <a:graphic>
          <a:graphicData uri="http://schemas.openxmlformats.org/drawingml/2006/table">
            <a:tbl>
              <a:tblPr firstRow="1" firstCol="1" bandRow="1"/>
              <a:tblGrid>
                <a:gridCol w="4799688"/>
                <a:gridCol w="3364268"/>
                <a:gridCol w="1269091"/>
              </a:tblGrid>
              <a:tr h="544375">
                <a:tc>
                  <a:txBody>
                    <a:bodyPr/>
                    <a:lstStyle/>
                    <a:p>
                      <a:pPr algn="l">
                        <a:lnSpc>
                          <a:spcPct val="107000"/>
                        </a:lnSpc>
                        <a:spcAft>
                          <a:spcPts val="0"/>
                        </a:spcAft>
                      </a:pPr>
                      <a:r>
                        <a:rPr lang="en-GB" sz="1600" b="1" dirty="0">
                          <a:effectLst/>
                          <a:latin typeface="Arial" panose="020B0604020202020204" pitchFamily="34" charset="0"/>
                          <a:ea typeface="Calibri" panose="020F0502020204030204" pitchFamily="34" charset="0"/>
                          <a:cs typeface="Times New Roman" panose="02020603050405020304" pitchFamily="18" charset="0"/>
                        </a:rPr>
                        <a:t>Criteria</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600" b="1" dirty="0">
                          <a:effectLst/>
                          <a:latin typeface="Arial" panose="020B0604020202020204" pitchFamily="34" charset="0"/>
                          <a:ea typeface="Calibri" panose="020F0502020204030204" pitchFamily="34" charset="0"/>
                          <a:cs typeface="Times New Roman" panose="02020603050405020304" pitchFamily="18" charset="0"/>
                        </a:rPr>
                        <a:t>Assessment</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600" b="1" dirty="0">
                          <a:effectLst/>
                          <a:latin typeface="Arial" panose="020B0604020202020204" pitchFamily="34" charset="0"/>
                          <a:ea typeface="Calibri" panose="020F0502020204030204" pitchFamily="34" charset="0"/>
                          <a:cs typeface="Times New Roman" panose="02020603050405020304" pitchFamily="18" charset="0"/>
                        </a:rPr>
                        <a:t>Pass /Fail </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563">
                <a:tc>
                  <a:txBody>
                    <a:bodyPr/>
                    <a:lstStyle/>
                    <a:p>
                      <a:pPr algn="l">
                        <a:lnSpc>
                          <a:spcPct val="103000"/>
                        </a:lnSpc>
                        <a:spcAft>
                          <a:spcPts val="25"/>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Q1 Please describe the training or development opportunity or creative project for which you are applying for assistance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Has the applicant provided a bona fide letter of acceptance or confirmation of an place on a course or a 500 word description of creative project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8749">
                <a:tc>
                  <a:txBody>
                    <a:bodyPr/>
                    <a:lstStyle/>
                    <a:p>
                      <a:pPr algn="l">
                        <a:lnSpc>
                          <a:spcPct val="103000"/>
                        </a:lnSpc>
                        <a:spcAft>
                          <a:spcPts val="25"/>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Q2 Demonstrate a quality, professional practice.  Emerging artists who do not meet these criteria must provide two references from established artists in their field.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Evidence of experience/track record in this field.  (Provide an up to date CV and artist’s statement with your application, examples of work e.g. slides, publications).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7897">
                <a:tc>
                  <a:txBody>
                    <a:bodyPr/>
                    <a:lstStyle/>
                    <a:p>
                      <a:pPr algn="l">
                        <a:lnSpc>
                          <a:spcPct val="103000"/>
                        </a:lnSpc>
                        <a:spcAft>
                          <a:spcPts val="25"/>
                        </a:spcAft>
                      </a:pPr>
                      <a:r>
                        <a:rPr lang="en-GB" sz="1600">
                          <a:effectLst/>
                          <a:latin typeface="Arial" panose="020B0604020202020204" pitchFamily="34" charset="0"/>
                          <a:ea typeface="Calibri" panose="020F0502020204030204" pitchFamily="34" charset="0"/>
                          <a:cs typeface="Times New Roman" panose="02020603050405020304" pitchFamily="18" charset="0"/>
                        </a:rPr>
                        <a:t>Q3 Have sufficient experience in their creative art form - please provide an up to date CV and artist’s statement with your application. Emerging artists who do not meet these criteria must provide two references from established artists in their field.</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Evidence provided via CV or referees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78694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1549177"/>
            <a:ext cx="9936411" cy="430887"/>
          </a:xfrm>
        </p:spPr>
        <p:txBody>
          <a:bodyPr/>
          <a:lstStyle/>
          <a:p>
            <a:r>
              <a:rPr lang="en-GB" sz="2800" dirty="0"/>
              <a:t>Youth Creative Skills Bursary </a:t>
            </a:r>
            <a:r>
              <a:rPr lang="en-GB" sz="2800" dirty="0" smtClean="0"/>
              <a:t>Scheme</a:t>
            </a:r>
            <a:endParaRPr lang="en-GB" sz="2800" dirty="0"/>
          </a:p>
        </p:txBody>
      </p:sp>
      <p:pic>
        <p:nvPicPr>
          <p:cNvPr id="3" name="Picture 2"/>
          <p:cNvPicPr>
            <a:picLocks noChangeAspect="1"/>
          </p:cNvPicPr>
          <p:nvPr/>
        </p:nvPicPr>
        <p:blipFill>
          <a:blip r:embed="rId3"/>
          <a:stretch>
            <a:fillRect/>
          </a:stretch>
        </p:blipFill>
        <p:spPr>
          <a:xfrm>
            <a:off x="90116" y="1954121"/>
            <a:ext cx="10081121" cy="4374552"/>
          </a:xfrm>
          <a:prstGeom prst="rect">
            <a:avLst/>
          </a:prstGeom>
        </p:spPr>
      </p:pic>
      <p:sp>
        <p:nvSpPr>
          <p:cNvPr id="4" name="Rectangle 3"/>
          <p:cNvSpPr/>
          <p:nvPr/>
        </p:nvSpPr>
        <p:spPr>
          <a:xfrm>
            <a:off x="9544" y="6133452"/>
            <a:ext cx="10099229" cy="707886"/>
          </a:xfrm>
          <a:prstGeom prst="rect">
            <a:avLst/>
          </a:prstGeom>
        </p:spPr>
        <p:txBody>
          <a:bodyPr wrap="square">
            <a:spAutoFit/>
          </a:bodyPr>
          <a:lstStyle/>
          <a:p>
            <a:pPr lvl="0" fontAlgn="base"/>
            <a:endParaRPr lang="en-GB" sz="2000" dirty="0" smtClean="0"/>
          </a:p>
          <a:p>
            <a:pPr lvl="0" fontAlgn="base"/>
            <a:r>
              <a:rPr lang="en-GB" sz="2000" dirty="0" smtClean="0"/>
              <a:t>Applicants must be </a:t>
            </a:r>
            <a:r>
              <a:rPr lang="en-GB" sz="2000" dirty="0"/>
              <a:t>a</a:t>
            </a:r>
            <a:r>
              <a:rPr lang="en-GB" sz="2000" dirty="0" smtClean="0"/>
              <a:t>ged </a:t>
            </a:r>
            <a:r>
              <a:rPr lang="en-GB" sz="2000" dirty="0"/>
              <a:t>11 – 25 years</a:t>
            </a:r>
            <a:r>
              <a:rPr lang="en-GB" dirty="0"/>
              <a:t>  </a:t>
            </a:r>
          </a:p>
        </p:txBody>
      </p:sp>
    </p:spTree>
    <p:extLst>
      <p:ext uri="{BB962C8B-B14F-4D97-AF65-F5344CB8AC3E}">
        <p14:creationId xmlns:p14="http://schemas.microsoft.com/office/powerpoint/2010/main" val="1357046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6140" y="1765201"/>
            <a:ext cx="9864402" cy="707886"/>
          </a:xfrm>
        </p:spPr>
        <p:txBody>
          <a:bodyPr/>
          <a:lstStyle/>
          <a:p>
            <a:r>
              <a:rPr lang="en-GB" sz="2800" dirty="0"/>
              <a:t>Youth Creative Skills Bursary </a:t>
            </a:r>
            <a:r>
              <a:rPr lang="en-GB" sz="2800" dirty="0" smtClean="0"/>
              <a:t>Scheme –  Assessment &amp; Scoring </a:t>
            </a:r>
            <a:endParaRPr lang="en-GB" sz="2800" dirty="0"/>
          </a:p>
          <a:p>
            <a:endParaRPr lang="en-GB" dirty="0"/>
          </a:p>
        </p:txBody>
      </p:sp>
      <p:graphicFrame>
        <p:nvGraphicFramePr>
          <p:cNvPr id="13" name="Table 12"/>
          <p:cNvGraphicFramePr>
            <a:graphicFrameLocks noGrp="1"/>
          </p:cNvGraphicFramePr>
          <p:nvPr>
            <p:extLst>
              <p:ext uri="{D42A27DB-BD31-4B8C-83A1-F6EECF244321}">
                <p14:modId xmlns:p14="http://schemas.microsoft.com/office/powerpoint/2010/main" val="1691018963"/>
              </p:ext>
            </p:extLst>
          </p:nvPr>
        </p:nvGraphicFramePr>
        <p:xfrm>
          <a:off x="450156" y="2701307"/>
          <a:ext cx="8928992" cy="4032447"/>
        </p:xfrm>
        <a:graphic>
          <a:graphicData uri="http://schemas.openxmlformats.org/drawingml/2006/table">
            <a:tbl>
              <a:tblPr firstRow="1" firstCol="1" bandRow="1"/>
              <a:tblGrid>
                <a:gridCol w="4276629"/>
                <a:gridCol w="3503964"/>
                <a:gridCol w="1148399"/>
              </a:tblGrid>
              <a:tr h="303252">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Criteria</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Assessment</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Pass/Fail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384761">
                <a:tc>
                  <a:txBody>
                    <a:bodyPr/>
                    <a:lstStyle/>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Q1 Description of the training or development opportunity for which you are applying for assistance</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Has the applicant provided details of a bona fide course (brochure, leaflet, flier, website advert)</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213009">
                <a:tc>
                  <a:txBody>
                    <a:bodyPr/>
                    <a:lstStyle/>
                    <a:p>
                      <a:pPr>
                        <a:lnSpc>
                          <a:spcPct val="107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Q2 Applicants commitment to the creative art form for which you are requesting your bursary. </a:t>
                      </a:r>
                    </a:p>
                    <a:p>
                      <a:pPr>
                        <a:lnSpc>
                          <a:spcPct val="107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Evidence of experience/track record in this field</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131425">
                <a:tc>
                  <a:txBody>
                    <a:bodyPr/>
                    <a:lstStyle/>
                    <a:p>
                      <a:pPr>
                        <a:lnSpc>
                          <a:spcPct val="107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Q3 How the training/development opportunity for which you are applying for assistance, will be of benefit to you.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Will the opportunity enhance/develop the applicants skills in this art form</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07466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4132" y="1765300"/>
            <a:ext cx="10008419" cy="575965"/>
          </a:xfrm>
        </p:spPr>
        <p:txBody>
          <a:bodyPr/>
          <a:lstStyle/>
          <a:p>
            <a:r>
              <a:rPr lang="en-GB" sz="2800" dirty="0"/>
              <a:t>Building A United Community Fund </a:t>
            </a:r>
            <a:r>
              <a:rPr lang="en-GB" sz="2800" dirty="0" smtClean="0"/>
              <a:t>– Overview </a:t>
            </a:r>
            <a:endParaRPr lang="en-GB" sz="2800" dirty="0"/>
          </a:p>
        </p:txBody>
      </p:sp>
      <p:pic>
        <p:nvPicPr>
          <p:cNvPr id="3" name="Picture 2"/>
          <p:cNvPicPr>
            <a:picLocks noChangeAspect="1"/>
          </p:cNvPicPr>
          <p:nvPr/>
        </p:nvPicPr>
        <p:blipFill>
          <a:blip r:embed="rId3"/>
          <a:stretch>
            <a:fillRect/>
          </a:stretch>
        </p:blipFill>
        <p:spPr>
          <a:xfrm>
            <a:off x="234132" y="2485281"/>
            <a:ext cx="9937104" cy="4392488"/>
          </a:xfrm>
          <a:prstGeom prst="rect">
            <a:avLst/>
          </a:prstGeom>
        </p:spPr>
      </p:pic>
    </p:spTree>
    <p:extLst>
      <p:ext uri="{BB962C8B-B14F-4D97-AF65-F5344CB8AC3E}">
        <p14:creationId xmlns:p14="http://schemas.microsoft.com/office/powerpoint/2010/main" val="3695414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0116" y="1765201"/>
            <a:ext cx="9217024" cy="523220"/>
          </a:xfrm>
          <a:prstGeom prst="rect">
            <a:avLst/>
          </a:prstGeom>
        </p:spPr>
        <p:txBody>
          <a:bodyPr wrap="square">
            <a:spAutoFit/>
          </a:bodyPr>
          <a:lstStyle/>
          <a:p>
            <a:r>
              <a:rPr lang="en-GB" sz="2800" dirty="0"/>
              <a:t>Building A United Community Fund – </a:t>
            </a:r>
            <a:r>
              <a:rPr lang="en-GB" sz="2800" dirty="0" smtClean="0"/>
              <a:t>Assessment &amp; Scoring  </a:t>
            </a:r>
            <a:endParaRPr lang="en-GB" sz="2800" dirty="0"/>
          </a:p>
        </p:txBody>
      </p:sp>
      <p:graphicFrame>
        <p:nvGraphicFramePr>
          <p:cNvPr id="9" name="Table 8"/>
          <p:cNvGraphicFramePr>
            <a:graphicFrameLocks noGrp="1"/>
          </p:cNvGraphicFramePr>
          <p:nvPr>
            <p:extLst>
              <p:ext uri="{D42A27DB-BD31-4B8C-83A1-F6EECF244321}">
                <p14:modId xmlns:p14="http://schemas.microsoft.com/office/powerpoint/2010/main" val="2628873213"/>
              </p:ext>
            </p:extLst>
          </p:nvPr>
        </p:nvGraphicFramePr>
        <p:xfrm>
          <a:off x="1026220" y="2485283"/>
          <a:ext cx="7642178" cy="2586463"/>
        </p:xfrm>
        <a:graphic>
          <a:graphicData uri="http://schemas.openxmlformats.org/drawingml/2006/table">
            <a:tbl>
              <a:tblPr firstRow="1" firstCol="1" bandRow="1"/>
              <a:tblGrid>
                <a:gridCol w="4312072"/>
                <a:gridCol w="2332387"/>
                <a:gridCol w="997719"/>
              </a:tblGrid>
              <a:tr h="832205">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Criteria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a:effectLst/>
                          <a:latin typeface="Calibri" panose="020F0502020204030204" pitchFamily="34" charset="0"/>
                          <a:ea typeface="Calibri" panose="020F0502020204030204" pitchFamily="34" charset="0"/>
                          <a:cs typeface="Times New Roman" panose="02020603050405020304" pitchFamily="18" charset="0"/>
                        </a:rPr>
                        <a:t>Score out of a possible 5 (must achieve min of 3 points)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Pass/Fail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554803">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Clear and concise evidence of a developed project with a Good Relations ethos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67250">
                <a:tc>
                  <a:txBody>
                    <a:bodyPr/>
                    <a:lstStyle/>
                    <a:p>
                      <a:pPr>
                        <a:lnSpc>
                          <a:spcPct val="107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Clear and realistic objectives set for the project</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832205">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A clear understanding of how the project objectives link to the Good Relations aims and can help work towards these.</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2" name="TextBox 1"/>
          <p:cNvSpPr txBox="1"/>
          <p:nvPr/>
        </p:nvSpPr>
        <p:spPr>
          <a:xfrm>
            <a:off x="594172" y="5268608"/>
            <a:ext cx="8856984" cy="1200329"/>
          </a:xfrm>
          <a:prstGeom prst="rect">
            <a:avLst/>
          </a:prstGeom>
          <a:noFill/>
        </p:spPr>
        <p:txBody>
          <a:bodyPr wrap="square" rtlCol="0">
            <a:spAutoFit/>
          </a:bodyPr>
          <a:lstStyle/>
          <a:p>
            <a:r>
              <a:rPr lang="en-GB" b="1" dirty="0" smtClean="0"/>
              <a:t>Assessment &amp; Scoring</a:t>
            </a:r>
          </a:p>
          <a:p>
            <a:endParaRPr lang="en-GB" b="1" dirty="0" smtClean="0"/>
          </a:p>
          <a:p>
            <a:r>
              <a:rPr lang="en-GB" dirty="0" smtClean="0"/>
              <a:t>All applications must score a minimum of 3 points out of a possible 5 in each of the 3 questions in order to progress to full assessment &amp; scoring.  </a:t>
            </a:r>
            <a:endParaRPr lang="en-GB" dirty="0"/>
          </a:p>
        </p:txBody>
      </p:sp>
    </p:spTree>
    <p:extLst>
      <p:ext uri="{BB962C8B-B14F-4D97-AF65-F5344CB8AC3E}">
        <p14:creationId xmlns:p14="http://schemas.microsoft.com/office/powerpoint/2010/main" val="1468574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6140" y="1493718"/>
            <a:ext cx="9864725" cy="830997"/>
          </a:xfrm>
        </p:spPr>
        <p:txBody>
          <a:bodyPr/>
          <a:lstStyle/>
          <a:p>
            <a:r>
              <a:rPr lang="en-GB" dirty="0" smtClean="0"/>
              <a:t>……………………..continued</a:t>
            </a:r>
          </a:p>
          <a:p>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817574882"/>
              </p:ext>
            </p:extLst>
          </p:nvPr>
        </p:nvGraphicFramePr>
        <p:xfrm>
          <a:off x="306140" y="1909217"/>
          <a:ext cx="9577064" cy="4582160"/>
        </p:xfrm>
        <a:graphic>
          <a:graphicData uri="http://schemas.openxmlformats.org/drawingml/2006/table">
            <a:tbl>
              <a:tblPr firstRow="1" bandRow="1">
                <a:tableStyleId>{073A0DAA-6AF3-43AB-8588-CEC1D06C72B9}</a:tableStyleId>
              </a:tblPr>
              <a:tblGrid>
                <a:gridCol w="504056"/>
                <a:gridCol w="5976664"/>
                <a:gridCol w="720080"/>
                <a:gridCol w="1008112"/>
                <a:gridCol w="1368152"/>
              </a:tblGrid>
              <a:tr h="370840">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Score (0-5)</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Weight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Possible Score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solidFill>
                            <a:schemeClr val="tx1"/>
                          </a:solidFill>
                        </a:rPr>
                        <a:t>1</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dk1"/>
                          </a:solidFill>
                          <a:effectLst/>
                          <a:latin typeface="+mn-lt"/>
                          <a:ea typeface="+mn-ea"/>
                          <a:cs typeface="+mn-cs"/>
                        </a:rPr>
                        <a:t>Extent of awareness and evidence base of specific Good Relations needs in the area.</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X 2</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10</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solidFill>
                            <a:schemeClr val="tx1"/>
                          </a:solidFill>
                        </a:rPr>
                        <a:t>2</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dk1"/>
                          </a:solidFill>
                          <a:effectLst/>
                          <a:latin typeface="+mn-lt"/>
                          <a:ea typeface="+mn-ea"/>
                          <a:cs typeface="+mn-cs"/>
                        </a:rPr>
                        <a:t>A clear understanding of how the project will address specific Good Relations needs in the area.</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X 2</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10</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solidFill>
                            <a:schemeClr val="tx1"/>
                          </a:solidFill>
                        </a:rPr>
                        <a:t>3</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dk1"/>
                          </a:solidFill>
                          <a:effectLst/>
                          <a:latin typeface="+mn-lt"/>
                          <a:ea typeface="+mn-ea"/>
                          <a:cs typeface="+mn-cs"/>
                        </a:rPr>
                        <a:t>Robust system to measure baseline before project and change after completion of project. </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X 1</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5</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solidFill>
                            <a:schemeClr val="tx1"/>
                          </a:solidFill>
                        </a:rPr>
                        <a:t>4</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dk1"/>
                          </a:solidFill>
                          <a:effectLst/>
                          <a:latin typeface="+mn-lt"/>
                          <a:ea typeface="+mn-ea"/>
                          <a:cs typeface="+mn-cs"/>
                        </a:rPr>
                        <a:t>Demonstrates willingness to work on a collaborative basis to find solutions to locally identified issues.</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X 2</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10</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solidFill>
                            <a:schemeClr val="tx1"/>
                          </a:solidFill>
                        </a:rPr>
                        <a:t>5</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dk1"/>
                          </a:solidFill>
                          <a:effectLst/>
                          <a:latin typeface="+mn-lt"/>
                          <a:ea typeface="+mn-ea"/>
                          <a:cs typeface="+mn-cs"/>
                        </a:rPr>
                        <a:t>Proactive promotion of community cohesion, ensuring that the whole community can be involved.</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X 2</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10</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solidFill>
                            <a:schemeClr val="tx1"/>
                          </a:solidFill>
                        </a:rPr>
                        <a:t>6</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smtClean="0">
                          <a:solidFill>
                            <a:schemeClr val="dk1"/>
                          </a:solidFill>
                          <a:effectLst/>
                          <a:latin typeface="+mn-lt"/>
                          <a:ea typeface="+mn-ea"/>
                          <a:cs typeface="+mn-cs"/>
                        </a:rPr>
                        <a:t>Wide reaching promotion of the project.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X 1</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5</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1" dirty="0" smtClean="0">
                          <a:solidFill>
                            <a:schemeClr val="tx1"/>
                          </a:solidFill>
                        </a:rPr>
                        <a:t>50</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4"/>
          <p:cNvSpPr/>
          <p:nvPr/>
        </p:nvSpPr>
        <p:spPr>
          <a:xfrm>
            <a:off x="162124" y="6635393"/>
            <a:ext cx="7560840" cy="369332"/>
          </a:xfrm>
          <a:prstGeom prst="rect">
            <a:avLst/>
          </a:prstGeom>
        </p:spPr>
        <p:txBody>
          <a:bodyPr wrap="square">
            <a:spAutoFit/>
          </a:bodyPr>
          <a:lstStyle/>
          <a:p>
            <a:r>
              <a:rPr lang="en-GB" b="1" dirty="0">
                <a:latin typeface="Arial" panose="020B0604020202020204" pitchFamily="34" charset="0"/>
                <a:ea typeface="Calibri" panose="020F0502020204030204" pitchFamily="34" charset="0"/>
              </a:rPr>
              <a:t>Applications must score 65% in order to avail of funding.</a:t>
            </a:r>
            <a:endParaRPr lang="en-GB" dirty="0"/>
          </a:p>
        </p:txBody>
      </p:sp>
    </p:spTree>
    <p:extLst>
      <p:ext uri="{BB962C8B-B14F-4D97-AF65-F5344CB8AC3E}">
        <p14:creationId xmlns:p14="http://schemas.microsoft.com/office/powerpoint/2010/main" val="2621209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8149" y="1693193"/>
            <a:ext cx="6271280" cy="523220"/>
          </a:xfrm>
          <a:prstGeom prst="rect">
            <a:avLst/>
          </a:prstGeom>
        </p:spPr>
        <p:txBody>
          <a:bodyPr wrap="square">
            <a:spAutoFit/>
          </a:bodyPr>
          <a:lstStyle/>
          <a:p>
            <a:r>
              <a:rPr lang="en-GB" sz="2800" dirty="0"/>
              <a:t>Community Festival </a:t>
            </a:r>
            <a:r>
              <a:rPr lang="en-GB" sz="2800" dirty="0" smtClean="0"/>
              <a:t>Fund – Overview  </a:t>
            </a:r>
            <a:endParaRPr lang="en-GB" sz="2800" dirty="0"/>
          </a:p>
        </p:txBody>
      </p:sp>
      <p:sp>
        <p:nvSpPr>
          <p:cNvPr id="2" name="Rectangle 1"/>
          <p:cNvSpPr/>
          <p:nvPr/>
        </p:nvSpPr>
        <p:spPr>
          <a:xfrm>
            <a:off x="594172" y="2738832"/>
            <a:ext cx="8712968" cy="2634247"/>
          </a:xfrm>
          <a:prstGeom prst="rect">
            <a:avLst/>
          </a:prstGeom>
        </p:spPr>
        <p:txBody>
          <a:bodyPr wrap="square">
            <a:spAutoFit/>
          </a:bodyPr>
          <a:lstStyle/>
          <a:p>
            <a:pPr algn="just">
              <a:lnSpc>
                <a:spcPct val="107000"/>
              </a:lnSpc>
              <a:spcAft>
                <a:spcPts val="800"/>
              </a:spcAft>
            </a:pPr>
            <a:r>
              <a:rPr lang="en-US" sz="1600" kern="1800" dirty="0">
                <a:latin typeface="Arial" panose="020B0604020202020204" pitchFamily="34" charset="0"/>
                <a:ea typeface="Times New Roman" panose="02020603050405020304" pitchFamily="18" charset="0"/>
                <a:cs typeface="Times New Roman" panose="02020603050405020304" pitchFamily="18" charset="0"/>
              </a:rPr>
              <a:t>CFF was established in recognition of the positive contribution that festivals can make to communities and to the local economy. The main purpose of Causeway Coast &amp; Glens Borough Council’s Community Festivals Fund is ‘to enable communities to enhance their quality of life through participation/engagement in culture, arts and leisure activities.’ (</a:t>
            </a:r>
            <a:r>
              <a:rPr lang="en-US" sz="1600" i="1" kern="1800" dirty="0">
                <a:latin typeface="Arial" panose="020B0604020202020204" pitchFamily="34" charset="0"/>
                <a:ea typeface="Times New Roman" panose="02020603050405020304" pitchFamily="18" charset="0"/>
                <a:cs typeface="Times New Roman" panose="02020603050405020304" pitchFamily="18" charset="0"/>
              </a:rPr>
              <a:t>Department of Culture, Arts and Leisure (DCAL) Community Festivals Fund Revised Policy and Guidance Framework October 2015</a:t>
            </a:r>
            <a:r>
              <a:rPr lang="en-US" sz="1600" kern="1800" dirty="0">
                <a:latin typeface="Arial" panose="020B0604020202020204" pitchFamily="34" charset="0"/>
                <a:ea typeface="Times New Roman" panose="02020603050405020304" pitchFamily="18" charset="0"/>
                <a:cs typeface="Times New Roman" panose="02020603050405020304" pitchFamily="18"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600" kern="1800" dirty="0">
                <a:latin typeface="Arial" panose="020B0604020202020204" pitchFamily="34" charset="0"/>
                <a:ea typeface="Times New Roman" panose="02020603050405020304" pitchFamily="18" charset="0"/>
                <a:cs typeface="Times New Roman" panose="02020603050405020304" pitchFamily="18" charset="0"/>
              </a:rPr>
              <a:t> </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r>
              <a:rPr lang="en-US" sz="1600" kern="1800" dirty="0">
                <a:latin typeface="Arial" panose="020B0604020202020204" pitchFamily="34" charset="0"/>
                <a:ea typeface="Times New Roman" panose="02020603050405020304" pitchFamily="18" charset="0"/>
              </a:rPr>
              <a:t>A key priority in 2018-19 will be to improve the capacity and sustainability of community festivals within the Borough.</a:t>
            </a:r>
            <a:endParaRPr lang="en-GB" sz="1600" dirty="0"/>
          </a:p>
        </p:txBody>
      </p:sp>
    </p:spTree>
    <p:extLst>
      <p:ext uri="{BB962C8B-B14F-4D97-AF65-F5344CB8AC3E}">
        <p14:creationId xmlns:p14="http://schemas.microsoft.com/office/powerpoint/2010/main" val="1956556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0116" y="1549177"/>
            <a:ext cx="8928992" cy="523220"/>
          </a:xfrm>
          <a:prstGeom prst="rect">
            <a:avLst/>
          </a:prstGeom>
        </p:spPr>
        <p:txBody>
          <a:bodyPr wrap="square">
            <a:spAutoFit/>
          </a:bodyPr>
          <a:lstStyle/>
          <a:p>
            <a:r>
              <a:rPr lang="en-GB" sz="2800" dirty="0"/>
              <a:t>Community Festival Fund – </a:t>
            </a:r>
            <a:r>
              <a:rPr lang="en-GB" sz="2800" dirty="0" smtClean="0"/>
              <a:t>Assessment &amp; Scoring</a:t>
            </a:r>
            <a:endParaRPr lang="en-GB" sz="2800" dirty="0"/>
          </a:p>
        </p:txBody>
      </p:sp>
      <p:graphicFrame>
        <p:nvGraphicFramePr>
          <p:cNvPr id="2" name="Table 1"/>
          <p:cNvGraphicFramePr>
            <a:graphicFrameLocks noGrp="1"/>
          </p:cNvGraphicFramePr>
          <p:nvPr>
            <p:extLst>
              <p:ext uri="{D42A27DB-BD31-4B8C-83A1-F6EECF244321}">
                <p14:modId xmlns:p14="http://schemas.microsoft.com/office/powerpoint/2010/main" val="477000462"/>
              </p:ext>
            </p:extLst>
          </p:nvPr>
        </p:nvGraphicFramePr>
        <p:xfrm>
          <a:off x="234131" y="2351879"/>
          <a:ext cx="9433049" cy="4021833"/>
        </p:xfrm>
        <a:graphic>
          <a:graphicData uri="http://schemas.openxmlformats.org/drawingml/2006/table">
            <a:tbl>
              <a:tblPr firstRow="1" firstCol="1" bandRow="1"/>
              <a:tblGrid>
                <a:gridCol w="6192689"/>
                <a:gridCol w="1296144"/>
                <a:gridCol w="936104"/>
                <a:gridCol w="1008112"/>
              </a:tblGrid>
              <a:tr h="473156">
                <a:tc>
                  <a:txBody>
                    <a:bodyPr/>
                    <a:lstStyle/>
                    <a:p>
                      <a:pPr>
                        <a:lnSpc>
                          <a:spcPct val="107000"/>
                        </a:lnSpc>
                        <a:spcAft>
                          <a:spcPts val="80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Criteria</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Score </a:t>
                      </a:r>
                      <a:r>
                        <a:rPr lang="en-GB" sz="1400" b="1" dirty="0" smtClean="0">
                          <a:effectLst/>
                          <a:latin typeface="Arial" panose="020B0604020202020204" pitchFamily="34" charset="0"/>
                          <a:ea typeface="Calibri" panose="020F0502020204030204" pitchFamily="34" charset="0"/>
                          <a:cs typeface="Times New Roman" panose="02020603050405020304" pitchFamily="18" charset="0"/>
                        </a:rPr>
                        <a:t>(0-5)</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b="1" dirty="0" smtClean="0">
                          <a:effectLst/>
                          <a:latin typeface="Arial" panose="020B0604020202020204" pitchFamily="34" charset="0"/>
                          <a:ea typeface="Calibri" panose="020F0502020204030204" pitchFamily="34" charset="0"/>
                          <a:cs typeface="Times New Roman" panose="02020603050405020304" pitchFamily="18" charset="0"/>
                        </a:rPr>
                        <a:t>Weight</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Possible Score</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79">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Strong community participation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X1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156">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Opportunities for people to improve their personal skills or receive training relevant to the project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X1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156">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Improve community relations and contribute to building a strong sense of community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X1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3156">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Target social exclusion and /or poverty; address rural isolation issues where applicable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X2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10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79">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Promote equality of opportunity for all</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X1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79">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Demonstrate value for money and maximise income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X1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79">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Attract visitors to the area</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X1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79">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Provide opportunities to develop the festival</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X1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735">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Encourage a ‘sense of place’ through connecting the community with, and effectively using, public places and the local built environment.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X 1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579">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b="1">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50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954212" y="6517729"/>
            <a:ext cx="7632848" cy="388696"/>
          </a:xfrm>
          <a:prstGeom prst="rect">
            <a:avLst/>
          </a:prstGeom>
        </p:spPr>
        <p:txBody>
          <a:bodyPr wrap="square">
            <a:spAutoFit/>
          </a:bodyPr>
          <a:lstStyle/>
          <a:p>
            <a:pPr algn="ctr">
              <a:lnSpc>
                <a:spcPct val="107000"/>
              </a:lnSpc>
              <a:spcAft>
                <a:spcPts val="800"/>
              </a:spcAft>
            </a:pPr>
            <a:r>
              <a:rPr lang="en-GB" b="1" dirty="0">
                <a:latin typeface="Arial" panose="020B0604020202020204" pitchFamily="34" charset="0"/>
                <a:ea typeface="Calibri" panose="020F0502020204030204" pitchFamily="34" charset="0"/>
                <a:cs typeface="Times New Roman" panose="02020603050405020304" pitchFamily="18" charset="0"/>
              </a:rPr>
              <a:t>Applications must score 65% in order to avail of funding.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62001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2124" y="1693193"/>
            <a:ext cx="8712967" cy="523220"/>
          </a:xfrm>
          <a:prstGeom prst="rect">
            <a:avLst/>
          </a:prstGeom>
        </p:spPr>
        <p:txBody>
          <a:bodyPr wrap="square">
            <a:spAutoFit/>
          </a:bodyPr>
          <a:lstStyle/>
          <a:p>
            <a:r>
              <a:rPr lang="en-GB" sz="2800" dirty="0"/>
              <a:t>Community Development Support </a:t>
            </a:r>
            <a:r>
              <a:rPr lang="en-GB" sz="2800" dirty="0" smtClean="0"/>
              <a:t>Grant – Overview  </a:t>
            </a:r>
            <a:endParaRPr lang="en-GB" sz="2800" dirty="0"/>
          </a:p>
        </p:txBody>
      </p:sp>
      <p:pic>
        <p:nvPicPr>
          <p:cNvPr id="4" name="Picture 3"/>
          <p:cNvPicPr>
            <a:picLocks noChangeAspect="1"/>
          </p:cNvPicPr>
          <p:nvPr/>
        </p:nvPicPr>
        <p:blipFill>
          <a:blip r:embed="rId3"/>
          <a:stretch>
            <a:fillRect/>
          </a:stretch>
        </p:blipFill>
        <p:spPr>
          <a:xfrm>
            <a:off x="306140" y="2341265"/>
            <a:ext cx="9596358" cy="2664296"/>
          </a:xfrm>
          <a:prstGeom prst="rect">
            <a:avLst/>
          </a:prstGeom>
        </p:spPr>
      </p:pic>
      <p:sp>
        <p:nvSpPr>
          <p:cNvPr id="2" name="TextBox 1"/>
          <p:cNvSpPr txBox="1"/>
          <p:nvPr/>
        </p:nvSpPr>
        <p:spPr>
          <a:xfrm>
            <a:off x="450156" y="5437609"/>
            <a:ext cx="9793088" cy="646331"/>
          </a:xfrm>
          <a:prstGeom prst="rect">
            <a:avLst/>
          </a:prstGeom>
          <a:noFill/>
        </p:spPr>
        <p:txBody>
          <a:bodyPr wrap="square" rtlCol="0">
            <a:spAutoFit/>
          </a:bodyPr>
          <a:lstStyle/>
          <a:p>
            <a:r>
              <a:rPr lang="en-GB" dirty="0" smtClean="0">
                <a:solidFill>
                  <a:srgbClr val="FF0000"/>
                </a:solidFill>
              </a:rPr>
              <a:t>*This Grant Programme will not open until confirmation of match funding has been provided by Department for Communities (</a:t>
            </a:r>
            <a:r>
              <a:rPr lang="en-GB" dirty="0" err="1" smtClean="0">
                <a:solidFill>
                  <a:srgbClr val="FF0000"/>
                </a:solidFill>
              </a:rPr>
              <a:t>DfC</a:t>
            </a:r>
            <a:r>
              <a:rPr lang="en-GB" dirty="0" smtClean="0">
                <a:solidFill>
                  <a:srgbClr val="FF0000"/>
                </a:solidFill>
              </a:rPr>
              <a:t>)</a:t>
            </a:r>
            <a:endParaRPr lang="en-GB" dirty="0">
              <a:solidFill>
                <a:srgbClr val="FF0000"/>
              </a:solidFill>
            </a:endParaRPr>
          </a:p>
        </p:txBody>
      </p:sp>
    </p:spTree>
    <p:extLst>
      <p:ext uri="{BB962C8B-B14F-4D97-AF65-F5344CB8AC3E}">
        <p14:creationId xmlns:p14="http://schemas.microsoft.com/office/powerpoint/2010/main" val="3999498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670" y="2053233"/>
            <a:ext cx="9624060" cy="430887"/>
          </a:xfrm>
        </p:spPr>
        <p:txBody>
          <a:bodyPr/>
          <a:lstStyle/>
          <a:p>
            <a:r>
              <a:rPr lang="en-GB" sz="2800" b="1" smtClean="0"/>
              <a:t>Roadshow </a:t>
            </a:r>
            <a:r>
              <a:rPr lang="en-GB" sz="2800" b="1" dirty="0" smtClean="0"/>
              <a:t>Agenda</a:t>
            </a:r>
            <a:endParaRPr lang="en-GB" sz="2800" b="1" dirty="0"/>
          </a:p>
        </p:txBody>
      </p:sp>
      <p:sp>
        <p:nvSpPr>
          <p:cNvPr id="3" name="Text Placeholder 2"/>
          <p:cNvSpPr>
            <a:spLocks noGrp="1"/>
          </p:cNvSpPr>
          <p:nvPr>
            <p:ph type="body" idx="1"/>
          </p:nvPr>
        </p:nvSpPr>
        <p:spPr>
          <a:xfrm>
            <a:off x="534670" y="2629297"/>
            <a:ext cx="9624060" cy="2585323"/>
          </a:xfrm>
        </p:spPr>
        <p:txBody>
          <a:bodyPr/>
          <a:lstStyle/>
          <a:p>
            <a:pPr marL="457200" indent="-457200">
              <a:buFont typeface="+mj-lt"/>
              <a:buAutoNum type="arabicPeriod"/>
            </a:pPr>
            <a:r>
              <a:rPr lang="en-GB" sz="2400" dirty="0"/>
              <a:t>Overview of </a:t>
            </a:r>
            <a:r>
              <a:rPr lang="en-GB" sz="2400" dirty="0" smtClean="0"/>
              <a:t>2017/18 </a:t>
            </a:r>
            <a:r>
              <a:rPr lang="en-GB" sz="2400" dirty="0"/>
              <a:t>Grant </a:t>
            </a:r>
            <a:r>
              <a:rPr lang="en-GB" sz="2400" dirty="0" smtClean="0"/>
              <a:t>Funding Programmes</a:t>
            </a:r>
          </a:p>
          <a:p>
            <a:pPr marL="457200" indent="-457200">
              <a:buFont typeface="+mj-lt"/>
              <a:buAutoNum type="arabicPeriod"/>
            </a:pPr>
            <a:endParaRPr lang="en-GB" sz="2400" dirty="0"/>
          </a:p>
          <a:p>
            <a:pPr marL="457200" indent="-457200">
              <a:buFont typeface="+mj-lt"/>
              <a:buAutoNum type="arabicPeriod"/>
            </a:pPr>
            <a:r>
              <a:rPr lang="en-GB" sz="2400" dirty="0" smtClean="0"/>
              <a:t>Introduction to 2018/19 Grant Funding Programmes</a:t>
            </a:r>
          </a:p>
          <a:p>
            <a:pPr marL="457200" indent="-457200">
              <a:buFont typeface="+mj-lt"/>
              <a:buAutoNum type="arabicPeriod"/>
            </a:pPr>
            <a:endParaRPr lang="en-GB" sz="2400" dirty="0"/>
          </a:p>
          <a:p>
            <a:pPr marL="457200" indent="-457200">
              <a:buFont typeface="+mj-lt"/>
              <a:buAutoNum type="arabicPeriod"/>
            </a:pPr>
            <a:r>
              <a:rPr lang="en-GB" sz="2400" dirty="0" smtClean="0"/>
              <a:t>Questions</a:t>
            </a:r>
          </a:p>
          <a:p>
            <a:pPr marL="457200" indent="-457200">
              <a:buFont typeface="+mj-lt"/>
              <a:buAutoNum type="arabicPeriod"/>
            </a:pPr>
            <a:endParaRPr lang="en-GB" sz="2400" dirty="0" smtClean="0"/>
          </a:p>
          <a:p>
            <a:pPr marL="457200" indent="-457200">
              <a:buFont typeface="+mj-lt"/>
              <a:buAutoNum type="arabicPeriod"/>
            </a:pPr>
            <a:r>
              <a:rPr lang="en-GB" sz="2400" dirty="0" smtClean="0"/>
              <a:t>Opportunity for One to One </a:t>
            </a:r>
            <a:r>
              <a:rPr lang="en-GB" sz="2400" dirty="0"/>
              <a:t>M</a:t>
            </a:r>
            <a:r>
              <a:rPr lang="en-GB" sz="2400" dirty="0" smtClean="0"/>
              <a:t>eetings</a:t>
            </a:r>
            <a:endParaRPr lang="en-GB" dirty="0"/>
          </a:p>
        </p:txBody>
      </p:sp>
    </p:spTree>
    <p:extLst>
      <p:ext uri="{BB962C8B-B14F-4D97-AF65-F5344CB8AC3E}">
        <p14:creationId xmlns:p14="http://schemas.microsoft.com/office/powerpoint/2010/main" val="40852997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34132" y="1621185"/>
            <a:ext cx="9864725" cy="276999"/>
          </a:xfrm>
        </p:spPr>
        <p:txBody>
          <a:bodyPr/>
          <a:lstStyle/>
          <a:p>
            <a:r>
              <a:rPr lang="en-GB" dirty="0" smtClean="0"/>
              <a:t>Community Development Support Grant – Assessment &amp; Scoring</a:t>
            </a:r>
            <a:endParaRPr lang="en-GB" dirty="0"/>
          </a:p>
        </p:txBody>
      </p:sp>
      <p:graphicFrame>
        <p:nvGraphicFramePr>
          <p:cNvPr id="9" name="Object 8"/>
          <p:cNvGraphicFramePr>
            <a:graphicFrameLocks noChangeAspect="1"/>
          </p:cNvGraphicFramePr>
          <p:nvPr>
            <p:extLst>
              <p:ext uri="{D42A27DB-BD31-4B8C-83A1-F6EECF244321}">
                <p14:modId xmlns:p14="http://schemas.microsoft.com/office/powerpoint/2010/main" val="293351156"/>
              </p:ext>
            </p:extLst>
          </p:nvPr>
        </p:nvGraphicFramePr>
        <p:xfrm>
          <a:off x="0" y="2042299"/>
          <a:ext cx="9169400" cy="5741987"/>
        </p:xfrm>
        <a:graphic>
          <a:graphicData uri="http://schemas.openxmlformats.org/presentationml/2006/ole">
            <mc:AlternateContent xmlns:mc="http://schemas.openxmlformats.org/markup-compatibility/2006">
              <mc:Choice xmlns:v="urn:schemas-microsoft-com:vml" Requires="v">
                <p:oleObj spid="_x0000_s8337" name="Document" r:id="rId5" imgW="5975920" imgH="3730013" progId="Word.Document.12">
                  <p:embed/>
                </p:oleObj>
              </mc:Choice>
              <mc:Fallback>
                <p:oleObj name="Document" r:id="rId5" imgW="5975920" imgH="3730013" progId="Word.Document.12">
                  <p:embed/>
                  <p:pic>
                    <p:nvPicPr>
                      <p:cNvPr id="0" name=""/>
                      <p:cNvPicPr/>
                      <p:nvPr/>
                    </p:nvPicPr>
                    <p:blipFill>
                      <a:blip r:embed="rId6"/>
                      <a:stretch>
                        <a:fillRect/>
                      </a:stretch>
                    </p:blipFill>
                    <p:spPr>
                      <a:xfrm>
                        <a:off x="0" y="2042299"/>
                        <a:ext cx="9169400" cy="5741987"/>
                      </a:xfrm>
                      <a:prstGeom prst="rect">
                        <a:avLst/>
                      </a:prstGeom>
                    </p:spPr>
                  </p:pic>
                </p:oleObj>
              </mc:Fallback>
            </mc:AlternateContent>
          </a:graphicData>
        </a:graphic>
      </p:graphicFrame>
      <p:sp>
        <p:nvSpPr>
          <p:cNvPr id="10" name="Rectangle 9"/>
          <p:cNvSpPr/>
          <p:nvPr/>
        </p:nvSpPr>
        <p:spPr>
          <a:xfrm>
            <a:off x="738188" y="6517729"/>
            <a:ext cx="7920880" cy="388696"/>
          </a:xfrm>
          <a:prstGeom prst="rect">
            <a:avLst/>
          </a:prstGeom>
        </p:spPr>
        <p:txBody>
          <a:bodyPr wrap="square">
            <a:spAutoFit/>
          </a:bodyPr>
          <a:lstStyle/>
          <a:p>
            <a:pPr algn="ctr">
              <a:lnSpc>
                <a:spcPct val="107000"/>
              </a:lnSpc>
              <a:spcAft>
                <a:spcPts val="800"/>
              </a:spcAft>
            </a:pPr>
            <a:r>
              <a:rPr lang="en-GB" b="1" dirty="0">
                <a:latin typeface="Arial" panose="020B0604020202020204" pitchFamily="34" charset="0"/>
                <a:ea typeface="Calibri" panose="020F0502020204030204" pitchFamily="34" charset="0"/>
                <a:cs typeface="Times New Roman" panose="02020603050405020304" pitchFamily="18" charset="0"/>
              </a:rPr>
              <a:t>Applications must score 65% in order to avail of funding.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52510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176" y="1549177"/>
            <a:ext cx="6238613" cy="523220"/>
          </a:xfrm>
          <a:prstGeom prst="rect">
            <a:avLst/>
          </a:prstGeom>
        </p:spPr>
        <p:txBody>
          <a:bodyPr wrap="square">
            <a:spAutoFit/>
          </a:bodyPr>
          <a:lstStyle/>
          <a:p>
            <a:r>
              <a:rPr lang="en-GB" sz="2800" dirty="0"/>
              <a:t>Social Inclusion Grant </a:t>
            </a:r>
            <a:r>
              <a:rPr lang="en-GB" sz="2800" dirty="0" smtClean="0"/>
              <a:t>– Overview </a:t>
            </a:r>
            <a:endParaRPr lang="en-GB" sz="2800" dirty="0"/>
          </a:p>
        </p:txBody>
      </p:sp>
      <p:pic>
        <p:nvPicPr>
          <p:cNvPr id="5" name="Picture 4"/>
          <p:cNvPicPr>
            <a:picLocks noChangeAspect="1"/>
          </p:cNvPicPr>
          <p:nvPr/>
        </p:nvPicPr>
        <p:blipFill>
          <a:blip r:embed="rId3"/>
          <a:stretch>
            <a:fillRect/>
          </a:stretch>
        </p:blipFill>
        <p:spPr>
          <a:xfrm>
            <a:off x="378148" y="2216413"/>
            <a:ext cx="10225136" cy="4032448"/>
          </a:xfrm>
          <a:prstGeom prst="rect">
            <a:avLst/>
          </a:prstGeom>
        </p:spPr>
      </p:pic>
      <p:sp>
        <p:nvSpPr>
          <p:cNvPr id="2" name="Rectangle 1"/>
          <p:cNvSpPr/>
          <p:nvPr/>
        </p:nvSpPr>
        <p:spPr>
          <a:xfrm>
            <a:off x="198864" y="6324932"/>
            <a:ext cx="9828356" cy="646331"/>
          </a:xfrm>
          <a:prstGeom prst="rect">
            <a:avLst/>
          </a:prstGeom>
        </p:spPr>
        <p:txBody>
          <a:bodyPr wrap="square">
            <a:spAutoFit/>
          </a:bodyPr>
          <a:lstStyle/>
          <a:p>
            <a:r>
              <a:rPr lang="en-GB" dirty="0">
                <a:solidFill>
                  <a:srgbClr val="FF0000"/>
                </a:solidFill>
              </a:rPr>
              <a:t>*This Grant Programme will not open until confirmation of match funding has been provided by Department for Communities (</a:t>
            </a:r>
            <a:r>
              <a:rPr lang="en-GB" dirty="0" err="1">
                <a:solidFill>
                  <a:srgbClr val="FF0000"/>
                </a:solidFill>
              </a:rPr>
              <a:t>DfC</a:t>
            </a:r>
            <a:r>
              <a:rPr lang="en-GB" dirty="0">
                <a:solidFill>
                  <a:srgbClr val="FF0000"/>
                </a:solidFill>
              </a:rPr>
              <a:t>)</a:t>
            </a:r>
          </a:p>
        </p:txBody>
      </p:sp>
    </p:spTree>
    <p:extLst>
      <p:ext uri="{BB962C8B-B14F-4D97-AF65-F5344CB8AC3E}">
        <p14:creationId xmlns:p14="http://schemas.microsoft.com/office/powerpoint/2010/main" val="10573317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2124" y="1693193"/>
            <a:ext cx="8064896" cy="523220"/>
          </a:xfrm>
          <a:prstGeom prst="rect">
            <a:avLst/>
          </a:prstGeom>
        </p:spPr>
        <p:txBody>
          <a:bodyPr wrap="square">
            <a:spAutoFit/>
          </a:bodyPr>
          <a:lstStyle/>
          <a:p>
            <a:r>
              <a:rPr lang="en-GB" sz="2800" dirty="0"/>
              <a:t>Social Inclusion Grant – </a:t>
            </a:r>
            <a:r>
              <a:rPr lang="en-GB" sz="2800" dirty="0" smtClean="0"/>
              <a:t>Assessment &amp; Scoring </a:t>
            </a:r>
            <a:endParaRPr lang="en-GB" sz="2800" dirty="0"/>
          </a:p>
        </p:txBody>
      </p:sp>
      <p:graphicFrame>
        <p:nvGraphicFramePr>
          <p:cNvPr id="2" name="Table 1"/>
          <p:cNvGraphicFramePr>
            <a:graphicFrameLocks noGrp="1"/>
          </p:cNvGraphicFramePr>
          <p:nvPr>
            <p:extLst>
              <p:ext uri="{D42A27DB-BD31-4B8C-83A1-F6EECF244321}">
                <p14:modId xmlns:p14="http://schemas.microsoft.com/office/powerpoint/2010/main" val="1997472199"/>
              </p:ext>
            </p:extLst>
          </p:nvPr>
        </p:nvGraphicFramePr>
        <p:xfrm>
          <a:off x="882204" y="2413271"/>
          <a:ext cx="9145016" cy="2828951"/>
        </p:xfrm>
        <a:graphic>
          <a:graphicData uri="http://schemas.openxmlformats.org/drawingml/2006/table">
            <a:tbl>
              <a:tblPr firstRow="1" firstCol="1" bandRow="1"/>
              <a:tblGrid>
                <a:gridCol w="5832648"/>
                <a:gridCol w="1152128"/>
                <a:gridCol w="887889"/>
                <a:gridCol w="1272351"/>
              </a:tblGrid>
              <a:tr h="741576">
                <a:tc>
                  <a:txBody>
                    <a:bodyPr/>
                    <a:lstStyle/>
                    <a:p>
                      <a:pPr algn="just">
                        <a:lnSpc>
                          <a:spcPct val="107000"/>
                        </a:lnSpc>
                        <a:spcAft>
                          <a:spcPts val="800"/>
                        </a:spcAft>
                      </a:pPr>
                      <a:r>
                        <a:rPr lang="en-GB" sz="1600" b="1" dirty="0">
                          <a:effectLst/>
                          <a:latin typeface="Arial" panose="020B0604020202020204" pitchFamily="34" charset="0"/>
                          <a:ea typeface="Calibri" panose="020F0502020204030204" pitchFamily="34" charset="0"/>
                          <a:cs typeface="Times New Roman" panose="02020603050405020304" pitchFamily="18" charset="0"/>
                        </a:rPr>
                        <a:t>Criteria</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b="1" dirty="0" smtClean="0">
                          <a:effectLst/>
                          <a:latin typeface="Arial" panose="020B0604020202020204" pitchFamily="34" charset="0"/>
                          <a:ea typeface="Calibri" panose="020F0502020204030204" pitchFamily="34" charset="0"/>
                          <a:cs typeface="Times New Roman" panose="02020603050405020304" pitchFamily="18" charset="0"/>
                        </a:rPr>
                        <a:t>Score </a:t>
                      </a:r>
                    </a:p>
                    <a:p>
                      <a:pPr algn="just">
                        <a:lnSpc>
                          <a:spcPct val="107000"/>
                        </a:lnSpc>
                        <a:spcAft>
                          <a:spcPts val="800"/>
                        </a:spcAft>
                      </a:pPr>
                      <a:r>
                        <a:rPr lang="en-GB" sz="1600" b="1" dirty="0" smtClean="0">
                          <a:effectLst/>
                          <a:latin typeface="Arial" panose="020B0604020202020204" pitchFamily="34" charset="0"/>
                          <a:ea typeface="Calibri" panose="020F0502020204030204" pitchFamily="34" charset="0"/>
                          <a:cs typeface="Times New Roman" panose="02020603050405020304" pitchFamily="18" charset="0"/>
                        </a:rPr>
                        <a:t>(0-5)</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b="1" dirty="0" smtClean="0">
                          <a:effectLst/>
                          <a:latin typeface="Arial" panose="020B0604020202020204" pitchFamily="34" charset="0"/>
                          <a:ea typeface="Calibri" panose="020F0502020204030204" pitchFamily="34" charset="0"/>
                          <a:cs typeface="Times New Roman" panose="02020603050405020304" pitchFamily="18" charset="0"/>
                        </a:rPr>
                        <a:t>Weight</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b="1" dirty="0">
                          <a:effectLst/>
                          <a:latin typeface="Arial" panose="020B0604020202020204" pitchFamily="34" charset="0"/>
                          <a:ea typeface="Calibri" panose="020F0502020204030204" pitchFamily="34" charset="0"/>
                          <a:cs typeface="Times New Roman" panose="02020603050405020304" pitchFamily="18" charset="0"/>
                        </a:rPr>
                        <a:t>Possible Score </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193">
                <a:tc>
                  <a:txBody>
                    <a:bodyPr/>
                    <a:lstStyle/>
                    <a:p>
                      <a:pPr algn="just">
                        <a:lnSpc>
                          <a:spcPct val="107000"/>
                        </a:lnSpc>
                        <a:spcAft>
                          <a:spcPts val="80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1. Range </a:t>
                      </a:r>
                      <a:r>
                        <a:rPr lang="en-GB" sz="1600" dirty="0">
                          <a:effectLst/>
                          <a:latin typeface="Arial" panose="020B0604020202020204" pitchFamily="34" charset="0"/>
                          <a:ea typeface="Calibri" panose="020F0502020204030204" pitchFamily="34" charset="0"/>
                          <a:cs typeface="Times New Roman" panose="02020603050405020304" pitchFamily="18" charset="0"/>
                        </a:rPr>
                        <a:t>and quality of project activities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X2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a:effectLst/>
                          <a:latin typeface="Arial" panose="020B0604020202020204" pitchFamily="34" charset="0"/>
                          <a:ea typeface="Calibri" panose="020F0502020204030204" pitchFamily="34" charset="0"/>
                          <a:cs typeface="Times New Roman" panose="02020603050405020304" pitchFamily="18" charset="0"/>
                        </a:rPr>
                        <a:t>10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193">
                <a:tc>
                  <a:txBody>
                    <a:bodyPr/>
                    <a:lstStyle/>
                    <a:p>
                      <a:pPr algn="just">
                        <a:lnSpc>
                          <a:spcPct val="107000"/>
                        </a:lnSpc>
                        <a:spcAft>
                          <a:spcPts val="80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2. Number </a:t>
                      </a:r>
                      <a:r>
                        <a:rPr lang="en-GB" sz="1600" dirty="0">
                          <a:effectLst/>
                          <a:latin typeface="Arial" panose="020B0604020202020204" pitchFamily="34" charset="0"/>
                          <a:ea typeface="Calibri" panose="020F0502020204030204" pitchFamily="34" charset="0"/>
                          <a:cs typeface="Times New Roman" panose="02020603050405020304" pitchFamily="18" charset="0"/>
                        </a:rPr>
                        <a:t>and type of beneficiaries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X2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193">
                <a:tc>
                  <a:txBody>
                    <a:bodyPr/>
                    <a:lstStyle/>
                    <a:p>
                      <a:pPr algn="just">
                        <a:lnSpc>
                          <a:spcPct val="107000"/>
                        </a:lnSpc>
                        <a:spcAft>
                          <a:spcPts val="80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3. Area </a:t>
                      </a:r>
                      <a:r>
                        <a:rPr lang="en-GB" sz="1600" dirty="0">
                          <a:effectLst/>
                          <a:latin typeface="Arial" panose="020B0604020202020204" pitchFamily="34" charset="0"/>
                          <a:ea typeface="Calibri" panose="020F0502020204030204" pitchFamily="34" charset="0"/>
                          <a:cs typeface="Times New Roman" panose="02020603050405020304" pitchFamily="18" charset="0"/>
                        </a:rPr>
                        <a:t>deprivation score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a:effectLst/>
                          <a:latin typeface="Arial" panose="020B0604020202020204" pitchFamily="34" charset="0"/>
                          <a:ea typeface="Calibri" panose="020F0502020204030204" pitchFamily="34" charset="0"/>
                          <a:cs typeface="Times New Roman" panose="02020603050405020304" pitchFamily="18" charset="0"/>
                        </a:rPr>
                        <a:t>X1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384">
                <a:tc>
                  <a:txBody>
                    <a:bodyPr/>
                    <a:lstStyle/>
                    <a:p>
                      <a:pPr algn="just">
                        <a:lnSpc>
                          <a:spcPct val="107000"/>
                        </a:lnSpc>
                        <a:spcAft>
                          <a:spcPts val="80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4. How </a:t>
                      </a:r>
                      <a:r>
                        <a:rPr lang="en-GB" sz="1600" dirty="0">
                          <a:effectLst/>
                          <a:latin typeface="Arial" panose="020B0604020202020204" pitchFamily="34" charset="0"/>
                          <a:ea typeface="Calibri" panose="020F0502020204030204" pitchFamily="34" charset="0"/>
                          <a:cs typeface="Times New Roman" panose="02020603050405020304" pitchFamily="18" charset="0"/>
                        </a:rPr>
                        <a:t>well the project promotes and addresses social inclusion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a:effectLst/>
                          <a:latin typeface="Arial" panose="020B0604020202020204" pitchFamily="34" charset="0"/>
                          <a:ea typeface="Calibri" panose="020F0502020204030204" pitchFamily="34" charset="0"/>
                          <a:cs typeface="Times New Roman" panose="02020603050405020304" pitchFamily="18" charset="0"/>
                        </a:rPr>
                        <a:t>X3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15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193">
                <a:tc>
                  <a:txBody>
                    <a:bodyPr/>
                    <a:lstStyle/>
                    <a:p>
                      <a:pPr algn="just">
                        <a:lnSpc>
                          <a:spcPct val="107000"/>
                        </a:lnSpc>
                        <a:spcAft>
                          <a:spcPts val="80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5. Value </a:t>
                      </a:r>
                      <a:r>
                        <a:rPr lang="en-GB" sz="1600" dirty="0">
                          <a:effectLst/>
                          <a:latin typeface="Arial" panose="020B0604020202020204" pitchFamily="34" charset="0"/>
                          <a:ea typeface="Calibri" panose="020F0502020204030204" pitchFamily="34" charset="0"/>
                          <a:cs typeface="Times New Roman" panose="02020603050405020304" pitchFamily="18" charset="0"/>
                        </a:rPr>
                        <a:t>for money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a:effectLst/>
                          <a:latin typeface="Arial" panose="020B0604020202020204" pitchFamily="34" charset="0"/>
                          <a:ea typeface="Calibri" panose="020F0502020204030204" pitchFamily="34" charset="0"/>
                          <a:cs typeface="Times New Roman" panose="02020603050405020304" pitchFamily="18" charset="0"/>
                        </a:rPr>
                        <a:t>X1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193">
                <a:tc>
                  <a:txBody>
                    <a:bodyPr/>
                    <a:lstStyle/>
                    <a:p>
                      <a:pPr algn="just">
                        <a:lnSpc>
                          <a:spcPct val="107000"/>
                        </a:lnSpc>
                        <a:spcAft>
                          <a:spcPts val="80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6. Match </a:t>
                      </a:r>
                      <a:r>
                        <a:rPr lang="en-GB" sz="1600" dirty="0">
                          <a:effectLst/>
                          <a:latin typeface="Arial" panose="020B0604020202020204" pitchFamily="34" charset="0"/>
                          <a:ea typeface="Calibri" panose="020F0502020204030204" pitchFamily="34" charset="0"/>
                          <a:cs typeface="Times New Roman" panose="02020603050405020304" pitchFamily="18" charset="0"/>
                        </a:rPr>
                        <a:t>funding/fundraising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a:effectLst/>
                          <a:latin typeface="Arial" panose="020B0604020202020204" pitchFamily="34" charset="0"/>
                          <a:ea typeface="Calibri" panose="020F0502020204030204" pitchFamily="34" charset="0"/>
                          <a:cs typeface="Times New Roman" panose="02020603050405020304" pitchFamily="18" charset="0"/>
                        </a:rPr>
                        <a:t>X1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193">
                <a:tc>
                  <a:txBody>
                    <a:bodyPr/>
                    <a:lstStyle/>
                    <a:p>
                      <a:pPr algn="just">
                        <a:lnSpc>
                          <a:spcPct val="107000"/>
                        </a:lnSpc>
                        <a:spcAft>
                          <a:spcPts val="80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50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1332250" y="5869657"/>
            <a:ext cx="5724644" cy="336631"/>
          </a:xfrm>
          <a:prstGeom prst="rect">
            <a:avLst/>
          </a:prstGeom>
        </p:spPr>
        <p:txBody>
          <a:bodyPr wrap="none">
            <a:spAutoFit/>
          </a:bodyPr>
          <a:lstStyle/>
          <a:p>
            <a:pPr algn="ctr">
              <a:lnSpc>
                <a:spcPct val="107000"/>
              </a:lnSpc>
              <a:spcAft>
                <a:spcPts val="800"/>
              </a:spcAft>
            </a:pPr>
            <a:r>
              <a:rPr lang="en-GB" sz="1600" b="1" dirty="0">
                <a:latin typeface="Arial" panose="020B0604020202020204" pitchFamily="34" charset="0"/>
                <a:ea typeface="Calibri" panose="020F0502020204030204" pitchFamily="34" charset="0"/>
                <a:cs typeface="Times New Roman" panose="02020603050405020304" pitchFamily="18" charset="0"/>
              </a:rPr>
              <a:t>Applications must score 65% in order to avail of funding</a:t>
            </a:r>
            <a:r>
              <a:rPr lang="en-GB" sz="1100" b="1" dirty="0">
                <a:latin typeface="Arial" panose="020B0604020202020204" pitchFamily="34" charset="0"/>
                <a:ea typeface="Calibri" panose="020F0502020204030204" pitchFamily="34" charset="0"/>
                <a:cs typeface="Times New Roman" panose="02020603050405020304" pitchFamily="18"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1102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2124" y="1621185"/>
            <a:ext cx="6548859" cy="523220"/>
          </a:xfrm>
          <a:prstGeom prst="rect">
            <a:avLst/>
          </a:prstGeom>
        </p:spPr>
        <p:txBody>
          <a:bodyPr wrap="square">
            <a:spAutoFit/>
          </a:bodyPr>
          <a:lstStyle/>
          <a:p>
            <a:r>
              <a:rPr lang="en-GB" sz="2800" dirty="0"/>
              <a:t>Tourism Large Events </a:t>
            </a:r>
            <a:r>
              <a:rPr lang="en-GB" sz="2800" dirty="0" smtClean="0"/>
              <a:t>Fund – Overview  </a:t>
            </a:r>
            <a:endParaRPr lang="en-GB" sz="2800" dirty="0"/>
          </a:p>
        </p:txBody>
      </p:sp>
      <p:sp>
        <p:nvSpPr>
          <p:cNvPr id="2" name="Rectangle 1"/>
          <p:cNvSpPr/>
          <p:nvPr/>
        </p:nvSpPr>
        <p:spPr>
          <a:xfrm>
            <a:off x="162124" y="2144405"/>
            <a:ext cx="10225136" cy="5264005"/>
          </a:xfrm>
          <a:prstGeom prst="rect">
            <a:avLst/>
          </a:prstGeom>
        </p:spPr>
        <p:txBody>
          <a:bodyPr wrap="square">
            <a:spAutoFit/>
          </a:bodyPr>
          <a:lstStyle/>
          <a:p>
            <a:pPr algn="just">
              <a:lnSpc>
                <a:spcPct val="115000"/>
              </a:lnSpc>
              <a:spcAft>
                <a:spcPts val="800"/>
              </a:spcAft>
            </a:pPr>
            <a:r>
              <a:rPr lang="en-GB" dirty="0">
                <a:latin typeface="Arial" panose="020B0604020202020204" pitchFamily="34" charset="0"/>
                <a:ea typeface="Calibri" panose="020F0502020204030204" pitchFamily="34" charset="0"/>
                <a:cs typeface="Times New Roman" panose="02020603050405020304" pitchFamily="18" charset="0"/>
              </a:rPr>
              <a:t>Events must satisfy the parameters below to apply for the</a:t>
            </a:r>
            <a:r>
              <a:rPr lang="en-GB" b="1" dirty="0">
                <a:latin typeface="Arial" panose="020B0604020202020204" pitchFamily="34" charset="0"/>
                <a:ea typeface="Calibri" panose="020F0502020204030204" pitchFamily="34" charset="0"/>
                <a:cs typeface="Times New Roman" panose="02020603050405020304" pitchFamily="18" charset="0"/>
              </a:rPr>
              <a:t> </a:t>
            </a:r>
            <a:r>
              <a:rPr lang="en-GB" dirty="0">
                <a:latin typeface="Arial" panose="020B0604020202020204" pitchFamily="34" charset="0"/>
                <a:ea typeface="Calibri" panose="020F0502020204030204" pitchFamily="34" charset="0"/>
                <a:cs typeface="Times New Roman" panose="02020603050405020304" pitchFamily="18" charset="0"/>
              </a:rPr>
              <a:t>Large Tourism and Recreation Events Fund </a:t>
            </a:r>
            <a:endParaRPr lang="en-GB" dirty="0" smtClean="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dirty="0" smtClean="0">
                <a:latin typeface="Arial" panose="020B0604020202020204" pitchFamily="34" charset="0"/>
                <a:ea typeface="Calibri" panose="020F0502020204030204" pitchFamily="34" charset="0"/>
                <a:cs typeface="Times New Roman" panose="02020603050405020304" pitchFamily="18" charset="0"/>
              </a:rPr>
              <a:t>Events </a:t>
            </a:r>
            <a:r>
              <a:rPr lang="en-GB" dirty="0">
                <a:latin typeface="Arial" panose="020B0604020202020204" pitchFamily="34" charset="0"/>
                <a:ea typeface="Calibri" panose="020F0502020204030204" pitchFamily="34" charset="0"/>
                <a:cs typeface="Times New Roman" panose="02020603050405020304" pitchFamily="18" charset="0"/>
              </a:rPr>
              <a:t>with an overall  budget in excess of £</a:t>
            </a:r>
            <a:r>
              <a:rPr lang="en-GB" dirty="0" smtClean="0">
                <a:latin typeface="Arial" panose="020B0604020202020204" pitchFamily="34" charset="0"/>
                <a:ea typeface="Calibri" panose="020F0502020204030204" pitchFamily="34" charset="0"/>
                <a:cs typeface="Times New Roman" panose="02020603050405020304" pitchFamily="18" charset="0"/>
              </a:rPr>
              <a:t>15,000</a:t>
            </a:r>
          </a:p>
          <a:p>
            <a:pPr marL="342900" lvl="0" indent="-342900" algn="just">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Total visitor numbers greater than </a:t>
            </a:r>
            <a:r>
              <a:rPr lang="en-GB" dirty="0" smtClean="0">
                <a:latin typeface="Arial" panose="020B0604020202020204" pitchFamily="34" charset="0"/>
                <a:ea typeface="Calibri" panose="020F0502020204030204" pitchFamily="34" charset="0"/>
                <a:cs typeface="Times New Roman" panose="02020603050405020304" pitchFamily="18" charset="0"/>
              </a:rPr>
              <a:t>2,000</a:t>
            </a:r>
          </a:p>
          <a:p>
            <a:pPr marL="342900" lvl="0" indent="-342900" algn="just">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The event must take place over a minimum of 2 days with overnight stays, events must have a start and end date and run for consecutive days. (The event must last for a minimum of 5 hours on each day). </a:t>
            </a:r>
            <a:endParaRPr lang="en-GB" dirty="0" smtClean="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 Event must demonstrate economic benefits for the area. </a:t>
            </a:r>
            <a:endParaRPr lang="en-GB" dirty="0" smtClean="0">
              <a:latin typeface="Arial" panose="020B0604020202020204" pitchFamily="34" charset="0"/>
              <a:ea typeface="Calibri" panose="020F0502020204030204" pitchFamily="34" charset="0"/>
              <a:cs typeface="Times New Roman" panose="02020603050405020304" pitchFamily="18" charset="0"/>
            </a:endParaRPr>
          </a:p>
          <a:p>
            <a:pPr lvl="0" algn="just">
              <a:spcAft>
                <a:spcPts val="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n-GB" dirty="0">
                <a:latin typeface="Arial" panose="020B0604020202020204" pitchFamily="34" charset="0"/>
                <a:ea typeface="Calibri" panose="020F0502020204030204" pitchFamily="34" charset="0"/>
                <a:cs typeface="Times New Roman" panose="02020603050405020304" pitchFamily="18" charset="0"/>
              </a:rPr>
              <a:t>Events must demonstrate how they will promote Causeway Coast and Glens Borough Council area. Include details within your marketing plan. </a:t>
            </a:r>
            <a:r>
              <a:rPr lang="en-GB"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en-GB" dirty="0" smtClean="0">
              <a:solidFill>
                <a:srgbClr val="FF0000"/>
              </a:solidFill>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endParaRPr lang="en-GB" dirty="0" smtClean="0">
              <a:solidFill>
                <a:srgbClr val="FF0000"/>
              </a:solidFill>
              <a:latin typeface="Arial" panose="020B0604020202020204" pitchFamily="34" charset="0"/>
              <a:ea typeface="Calibri" panose="020F0502020204030204" pitchFamily="34" charset="0"/>
              <a:cs typeface="Times New Roman" panose="02020603050405020304" pitchFamily="18" charset="0"/>
            </a:endParaRPr>
          </a:p>
          <a:p>
            <a:pPr marL="342900" indent="-342900" algn="just">
              <a:buFont typeface="Symbol" panose="05050102010706020507" pitchFamily="18" charset="2"/>
              <a:buChar char=""/>
            </a:pP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Grants available up to a maximum of </a:t>
            </a:r>
            <a:r>
              <a:rPr lang="en-GB"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£100,000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(excluding VAT).</a:t>
            </a:r>
          </a:p>
          <a:p>
            <a:pPr marL="342900" lvl="0" indent="-342900" algn="just">
              <a:spcAft>
                <a:spcPts val="0"/>
              </a:spcAft>
              <a:buFont typeface="Symbol" panose="05050102010706020507" pitchFamily="18" charset="2"/>
              <a:buChar char=""/>
            </a:pPr>
            <a:endParaRPr lang="en-GB" dirty="0" smtClean="0">
              <a:solidFill>
                <a:srgbClr val="FF0000"/>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44094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4132" y="1693193"/>
            <a:ext cx="8136903" cy="523220"/>
          </a:xfrm>
          <a:prstGeom prst="rect">
            <a:avLst/>
          </a:prstGeom>
        </p:spPr>
        <p:txBody>
          <a:bodyPr wrap="square">
            <a:spAutoFit/>
          </a:bodyPr>
          <a:lstStyle/>
          <a:p>
            <a:r>
              <a:rPr lang="en-GB" sz="2800" dirty="0"/>
              <a:t>Tourism Large Events Fund – </a:t>
            </a:r>
            <a:r>
              <a:rPr lang="en-GB" sz="2800" dirty="0" smtClean="0"/>
              <a:t>Assessment &amp; Scoring  </a:t>
            </a:r>
            <a:endParaRPr lang="en-GB" sz="2800" dirty="0"/>
          </a:p>
        </p:txBody>
      </p:sp>
      <p:graphicFrame>
        <p:nvGraphicFramePr>
          <p:cNvPr id="2" name="Table 1"/>
          <p:cNvGraphicFramePr>
            <a:graphicFrameLocks noGrp="1"/>
          </p:cNvGraphicFramePr>
          <p:nvPr>
            <p:extLst>
              <p:ext uri="{D42A27DB-BD31-4B8C-83A1-F6EECF244321}">
                <p14:modId xmlns:p14="http://schemas.microsoft.com/office/powerpoint/2010/main" val="3859142447"/>
              </p:ext>
            </p:extLst>
          </p:nvPr>
        </p:nvGraphicFramePr>
        <p:xfrm>
          <a:off x="378148" y="2531267"/>
          <a:ext cx="9649072" cy="3391983"/>
        </p:xfrm>
        <a:graphic>
          <a:graphicData uri="http://schemas.openxmlformats.org/drawingml/2006/table">
            <a:tbl>
              <a:tblPr firstRow="1" firstCol="1" bandRow="1"/>
              <a:tblGrid>
                <a:gridCol w="6768752"/>
                <a:gridCol w="864096"/>
                <a:gridCol w="1008112"/>
                <a:gridCol w="1008112"/>
              </a:tblGrid>
              <a:tr h="0">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Criteria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Score </a:t>
                      </a: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(0-5)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Weight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Possible Score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1</a:t>
                      </a:r>
                      <a:r>
                        <a:rPr lang="en-GB" sz="1600" dirty="0">
                          <a:effectLst/>
                          <a:latin typeface="Arial" panose="020B0604020202020204" pitchFamily="34" charset="0"/>
                          <a:ea typeface="Calibri" panose="020F0502020204030204" pitchFamily="34" charset="0"/>
                          <a:cs typeface="Times New Roman" panose="02020603050405020304" pitchFamily="18" charset="0"/>
                        </a:rPr>
                        <a:t>.  Event Management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X 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20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2</a:t>
                      </a:r>
                      <a:r>
                        <a:rPr lang="en-GB" sz="1600" dirty="0">
                          <a:effectLst/>
                          <a:latin typeface="Arial" panose="020B0604020202020204" pitchFamily="34" charset="0"/>
                          <a:ea typeface="Calibri" panose="020F0502020204030204" pitchFamily="34" charset="0"/>
                          <a:cs typeface="Times New Roman" panose="02020603050405020304" pitchFamily="18" charset="0"/>
                        </a:rPr>
                        <a:t>.  Realistic budget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X 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10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3</a:t>
                      </a:r>
                      <a:r>
                        <a:rPr lang="en-GB" sz="1600" dirty="0">
                          <a:effectLst/>
                          <a:latin typeface="Arial" panose="020B0604020202020204" pitchFamily="34" charset="0"/>
                          <a:ea typeface="Calibri" panose="020F0502020204030204" pitchFamily="34" charset="0"/>
                          <a:cs typeface="Times New Roman" panose="02020603050405020304" pitchFamily="18" charset="0"/>
                        </a:rPr>
                        <a:t>. Economic impact / Financial Return on Investment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X 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30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4</a:t>
                      </a:r>
                      <a:r>
                        <a:rPr lang="en-GB" sz="1600" dirty="0">
                          <a:effectLst/>
                          <a:latin typeface="Arial" panose="020B0604020202020204" pitchFamily="34" charset="0"/>
                          <a:ea typeface="Calibri" panose="020F0502020204030204" pitchFamily="34" charset="0"/>
                          <a:cs typeface="Times New Roman" panose="02020603050405020304" pitchFamily="18" charset="0"/>
                        </a:rPr>
                        <a:t>. Media impact and marketing activity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X 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20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5</a:t>
                      </a:r>
                      <a:r>
                        <a:rPr lang="en-GB" sz="1600" dirty="0">
                          <a:effectLst/>
                          <a:latin typeface="Arial" panose="020B0604020202020204" pitchFamily="34" charset="0"/>
                          <a:ea typeface="Calibri" panose="020F0502020204030204" pitchFamily="34" charset="0"/>
                          <a:cs typeface="Times New Roman" panose="02020603050405020304" pitchFamily="18" charset="0"/>
                        </a:rPr>
                        <a:t>. Ability to extend the current tourist season between the months of October – March Ability to extend the current tourist season between the months of October – March</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X 1</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6</a:t>
                      </a:r>
                      <a:r>
                        <a:rPr lang="en-GB" sz="1600" dirty="0">
                          <a:effectLst/>
                          <a:latin typeface="Arial" panose="020B0604020202020204" pitchFamily="34" charset="0"/>
                          <a:ea typeface="Calibri" panose="020F0502020204030204" pitchFamily="34" charset="0"/>
                          <a:cs typeface="Times New Roman" panose="02020603050405020304" pitchFamily="18" charset="0"/>
                        </a:rPr>
                        <a:t>. Provides opportunities and has a plan in place to develop the event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X2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7</a:t>
                      </a:r>
                      <a:r>
                        <a:rPr lang="en-GB" sz="1600" dirty="0">
                          <a:effectLst/>
                          <a:latin typeface="Arial" panose="020B0604020202020204" pitchFamily="34" charset="0"/>
                          <a:ea typeface="Calibri" panose="020F0502020204030204" pitchFamily="34" charset="0"/>
                          <a:cs typeface="Times New Roman" panose="02020603050405020304" pitchFamily="18" charset="0"/>
                        </a:rPr>
                        <a:t>. Other economic benefit e.g. benefits to local trade for example using local suppliers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X1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b="1">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b="1" dirty="0">
                          <a:effectLst/>
                          <a:latin typeface="Arial" panose="020B0604020202020204" pitchFamily="34" charset="0"/>
                          <a:ea typeface="Calibri" panose="020F0502020204030204" pitchFamily="34" charset="0"/>
                          <a:cs typeface="Times New Roman" panose="02020603050405020304" pitchFamily="18" charset="0"/>
                        </a:rPr>
                        <a:t>100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1170236" y="6301705"/>
            <a:ext cx="7560840" cy="388696"/>
          </a:xfrm>
          <a:prstGeom prst="rect">
            <a:avLst/>
          </a:prstGeom>
        </p:spPr>
        <p:txBody>
          <a:bodyPr wrap="square">
            <a:spAutoFit/>
          </a:bodyPr>
          <a:lstStyle/>
          <a:p>
            <a:pPr algn="ctr">
              <a:lnSpc>
                <a:spcPct val="107000"/>
              </a:lnSpc>
              <a:spcAft>
                <a:spcPts val="800"/>
              </a:spcAft>
            </a:pPr>
            <a:r>
              <a:rPr lang="en-GB" b="1" dirty="0">
                <a:latin typeface="Arial" panose="020B0604020202020204" pitchFamily="34" charset="0"/>
                <a:ea typeface="Calibri" panose="020F0502020204030204" pitchFamily="34" charset="0"/>
                <a:cs typeface="Times New Roman" panose="02020603050405020304" pitchFamily="18" charset="0"/>
              </a:rPr>
              <a:t>Applications must score 65% in order to avail of funding.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191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724" y="1477169"/>
            <a:ext cx="7130109" cy="523220"/>
          </a:xfrm>
          <a:prstGeom prst="rect">
            <a:avLst/>
          </a:prstGeom>
        </p:spPr>
        <p:txBody>
          <a:bodyPr wrap="square">
            <a:spAutoFit/>
          </a:bodyPr>
          <a:lstStyle/>
          <a:p>
            <a:r>
              <a:rPr lang="en-GB" sz="2800" dirty="0"/>
              <a:t>Tourism </a:t>
            </a:r>
            <a:r>
              <a:rPr lang="en-GB" sz="2800" dirty="0" smtClean="0"/>
              <a:t>Small Events </a:t>
            </a:r>
            <a:r>
              <a:rPr lang="en-GB" sz="2800" dirty="0"/>
              <a:t>Fund – Overview  </a:t>
            </a:r>
          </a:p>
        </p:txBody>
      </p:sp>
      <p:sp>
        <p:nvSpPr>
          <p:cNvPr id="2" name="Rectangle 1"/>
          <p:cNvSpPr/>
          <p:nvPr/>
        </p:nvSpPr>
        <p:spPr>
          <a:xfrm>
            <a:off x="-22128" y="1924890"/>
            <a:ext cx="10481396" cy="5482527"/>
          </a:xfrm>
          <a:prstGeom prst="rect">
            <a:avLst/>
          </a:prstGeom>
        </p:spPr>
        <p:txBody>
          <a:bodyPr wrap="square">
            <a:spAutoFit/>
          </a:bodyPr>
          <a:lstStyle/>
          <a:p>
            <a:pPr algn="just">
              <a:lnSpc>
                <a:spcPct val="115000"/>
              </a:lnSpc>
              <a:spcAft>
                <a:spcPts val="800"/>
              </a:spcAft>
            </a:pP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Events must satisfy the parameters below to apply for the</a:t>
            </a:r>
            <a:r>
              <a:rPr lang="en-GB"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Small Tourism and Recreation Events Fund</a:t>
            </a:r>
            <a:r>
              <a:rPr lang="en-GB"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n-GB" dirty="0">
                <a:latin typeface="Arial" panose="020B0604020202020204" pitchFamily="34" charset="0"/>
                <a:ea typeface="Times New Roman" panose="02020603050405020304" pitchFamily="18" charset="0"/>
                <a:cs typeface="Times New Roman" panose="02020603050405020304" pitchFamily="18" charset="0"/>
              </a:rPr>
              <a:t>Events with an overall total budget of £15,000 or less. </a:t>
            </a:r>
            <a:endParaRPr lang="en-GB" dirty="0" smtClean="0">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15000"/>
              </a:lnSpc>
              <a:spcAft>
                <a:spcPts val="0"/>
              </a:spcAft>
            </a:pP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en-GB" dirty="0">
                <a:latin typeface="Arial" panose="020B0604020202020204" pitchFamily="34" charset="0"/>
                <a:ea typeface="Times New Roman" panose="02020603050405020304" pitchFamily="18" charset="0"/>
                <a:cs typeface="Times New Roman" panose="02020603050405020304" pitchFamily="18" charset="0"/>
              </a:rPr>
              <a:t>Total visitor numbers greater than </a:t>
            </a:r>
            <a:r>
              <a:rPr lang="en-GB" dirty="0" smtClean="0">
                <a:latin typeface="Arial" panose="020B0604020202020204" pitchFamily="34" charset="0"/>
                <a:ea typeface="Times New Roman" panose="02020603050405020304" pitchFamily="18" charset="0"/>
                <a:cs typeface="Times New Roman" panose="02020603050405020304" pitchFamily="18" charset="0"/>
              </a:rPr>
              <a:t>1,000</a:t>
            </a:r>
          </a:p>
          <a:p>
            <a:pPr marL="342900" lvl="0" indent="-342900" algn="just">
              <a:spcAft>
                <a:spcPts val="0"/>
              </a:spcAft>
              <a:buFont typeface="Calibri" panose="020F0502020204030204" pitchFamily="34" charset="0"/>
              <a:buChar char="•"/>
            </a:pP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The event must take place over a minimum of 2 days with overnight stays, events must have a start and end date and run for consecutive days. (The event must last for a minimum of 5 hours on each day).  </a:t>
            </a:r>
            <a:endParaRPr lang="en-GB"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Calibri" panose="020F0502020204030204" pitchFamily="34" charset="0"/>
              <a:buChar char="•"/>
            </a:pP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en-GB" dirty="0">
                <a:latin typeface="Arial" panose="020B0604020202020204" pitchFamily="34" charset="0"/>
                <a:ea typeface="Times New Roman" panose="02020603050405020304" pitchFamily="18" charset="0"/>
                <a:cs typeface="Times New Roman" panose="02020603050405020304" pitchFamily="18" charset="0"/>
              </a:rPr>
              <a:t>Events must demonstrate economic benefits for the area.</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GB"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Calibri" panose="020F0502020204030204" pitchFamily="34" charset="0"/>
              <a:buChar char="•"/>
            </a:pP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Calibri" panose="020F0502020204030204" pitchFamily="34" charset="0"/>
              <a:buChar char="•"/>
            </a:pPr>
            <a:r>
              <a:rPr lang="en-GB"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Events </a:t>
            </a: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must demonstrate how they will promote Causeway Coast and Glens Borough Council area. Include details within your marketing plan. </a:t>
            </a:r>
            <a:r>
              <a:rPr lang="en-GB"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a:t>
            </a:r>
            <a:endParaRPr lang="en-GB"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Calibri" panose="020F0502020204030204" pitchFamily="34" charset="0"/>
              <a:buChar char="•"/>
            </a:pPr>
            <a:endParaRPr lang="en-GB" dirty="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marL="342900" indent="-342900" algn="just">
              <a:buFont typeface="Calibri" panose="020F0502020204030204" pitchFamily="34" charset="0"/>
              <a:buChar char="•"/>
            </a:pPr>
            <a:r>
              <a:rPr lang="en-GB"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Grants available up to a maximum of £7,500 (excluding VAT).</a:t>
            </a:r>
          </a:p>
          <a:p>
            <a:pPr marL="342900" lvl="0" indent="-342900" algn="just">
              <a:spcAft>
                <a:spcPts val="0"/>
              </a:spcAft>
              <a:buFont typeface="Calibri" panose="020F0502020204030204" pitchFamily="34" charset="0"/>
              <a:buChar char="•"/>
            </a:pPr>
            <a:endParaRPr lang="en-GB" dirty="0" smtClean="0">
              <a:solidFill>
                <a:srgbClr val="FF0000"/>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Calibri" panose="020F0502020204030204" pitchFamily="34" charset="0"/>
              <a:buChar char="•"/>
            </a:pPr>
            <a:endParaRPr lang="en-GB" sz="16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0078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34132" y="1693193"/>
            <a:ext cx="8352928" cy="523220"/>
          </a:xfrm>
          <a:prstGeom prst="rect">
            <a:avLst/>
          </a:prstGeom>
        </p:spPr>
        <p:txBody>
          <a:bodyPr wrap="square">
            <a:spAutoFit/>
          </a:bodyPr>
          <a:lstStyle/>
          <a:p>
            <a:r>
              <a:rPr lang="en-GB" sz="2800" dirty="0"/>
              <a:t>Tourism Small Events Fund – </a:t>
            </a:r>
            <a:r>
              <a:rPr lang="en-GB" sz="2800" dirty="0" smtClean="0"/>
              <a:t>Assessment &amp; Scoring   </a:t>
            </a:r>
            <a:endParaRPr lang="en-GB" sz="2800" dirty="0"/>
          </a:p>
        </p:txBody>
      </p:sp>
      <p:graphicFrame>
        <p:nvGraphicFramePr>
          <p:cNvPr id="2" name="Table 1"/>
          <p:cNvGraphicFramePr>
            <a:graphicFrameLocks noGrp="1"/>
          </p:cNvGraphicFramePr>
          <p:nvPr>
            <p:extLst>
              <p:ext uri="{D42A27DB-BD31-4B8C-83A1-F6EECF244321}">
                <p14:modId xmlns:p14="http://schemas.microsoft.com/office/powerpoint/2010/main" val="2278593019"/>
              </p:ext>
            </p:extLst>
          </p:nvPr>
        </p:nvGraphicFramePr>
        <p:xfrm>
          <a:off x="450156" y="2531267"/>
          <a:ext cx="9361039" cy="4028766"/>
        </p:xfrm>
        <a:graphic>
          <a:graphicData uri="http://schemas.openxmlformats.org/drawingml/2006/table">
            <a:tbl>
              <a:tblPr firstRow="1" firstCol="1" bandRow="1"/>
              <a:tblGrid>
                <a:gridCol w="6624736"/>
                <a:gridCol w="864096"/>
                <a:gridCol w="936104"/>
                <a:gridCol w="936103"/>
              </a:tblGrid>
              <a:tr h="0">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Criteria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Score </a:t>
                      </a: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(0-5)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Weight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Possible Score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1</a:t>
                      </a:r>
                      <a:r>
                        <a:rPr lang="en-GB" sz="1600" dirty="0">
                          <a:effectLst/>
                          <a:latin typeface="Arial" panose="020B0604020202020204" pitchFamily="34" charset="0"/>
                          <a:ea typeface="Calibri" panose="020F0502020204030204" pitchFamily="34" charset="0"/>
                          <a:cs typeface="Times New Roman" panose="02020603050405020304" pitchFamily="18" charset="0"/>
                        </a:rPr>
                        <a:t>. Event Management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X 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20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2</a:t>
                      </a:r>
                      <a:r>
                        <a:rPr lang="en-GB" sz="1600" dirty="0">
                          <a:effectLst/>
                          <a:latin typeface="Arial" panose="020B0604020202020204" pitchFamily="34" charset="0"/>
                          <a:ea typeface="Calibri" panose="020F0502020204030204" pitchFamily="34" charset="0"/>
                          <a:cs typeface="Times New Roman" panose="02020603050405020304" pitchFamily="18" charset="0"/>
                        </a:rPr>
                        <a:t>. Realistic budget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X 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10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3</a:t>
                      </a:r>
                      <a:r>
                        <a:rPr lang="en-GB" sz="1600" dirty="0">
                          <a:effectLst/>
                          <a:latin typeface="Arial" panose="020B0604020202020204" pitchFamily="34" charset="0"/>
                          <a:ea typeface="Calibri" panose="020F0502020204030204" pitchFamily="34" charset="0"/>
                          <a:cs typeface="Times New Roman" panose="02020603050405020304" pitchFamily="18" charset="0"/>
                        </a:rPr>
                        <a:t>. Economic impact / Financial Return on Investment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X 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30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4</a:t>
                      </a:r>
                      <a:r>
                        <a:rPr lang="en-GB" sz="1600" dirty="0">
                          <a:effectLst/>
                          <a:latin typeface="Arial" panose="020B0604020202020204" pitchFamily="34" charset="0"/>
                          <a:ea typeface="Calibri" panose="020F0502020204030204" pitchFamily="34" charset="0"/>
                          <a:cs typeface="Times New Roman" panose="02020603050405020304" pitchFamily="18" charset="0"/>
                        </a:rPr>
                        <a:t>. Media impact and marketing activity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X 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20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5</a:t>
                      </a:r>
                      <a:r>
                        <a:rPr lang="en-GB" sz="1600" dirty="0">
                          <a:effectLst/>
                          <a:latin typeface="Arial" panose="020B0604020202020204" pitchFamily="34" charset="0"/>
                          <a:ea typeface="Calibri" panose="020F0502020204030204" pitchFamily="34" charset="0"/>
                          <a:cs typeface="Times New Roman" panose="02020603050405020304" pitchFamily="18" charset="0"/>
                        </a:rPr>
                        <a:t>. Ability to extend the current tourist season between the months of October – March Ability to extend the current tourist season between the months of October – March</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X 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6</a:t>
                      </a:r>
                      <a:r>
                        <a:rPr lang="en-GB" sz="1600" dirty="0">
                          <a:effectLst/>
                          <a:latin typeface="Arial" panose="020B0604020202020204" pitchFamily="34" charset="0"/>
                          <a:ea typeface="Calibri" panose="020F0502020204030204" pitchFamily="34" charset="0"/>
                          <a:cs typeface="Times New Roman" panose="02020603050405020304" pitchFamily="18" charset="0"/>
                        </a:rPr>
                        <a:t>. Provides opportunities and has a plan in place to develop the event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X2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10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smtClean="0">
                          <a:effectLst/>
                          <a:latin typeface="Arial" panose="020B0604020202020204" pitchFamily="34" charset="0"/>
                          <a:ea typeface="Calibri" panose="020F0502020204030204" pitchFamily="34" charset="0"/>
                          <a:cs typeface="Times New Roman" panose="02020603050405020304" pitchFamily="18" charset="0"/>
                        </a:rPr>
                        <a:t>7</a:t>
                      </a:r>
                      <a:r>
                        <a:rPr lang="en-GB" sz="1600" dirty="0">
                          <a:effectLst/>
                          <a:latin typeface="Arial" panose="020B0604020202020204" pitchFamily="34" charset="0"/>
                          <a:ea typeface="Calibri" panose="020F0502020204030204" pitchFamily="34" charset="0"/>
                          <a:cs typeface="Times New Roman" panose="02020603050405020304" pitchFamily="18" charset="0"/>
                        </a:rPr>
                        <a:t>. Other economic benefit e.g. benefits to local trade for example using local suppliers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X1</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7705">
                <a:tc>
                  <a:txBody>
                    <a:bodyPr/>
                    <a:lstStyle/>
                    <a:p>
                      <a:pPr algn="just">
                        <a:lnSpc>
                          <a:spcPct val="107000"/>
                        </a:lnSpc>
                        <a:spcAft>
                          <a:spcPts val="0"/>
                        </a:spcAft>
                      </a:pPr>
                      <a:r>
                        <a:rPr lang="en-GB" sz="1600"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a:effectLst/>
                          <a:latin typeface="Arial" panose="020B0604020202020204"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b="1" dirty="0">
                          <a:effectLst/>
                          <a:latin typeface="Arial" panose="020B0604020202020204" pitchFamily="34" charset="0"/>
                          <a:ea typeface="Calibri" panose="020F0502020204030204" pitchFamily="34" charset="0"/>
                          <a:cs typeface="Times New Roman" panose="02020603050405020304" pitchFamily="18" charset="0"/>
                        </a:rPr>
                        <a:t>100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07816" y="2530475"/>
            <a:ext cx="16284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5" name="Rectangle 4"/>
          <p:cNvSpPr/>
          <p:nvPr/>
        </p:nvSpPr>
        <p:spPr>
          <a:xfrm>
            <a:off x="1098228" y="6593094"/>
            <a:ext cx="7632848" cy="388696"/>
          </a:xfrm>
          <a:prstGeom prst="rect">
            <a:avLst/>
          </a:prstGeom>
        </p:spPr>
        <p:txBody>
          <a:bodyPr wrap="square">
            <a:spAutoFit/>
          </a:bodyPr>
          <a:lstStyle/>
          <a:p>
            <a:pPr algn="ctr">
              <a:lnSpc>
                <a:spcPct val="107000"/>
              </a:lnSpc>
              <a:spcAft>
                <a:spcPts val="800"/>
              </a:spcAft>
            </a:pPr>
            <a:r>
              <a:rPr lang="en-GB" b="1" dirty="0">
                <a:latin typeface="Arial" panose="020B0604020202020204" pitchFamily="34" charset="0"/>
                <a:ea typeface="Calibri" panose="020F0502020204030204" pitchFamily="34" charset="0"/>
                <a:cs typeface="Times New Roman" panose="02020603050405020304" pitchFamily="18" charset="0"/>
              </a:rPr>
              <a:t>Applications must score 65% in order to avail of funding.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4282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116" y="1493980"/>
            <a:ext cx="6392597" cy="523220"/>
          </a:xfrm>
          <a:prstGeom prst="rect">
            <a:avLst/>
          </a:prstGeom>
        </p:spPr>
        <p:txBody>
          <a:bodyPr wrap="square">
            <a:spAutoFit/>
          </a:bodyPr>
          <a:lstStyle/>
          <a:p>
            <a:r>
              <a:rPr lang="en-GB" sz="2800" dirty="0"/>
              <a:t>Capital Grants </a:t>
            </a:r>
            <a:r>
              <a:rPr lang="en-GB" sz="2800" dirty="0" smtClean="0"/>
              <a:t>Programme – Overview  </a:t>
            </a:r>
            <a:endParaRPr lang="en-GB" sz="2800" dirty="0"/>
          </a:p>
        </p:txBody>
      </p:sp>
      <p:pic>
        <p:nvPicPr>
          <p:cNvPr id="4" name="Picture 3"/>
          <p:cNvPicPr>
            <a:picLocks noChangeAspect="1"/>
          </p:cNvPicPr>
          <p:nvPr/>
        </p:nvPicPr>
        <p:blipFill>
          <a:blip r:embed="rId3"/>
          <a:stretch>
            <a:fillRect/>
          </a:stretch>
        </p:blipFill>
        <p:spPr>
          <a:xfrm>
            <a:off x="234132" y="2125241"/>
            <a:ext cx="9788514" cy="3024336"/>
          </a:xfrm>
          <a:prstGeom prst="rect">
            <a:avLst/>
          </a:prstGeom>
        </p:spPr>
      </p:pic>
      <p:sp>
        <p:nvSpPr>
          <p:cNvPr id="2" name="TextBox 1"/>
          <p:cNvSpPr txBox="1"/>
          <p:nvPr/>
        </p:nvSpPr>
        <p:spPr>
          <a:xfrm>
            <a:off x="450156" y="5941665"/>
            <a:ext cx="9649072" cy="646331"/>
          </a:xfrm>
          <a:prstGeom prst="rect">
            <a:avLst/>
          </a:prstGeom>
          <a:noFill/>
        </p:spPr>
        <p:txBody>
          <a:bodyPr wrap="square" rtlCol="0">
            <a:spAutoFit/>
          </a:bodyPr>
          <a:lstStyle/>
          <a:p>
            <a:r>
              <a:rPr lang="en-GB" dirty="0" smtClean="0">
                <a:solidFill>
                  <a:srgbClr val="FF0000"/>
                </a:solidFill>
              </a:rPr>
              <a:t>* Council is a funder of last resort under the terms of this fund – evidence of having sought funds elsewhere must be provided</a:t>
            </a:r>
            <a:endParaRPr lang="en-GB" dirty="0">
              <a:solidFill>
                <a:srgbClr val="FF0000"/>
              </a:solidFill>
            </a:endParaRPr>
          </a:p>
        </p:txBody>
      </p:sp>
      <p:sp>
        <p:nvSpPr>
          <p:cNvPr id="5" name="TextBox 4"/>
          <p:cNvSpPr txBox="1"/>
          <p:nvPr/>
        </p:nvSpPr>
        <p:spPr>
          <a:xfrm>
            <a:off x="113552" y="5257618"/>
            <a:ext cx="7488832" cy="400110"/>
          </a:xfrm>
          <a:prstGeom prst="rect">
            <a:avLst/>
          </a:prstGeom>
          <a:noFill/>
        </p:spPr>
        <p:txBody>
          <a:bodyPr wrap="square" rtlCol="0">
            <a:spAutoFit/>
          </a:bodyPr>
          <a:lstStyle/>
          <a:p>
            <a:r>
              <a:rPr lang="en-GB" sz="2000" dirty="0" smtClean="0"/>
              <a:t>Total project costs must be over £30,000</a:t>
            </a:r>
            <a:endParaRPr lang="en-GB" sz="2000" dirty="0"/>
          </a:p>
        </p:txBody>
      </p:sp>
    </p:spTree>
    <p:extLst>
      <p:ext uri="{BB962C8B-B14F-4D97-AF65-F5344CB8AC3E}">
        <p14:creationId xmlns:p14="http://schemas.microsoft.com/office/powerpoint/2010/main" val="3974402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62124" y="1693194"/>
            <a:ext cx="9864725" cy="1778179"/>
          </a:xfrm>
        </p:spPr>
        <p:txBody>
          <a:bodyPr/>
          <a:lstStyle/>
          <a:p>
            <a:pPr lvl="0">
              <a:lnSpc>
                <a:spcPct val="107000"/>
              </a:lnSpc>
              <a:spcAft>
                <a:spcPts val="0"/>
              </a:spcAft>
            </a:pPr>
            <a:r>
              <a:rPr lang="en-GB" b="1" dirty="0" smtClean="0">
                <a:latin typeface="Calibri" panose="020F0502020204030204" pitchFamily="34" charset="0"/>
                <a:ea typeface="Calibri" panose="020F0502020204030204" pitchFamily="34" charset="0"/>
                <a:cs typeface="Times New Roman" panose="02020603050405020304" pitchFamily="18" charset="0"/>
              </a:rPr>
              <a:t>Capital Grants Awards Limits</a:t>
            </a:r>
            <a:endParaRPr lang="en-GB" dirty="0"/>
          </a:p>
          <a:p>
            <a:pPr>
              <a:lnSpc>
                <a:spcPct val="107000"/>
              </a:lnSpc>
            </a:pPr>
            <a:endParaRPr lang="en-GB" dirty="0" smtClean="0"/>
          </a:p>
          <a:p>
            <a:pPr>
              <a:lnSpc>
                <a:spcPct val="107000"/>
              </a:lnSpc>
            </a:pPr>
            <a:r>
              <a:rPr lang="en-GB" dirty="0" smtClean="0"/>
              <a:t>Council has introduced </a:t>
            </a:r>
            <a:r>
              <a:rPr lang="en-GB" dirty="0"/>
              <a:t>a sliding scale of max awards and partnership funding requirements linked to the scale of the project?</a:t>
            </a:r>
          </a:p>
          <a:p>
            <a:pPr lvl="0">
              <a:lnSpc>
                <a:spcPct val="107000"/>
              </a:lnSpc>
              <a:spcAft>
                <a:spcPts val="0"/>
              </a:spcAft>
            </a:pPr>
            <a:endParaRPr lang="en-GB"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02176314"/>
              </p:ext>
            </p:extLst>
          </p:nvPr>
        </p:nvGraphicFramePr>
        <p:xfrm>
          <a:off x="162124" y="3133353"/>
          <a:ext cx="9864726" cy="1778178"/>
        </p:xfrm>
        <a:graphic>
          <a:graphicData uri="http://schemas.openxmlformats.org/drawingml/2006/table">
            <a:tbl>
              <a:tblPr firstRow="1" firstCol="1" bandRow="1"/>
              <a:tblGrid>
                <a:gridCol w="5250579"/>
                <a:gridCol w="2307073"/>
                <a:gridCol w="2307074"/>
              </a:tblGrid>
              <a:tr h="296363">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Scale of Project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smtClean="0">
                          <a:effectLst/>
                          <a:latin typeface="Calibri" panose="020F0502020204030204" pitchFamily="34" charset="0"/>
                          <a:ea typeface="Calibri" panose="020F0502020204030204" pitchFamily="34" charset="0"/>
                          <a:cs typeface="Times New Roman" panose="02020603050405020304" pitchFamily="18" charset="0"/>
                        </a:rPr>
                        <a:t>Max </a:t>
                      </a:r>
                      <a:r>
                        <a:rPr lang="en-GB" sz="1600" b="1" dirty="0">
                          <a:effectLst/>
                          <a:latin typeface="Calibri" panose="020F0502020204030204" pitchFamily="34" charset="0"/>
                          <a:ea typeface="Calibri" panose="020F0502020204030204" pitchFamily="34" charset="0"/>
                          <a:cs typeface="Times New Roman" panose="02020603050405020304" pitchFamily="18" charset="0"/>
                        </a:rPr>
                        <a:t>Award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smtClean="0">
                          <a:effectLst/>
                          <a:latin typeface="Calibri" panose="020F0502020204030204" pitchFamily="34" charset="0"/>
                          <a:ea typeface="Calibri" panose="020F0502020204030204" pitchFamily="34" charset="0"/>
                          <a:cs typeface="Times New Roman" panose="02020603050405020304" pitchFamily="18" charset="0"/>
                        </a:rPr>
                        <a:t>Max </a:t>
                      </a:r>
                      <a:r>
                        <a:rPr lang="en-GB" sz="1600" b="1" dirty="0">
                          <a:effectLst/>
                          <a:latin typeface="Calibri" panose="020F0502020204030204" pitchFamily="34" charset="0"/>
                          <a:ea typeface="Calibri" panose="020F0502020204030204" pitchFamily="34" charset="0"/>
                          <a:cs typeface="Times New Roman" panose="02020603050405020304" pitchFamily="18" charset="0"/>
                        </a:rPr>
                        <a:t>Award Value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63">
                <a:tc>
                  <a:txBody>
                    <a:bodyPr/>
                    <a:lstStyle/>
                    <a:p>
                      <a:pPr>
                        <a:lnSpc>
                          <a:spcPct val="107000"/>
                        </a:lnSpc>
                        <a:spcAft>
                          <a:spcPts val="0"/>
                        </a:spcAft>
                      </a:pPr>
                      <a:r>
                        <a:rPr lang="en-GB" sz="1600" dirty="0" smtClean="0">
                          <a:effectLst/>
                          <a:latin typeface="Calibri" panose="020F0502020204030204" pitchFamily="34" charset="0"/>
                          <a:ea typeface="Calibri" panose="020F0502020204030204" pitchFamily="34" charset="0"/>
                          <a:cs typeface="Times New Roman" panose="02020603050405020304" pitchFamily="18" charset="0"/>
                        </a:rPr>
                        <a:t>£30,001 </a:t>
                      </a:r>
                      <a:r>
                        <a:rPr lang="en-GB" sz="1600" dirty="0">
                          <a:effectLst/>
                          <a:latin typeface="Calibri" panose="020F0502020204030204" pitchFamily="34" charset="0"/>
                          <a:ea typeface="Calibri" panose="020F0502020204030204" pitchFamily="34" charset="0"/>
                          <a:cs typeface="Times New Roman" panose="02020603050405020304" pitchFamily="18" charset="0"/>
                        </a:rPr>
                        <a:t>- £100,000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£80,000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63">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£100,001 - £200,000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Calibri" panose="020F0502020204030204" pitchFamily="34" charset="0"/>
                          <a:ea typeface="Calibri" panose="020F0502020204030204" pitchFamily="34" charset="0"/>
                          <a:cs typeface="Times New Roman" panose="02020603050405020304" pitchFamily="18" charset="0"/>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£120,000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63">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£201,000 - over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5</a:t>
                      </a:r>
                      <a:r>
                        <a:rPr lang="en-GB" sz="1600" dirty="0" smtClean="0">
                          <a:effectLst/>
                          <a:latin typeface="Calibri" panose="020F0502020204030204" pitchFamily="34" charset="0"/>
                          <a:ea typeface="Calibri" panose="020F0502020204030204" pitchFamily="34" charset="0"/>
                          <a:cs typeface="Times New Roman" panose="02020603050405020304" pitchFamily="18" charset="0"/>
                        </a:rPr>
                        <a:t>0</a:t>
                      </a:r>
                      <a:r>
                        <a:rPr lang="en-GB" sz="16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£500,000</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2726">
                <a:tc gridSpan="3">
                  <a:txBody>
                    <a:bodyPr/>
                    <a:lstStyle/>
                    <a:p>
                      <a:pPr>
                        <a:lnSpc>
                          <a:spcPct val="107000"/>
                        </a:lnSpc>
                        <a:spcAft>
                          <a:spcPts val="0"/>
                        </a:spcAft>
                      </a:pPr>
                      <a:endParaRPr lang="en-GB"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bl>
          </a:graphicData>
        </a:graphic>
      </p:graphicFrame>
      <p:sp>
        <p:nvSpPr>
          <p:cNvPr id="4" name="Rectangle 3"/>
          <p:cNvSpPr/>
          <p:nvPr/>
        </p:nvSpPr>
        <p:spPr>
          <a:xfrm>
            <a:off x="162124" y="4911532"/>
            <a:ext cx="10297144" cy="1754326"/>
          </a:xfrm>
          <a:prstGeom prst="rect">
            <a:avLst/>
          </a:prstGeom>
        </p:spPr>
        <p:txBody>
          <a:bodyPr wrap="square">
            <a:spAutoFit/>
          </a:bodyPr>
          <a:lstStyle/>
          <a:p>
            <a:pPr>
              <a:spcAft>
                <a:spcPts val="0"/>
              </a:spcAft>
            </a:pPr>
            <a:endParaRPr lang="en-GB" dirty="0" smtClean="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dirty="0" smtClean="0">
                <a:latin typeface="Arial" panose="020B0604020202020204" pitchFamily="34" charset="0"/>
                <a:ea typeface="Calibri" panose="020F0502020204030204" pitchFamily="34" charset="0"/>
                <a:cs typeface="Times New Roman" panose="02020603050405020304" pitchFamily="18" charset="0"/>
              </a:rPr>
              <a:t>Organisations </a:t>
            </a:r>
            <a:r>
              <a:rPr lang="en-GB" dirty="0">
                <a:latin typeface="Arial" panose="020B0604020202020204" pitchFamily="34" charset="0"/>
                <a:ea typeface="Calibri" panose="020F0502020204030204" pitchFamily="34" charset="0"/>
                <a:cs typeface="Times New Roman" panose="02020603050405020304" pitchFamily="18" charset="0"/>
              </a:rPr>
              <a:t>must match fund from other sources or from their own resources (in kind contributions will not be considered). </a:t>
            </a:r>
            <a:endParaRPr lang="en-GB" dirty="0" smtClean="0">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dirty="0" smtClean="0">
                <a:latin typeface="Arial" panose="020B0604020202020204" pitchFamily="34" charset="0"/>
                <a:ea typeface="Calibri" panose="020F0502020204030204" pitchFamily="34" charset="0"/>
                <a:cs typeface="Times New Roman" panose="02020603050405020304" pitchFamily="18" charset="0"/>
              </a:rPr>
              <a:t>The </a:t>
            </a:r>
            <a:r>
              <a:rPr lang="en-GB" dirty="0">
                <a:latin typeface="Arial" panose="020B0604020202020204" pitchFamily="34" charset="0"/>
                <a:ea typeface="Calibri" panose="020F0502020204030204" pitchFamily="34" charset="0"/>
                <a:cs typeface="Times New Roman" panose="02020603050405020304" pitchFamily="18" charset="0"/>
              </a:rPr>
              <a:t>minimum award to be considered is £24,000 (80% of a £30,000 project) and the maximum award to be considered is £500,000 (50% of a £1m project)</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83536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a:xfrm>
            <a:off x="534670" y="1739455"/>
            <a:ext cx="9624060" cy="4616648"/>
          </a:xfrm>
        </p:spPr>
        <p:txBody>
          <a:bodyPr/>
          <a:lstStyle/>
          <a:p>
            <a:pPr lvl="0" algn="just">
              <a:spcAft>
                <a:spcPts val="0"/>
              </a:spcAft>
            </a:pPr>
            <a:r>
              <a:rPr lang="en-GB" b="1" dirty="0" smtClean="0">
                <a:latin typeface="Arial" panose="020B0604020202020204" pitchFamily="34" charset="0"/>
                <a:ea typeface="Times New Roman" panose="02020603050405020304" pitchFamily="18" charset="0"/>
              </a:rPr>
              <a:t>Capital Grant Application </a:t>
            </a:r>
            <a:r>
              <a:rPr lang="en-GB" b="1" dirty="0">
                <a:latin typeface="Arial" panose="020B0604020202020204" pitchFamily="34" charset="0"/>
                <a:ea typeface="Times New Roman" panose="02020603050405020304" pitchFamily="18" charset="0"/>
              </a:rPr>
              <a:t>Process </a:t>
            </a:r>
            <a:endParaRPr lang="en-GB" dirty="0">
              <a:latin typeface="Times New Roman" panose="02020603050405020304" pitchFamily="18" charset="0"/>
              <a:ea typeface="Times New Roman" panose="02020603050405020304" pitchFamily="18" charset="0"/>
            </a:endParaRPr>
          </a:p>
          <a:p>
            <a:pPr marL="186690" algn="just">
              <a:spcAft>
                <a:spcPts val="0"/>
              </a:spcAft>
            </a:pPr>
            <a:r>
              <a:rPr lang="en-GB" b="1" dirty="0">
                <a:latin typeface="Arial" panose="020B0604020202020204" pitchFamily="34" charset="0"/>
                <a:ea typeface="Times New Roman" panose="02020603050405020304" pitchFamily="18" charset="0"/>
              </a:rPr>
              <a:t> </a:t>
            </a:r>
            <a:endParaRPr lang="en-GB" dirty="0">
              <a:latin typeface="Times New Roman" panose="02020603050405020304" pitchFamily="18" charset="0"/>
              <a:ea typeface="Times New Roman" panose="02020603050405020304" pitchFamily="18" charset="0"/>
            </a:endParaRPr>
          </a:p>
          <a:p>
            <a:pPr lvl="0" algn="just">
              <a:lnSpc>
                <a:spcPct val="150000"/>
              </a:lnSpc>
              <a:spcAft>
                <a:spcPts val="600"/>
              </a:spcAft>
            </a:pPr>
            <a:r>
              <a:rPr lang="en-GB" dirty="0" smtClean="0">
                <a:cs typeface="Arial" panose="020B0604020202020204" pitchFamily="34" charset="0"/>
              </a:rPr>
              <a:t>Applicants </a:t>
            </a:r>
            <a:r>
              <a:rPr lang="en-GB" dirty="0">
                <a:cs typeface="Arial" panose="020B0604020202020204" pitchFamily="34" charset="0"/>
              </a:rPr>
              <a:t>must:</a:t>
            </a:r>
            <a:endParaRPr lang="en-GB" dirty="0"/>
          </a:p>
          <a:p>
            <a:pPr marL="742950" lvl="1" indent="-285750" algn="just">
              <a:lnSpc>
                <a:spcPct val="150000"/>
              </a:lnSpc>
              <a:spcAft>
                <a:spcPts val="600"/>
              </a:spcAft>
              <a:buFont typeface="+mj-lt"/>
              <a:buAutoNum type="alphaLcPeriod"/>
            </a:pPr>
            <a:r>
              <a:rPr lang="en-GB" dirty="0">
                <a:cs typeface="Arial" panose="020B0604020202020204" pitchFamily="34" charset="0"/>
              </a:rPr>
              <a:t>Complete Part A and Part B Application forms (available online</a:t>
            </a:r>
            <a:r>
              <a:rPr lang="en-GB" dirty="0" smtClean="0">
                <a:cs typeface="Arial" panose="020B0604020202020204" pitchFamily="34" charset="0"/>
              </a:rPr>
              <a:t>) before 28</a:t>
            </a:r>
            <a:r>
              <a:rPr lang="en-GB" baseline="30000" dirty="0" smtClean="0">
                <a:cs typeface="Arial" panose="020B0604020202020204" pitchFamily="34" charset="0"/>
              </a:rPr>
              <a:t>th</a:t>
            </a:r>
            <a:r>
              <a:rPr lang="en-GB" dirty="0" smtClean="0">
                <a:cs typeface="Arial" panose="020B0604020202020204" pitchFamily="34" charset="0"/>
              </a:rPr>
              <a:t> February 2018</a:t>
            </a:r>
          </a:p>
          <a:p>
            <a:pPr marL="742950" lvl="1" indent="-285750" algn="just">
              <a:lnSpc>
                <a:spcPct val="150000"/>
              </a:lnSpc>
              <a:spcAft>
                <a:spcPts val="600"/>
              </a:spcAft>
              <a:buFont typeface="+mj-lt"/>
              <a:buAutoNum type="alphaLcPeriod"/>
            </a:pPr>
            <a:r>
              <a:rPr lang="en-GB" dirty="0" smtClean="0">
                <a:cs typeface="Arial" panose="020B0604020202020204" pitchFamily="34" charset="0"/>
              </a:rPr>
              <a:t>Part B is assessed and applications who do not pass the eligibility criteria at this stage will not be invited to submit an Outline Business Case</a:t>
            </a:r>
            <a:endParaRPr lang="en-GB" dirty="0"/>
          </a:p>
          <a:p>
            <a:pPr marL="742950" lvl="1" indent="-285750" algn="just">
              <a:lnSpc>
                <a:spcPct val="150000"/>
              </a:lnSpc>
              <a:spcAft>
                <a:spcPts val="600"/>
              </a:spcAft>
              <a:buFont typeface="+mj-lt"/>
              <a:buAutoNum type="alphaLcPeriod"/>
            </a:pPr>
            <a:r>
              <a:rPr lang="en-GB" dirty="0" smtClean="0">
                <a:cs typeface="Arial" panose="020B0604020202020204" pitchFamily="34" charset="0"/>
              </a:rPr>
              <a:t>Successful Stage 1 applicants must submit </a:t>
            </a:r>
            <a:r>
              <a:rPr lang="en-GB" dirty="0">
                <a:cs typeface="Arial" panose="020B0604020202020204" pitchFamily="34" charset="0"/>
              </a:rPr>
              <a:t>an Outline Business Case prior to the deadline. </a:t>
            </a:r>
            <a:endParaRPr lang="en-GB" dirty="0"/>
          </a:p>
          <a:p>
            <a:pPr marL="742950" lvl="1" indent="-285750" algn="just">
              <a:lnSpc>
                <a:spcPct val="150000"/>
              </a:lnSpc>
              <a:spcAft>
                <a:spcPts val="600"/>
              </a:spcAft>
              <a:buFont typeface="+mj-lt"/>
              <a:buAutoNum type="alphaLcPeriod"/>
            </a:pPr>
            <a:r>
              <a:rPr lang="en-GB" dirty="0" smtClean="0">
                <a:cs typeface="Arial" panose="020B0604020202020204" pitchFamily="34" charset="0"/>
              </a:rPr>
              <a:t>Confirm </a:t>
            </a:r>
            <a:r>
              <a:rPr lang="en-GB" dirty="0">
                <a:cs typeface="Arial" panose="020B0604020202020204" pitchFamily="34" charset="0"/>
              </a:rPr>
              <a:t>that funding is substantively in place to complete the project.</a:t>
            </a:r>
            <a:endParaRPr lang="en-GB" dirty="0"/>
          </a:p>
          <a:p>
            <a:pPr lvl="0">
              <a:lnSpc>
                <a:spcPct val="150000"/>
              </a:lnSpc>
              <a:spcAft>
                <a:spcPts val="600"/>
              </a:spcAft>
            </a:pPr>
            <a:r>
              <a:rPr lang="en-GB" dirty="0" smtClean="0">
                <a:cs typeface="Arial" panose="020B0604020202020204" pitchFamily="34" charset="0"/>
              </a:rPr>
              <a:t>Outline </a:t>
            </a:r>
            <a:r>
              <a:rPr lang="en-GB" dirty="0">
                <a:cs typeface="Arial" panose="020B0604020202020204" pitchFamily="34" charset="0"/>
              </a:rPr>
              <a:t>Business cases will be evaluated against the </a:t>
            </a:r>
            <a:r>
              <a:rPr lang="en-GB" dirty="0" smtClean="0">
                <a:cs typeface="Arial" panose="020B0604020202020204" pitchFamily="34" charset="0"/>
              </a:rPr>
              <a:t>advertised criteria and </a:t>
            </a:r>
            <a:r>
              <a:rPr lang="en-GB" dirty="0">
                <a:cs typeface="Arial" panose="020B0604020202020204" pitchFamily="34" charset="0"/>
              </a:rPr>
              <a:t>on the achievement of a 65% threshold, will be presented to </a:t>
            </a:r>
            <a:r>
              <a:rPr lang="en-GB" dirty="0" smtClean="0">
                <a:cs typeface="Arial" panose="020B0604020202020204" pitchFamily="34" charset="0"/>
              </a:rPr>
              <a:t>Council </a:t>
            </a:r>
            <a:r>
              <a:rPr lang="en-GB" dirty="0">
                <a:cs typeface="Arial" panose="020B0604020202020204" pitchFamily="34" charset="0"/>
              </a:rPr>
              <a:t>in priority order </a:t>
            </a:r>
            <a:r>
              <a:rPr lang="en-GB" dirty="0" smtClean="0">
                <a:cs typeface="Arial" panose="020B0604020202020204" pitchFamily="34" charset="0"/>
              </a:rPr>
              <a:t>according to how well they have scored.</a:t>
            </a:r>
            <a:endParaRPr lang="en-GB" dirty="0"/>
          </a:p>
          <a:p>
            <a:endParaRPr lang="en-GB" dirty="0"/>
          </a:p>
        </p:txBody>
      </p:sp>
    </p:spTree>
    <p:extLst>
      <p:ext uri="{BB962C8B-B14F-4D97-AF65-F5344CB8AC3E}">
        <p14:creationId xmlns:p14="http://schemas.microsoft.com/office/powerpoint/2010/main" val="3402507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4670" y="1739455"/>
            <a:ext cx="9624060" cy="369332"/>
          </a:xfrm>
        </p:spPr>
        <p:txBody>
          <a:bodyPr/>
          <a:lstStyle/>
          <a:p>
            <a:r>
              <a:rPr lang="en-GB" sz="2400" b="1" dirty="0"/>
              <a:t>Grant Programmes 2016 -17</a:t>
            </a:r>
          </a:p>
        </p:txBody>
      </p:sp>
      <p:graphicFrame>
        <p:nvGraphicFramePr>
          <p:cNvPr id="6" name="Table 5"/>
          <p:cNvGraphicFramePr>
            <a:graphicFrameLocks noGrp="1"/>
          </p:cNvGraphicFramePr>
          <p:nvPr>
            <p:extLst>
              <p:ext uri="{D42A27DB-BD31-4B8C-83A1-F6EECF244321}">
                <p14:modId xmlns:p14="http://schemas.microsoft.com/office/powerpoint/2010/main" val="5379031"/>
              </p:ext>
            </p:extLst>
          </p:nvPr>
        </p:nvGraphicFramePr>
        <p:xfrm>
          <a:off x="0" y="1477169"/>
          <a:ext cx="10693400" cy="6383839"/>
        </p:xfrm>
        <a:graphic>
          <a:graphicData uri="http://schemas.openxmlformats.org/drawingml/2006/table">
            <a:tbl>
              <a:tblPr>
                <a:tableStyleId>{5C22544A-7EE6-4342-B048-85BDC9FD1C3A}</a:tableStyleId>
              </a:tblPr>
              <a:tblGrid>
                <a:gridCol w="297038"/>
                <a:gridCol w="3488154"/>
                <a:gridCol w="1299782"/>
                <a:gridCol w="1794696"/>
                <a:gridCol w="2168592"/>
                <a:gridCol w="1645138"/>
              </a:tblGrid>
              <a:tr h="727624">
                <a:tc>
                  <a:txBody>
                    <a:bodyPr/>
                    <a:lstStyle/>
                    <a:p>
                      <a:pPr algn="l"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1600" b="1" i="0" u="none" strike="noStrike" dirty="0">
                          <a:solidFill>
                            <a:srgbClr val="000000"/>
                          </a:solidFill>
                          <a:effectLst/>
                          <a:latin typeface="Arial" panose="020B0604020202020204" pitchFamily="34" charset="0"/>
                          <a:cs typeface="Arial" panose="020B0604020202020204" pitchFamily="34" charset="0"/>
                        </a:rPr>
                        <a:t>Grant Programme </a:t>
                      </a:r>
                      <a:endParaRPr lang="en-GB" sz="1600" b="1" i="0" u="none" strike="noStrike" dirty="0" smtClean="0">
                        <a:solidFill>
                          <a:srgbClr val="000000"/>
                        </a:solidFill>
                        <a:effectLst/>
                        <a:latin typeface="Arial" panose="020B0604020202020204" pitchFamily="34" charset="0"/>
                        <a:cs typeface="Arial" panose="020B0604020202020204" pitchFamily="34" charset="0"/>
                      </a:endParaRPr>
                    </a:p>
                    <a:p>
                      <a:pPr algn="l"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1" i="0" u="none" strike="noStrike" dirty="0">
                          <a:solidFill>
                            <a:srgbClr val="000000"/>
                          </a:solidFill>
                          <a:effectLst/>
                          <a:latin typeface="Arial" panose="020B0604020202020204" pitchFamily="34" charset="0"/>
                          <a:cs typeface="Arial" panose="020B0604020202020204" pitchFamily="34" charset="0"/>
                        </a:rPr>
                        <a:t>No of Projects </a:t>
                      </a:r>
                      <a:endParaRPr lang="en-GB" sz="1600" b="1" i="0" u="none" strike="noStrike" dirty="0" smtClean="0">
                        <a:solidFill>
                          <a:srgbClr val="000000"/>
                        </a:solidFill>
                        <a:effectLst/>
                        <a:latin typeface="Arial" panose="020B0604020202020204" pitchFamily="34" charset="0"/>
                        <a:cs typeface="Arial" panose="020B0604020202020204" pitchFamily="34" charset="0"/>
                      </a:endParaRPr>
                    </a:p>
                    <a:p>
                      <a:pPr algn="ctr"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1" i="0" u="none" strike="noStrike" dirty="0">
                          <a:solidFill>
                            <a:srgbClr val="000000"/>
                          </a:solidFill>
                          <a:effectLst/>
                          <a:latin typeface="Arial" panose="020B0604020202020204" pitchFamily="34" charset="0"/>
                          <a:cs typeface="Arial" panose="020B0604020202020204" pitchFamily="34" charset="0"/>
                        </a:rPr>
                        <a:t>Budget </a:t>
                      </a:r>
                      <a:endParaRPr lang="en-GB" sz="1600" b="1" i="0" u="none" strike="noStrike" dirty="0" smtClean="0">
                        <a:solidFill>
                          <a:srgbClr val="000000"/>
                        </a:solidFill>
                        <a:effectLst/>
                        <a:latin typeface="Arial" panose="020B0604020202020204" pitchFamily="34" charset="0"/>
                        <a:cs typeface="Arial" panose="020B0604020202020204" pitchFamily="34" charset="0"/>
                      </a:endParaRPr>
                    </a:p>
                    <a:p>
                      <a:pPr algn="ctr"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1" i="0" u="none" strike="noStrike" dirty="0">
                          <a:solidFill>
                            <a:srgbClr val="000000"/>
                          </a:solidFill>
                          <a:effectLst/>
                          <a:latin typeface="Arial" panose="020B0604020202020204" pitchFamily="34" charset="0"/>
                          <a:cs typeface="Arial" panose="020B0604020202020204" pitchFamily="34" charset="0"/>
                        </a:rPr>
                        <a:t>Amount Requested </a:t>
                      </a:r>
                      <a:endParaRPr lang="en-GB" sz="1600" b="1" i="0" u="none" strike="noStrike" dirty="0" smtClean="0">
                        <a:solidFill>
                          <a:srgbClr val="000000"/>
                        </a:solidFill>
                        <a:effectLst/>
                        <a:latin typeface="Arial" panose="020B0604020202020204" pitchFamily="34" charset="0"/>
                        <a:cs typeface="Arial" panose="020B0604020202020204" pitchFamily="34" charset="0"/>
                      </a:endParaRPr>
                    </a:p>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 </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1" i="0" u="none" strike="noStrike" dirty="0" err="1">
                          <a:solidFill>
                            <a:srgbClr val="000000"/>
                          </a:solidFill>
                          <a:effectLst/>
                          <a:latin typeface="Arial" panose="020B0604020202020204" pitchFamily="34" charset="0"/>
                          <a:cs typeface="Arial" panose="020B0604020202020204" pitchFamily="34" charset="0"/>
                        </a:rPr>
                        <a:t>LoO</a:t>
                      </a:r>
                      <a:r>
                        <a:rPr lang="en-GB" sz="1600" b="1" i="0" u="none" strike="noStrike" dirty="0">
                          <a:solidFill>
                            <a:srgbClr val="000000"/>
                          </a:solidFill>
                          <a:effectLst/>
                          <a:latin typeface="Arial" panose="020B0604020202020204" pitchFamily="34" charset="0"/>
                          <a:cs typeface="Arial" panose="020B0604020202020204" pitchFamily="34" charset="0"/>
                        </a:rPr>
                        <a:t> Amount </a:t>
                      </a:r>
                      <a:endParaRPr lang="en-GB" sz="1600" b="1" i="0" u="none" strike="noStrike" dirty="0" smtClean="0">
                        <a:solidFill>
                          <a:srgbClr val="000000"/>
                        </a:solidFill>
                        <a:effectLst/>
                        <a:latin typeface="Arial" panose="020B0604020202020204" pitchFamily="34" charset="0"/>
                        <a:cs typeface="Arial" panose="020B0604020202020204" pitchFamily="34" charset="0"/>
                      </a:endParaRPr>
                    </a:p>
                    <a:p>
                      <a:pPr algn="ctr" fontAlgn="b"/>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311007">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l" fontAlgn="b"/>
                      <a:r>
                        <a:rPr lang="en-GB" sz="1600" b="0" i="0" u="none" strike="noStrike">
                          <a:solidFill>
                            <a:srgbClr val="000000"/>
                          </a:solidFill>
                          <a:effectLst/>
                          <a:latin typeface="Arial" panose="020B0604020202020204" pitchFamily="34" charset="0"/>
                          <a:cs typeface="Arial" panose="020B0604020202020204" pitchFamily="34" charset="0"/>
                        </a:rPr>
                        <a:t>Building a United Community Fund </a:t>
                      </a: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£15,000.00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£8,960.00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£8,405.00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500952">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b"/>
                </a:tc>
                <a:tc>
                  <a:txBody>
                    <a:bodyPr/>
                    <a:lstStyle/>
                    <a:p>
                      <a:pPr algn="l" fontAlgn="b"/>
                      <a:r>
                        <a:rPr lang="en-GB" sz="1600" b="0" i="0" u="none" strike="noStrike">
                          <a:solidFill>
                            <a:srgbClr val="000000"/>
                          </a:solidFill>
                          <a:effectLst/>
                          <a:latin typeface="Arial" panose="020B0604020202020204" pitchFamily="34" charset="0"/>
                          <a:cs typeface="Arial" panose="020B0604020202020204" pitchFamily="34" charset="0"/>
                        </a:rPr>
                        <a:t>Community Development Support Grant </a:t>
                      </a: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50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a:solidFill>
                            <a:srgbClr val="000000"/>
                          </a:solidFill>
                          <a:effectLst/>
                          <a:latin typeface="Arial" panose="020B0604020202020204" pitchFamily="34" charset="0"/>
                          <a:cs typeface="Arial" panose="020B0604020202020204" pitchFamily="34" charset="0"/>
                        </a:rPr>
                        <a:t>£</a:t>
                      </a:r>
                      <a:r>
                        <a:rPr lang="en-GB" sz="1600" b="0" i="0" u="none" strike="noStrike" dirty="0" smtClean="0">
                          <a:solidFill>
                            <a:srgbClr val="000000"/>
                          </a:solidFill>
                          <a:effectLst/>
                          <a:latin typeface="Arial" panose="020B0604020202020204" pitchFamily="34" charset="0"/>
                          <a:cs typeface="Arial" panose="020B0604020202020204" pitchFamily="34" charset="0"/>
                        </a:rPr>
                        <a:t>94,122.00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£138,928.30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£96,022.00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311007">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3</a:t>
                      </a:r>
                    </a:p>
                  </a:txBody>
                  <a:tcPr marL="9525" marR="9525" marT="9525" marB="0" anchor="b"/>
                </a:tc>
                <a:tc>
                  <a:txBody>
                    <a:bodyPr/>
                    <a:lstStyle/>
                    <a:p>
                      <a:pPr algn="l" fontAlgn="b"/>
                      <a:r>
                        <a:rPr lang="en-GB" sz="1600" b="0" i="0" u="none" strike="noStrike">
                          <a:solidFill>
                            <a:srgbClr val="000000"/>
                          </a:solidFill>
                          <a:effectLst/>
                          <a:latin typeface="Arial" panose="020B0604020202020204" pitchFamily="34" charset="0"/>
                          <a:cs typeface="Arial" panose="020B0604020202020204" pitchFamily="34" charset="0"/>
                        </a:rPr>
                        <a:t>Community Festivals Fund </a:t>
                      </a: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59</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a:solidFill>
                            <a:srgbClr val="000000"/>
                          </a:solidFill>
                          <a:effectLst/>
                          <a:latin typeface="Arial" panose="020B0604020202020204" pitchFamily="34" charset="0"/>
                          <a:cs typeface="Arial" panose="020B0604020202020204" pitchFamily="34" charset="0"/>
                        </a:rPr>
                        <a:t>£</a:t>
                      </a:r>
                      <a:r>
                        <a:rPr lang="en-GB" sz="1600" b="0" i="0" u="none" strike="noStrike" dirty="0" smtClean="0">
                          <a:solidFill>
                            <a:srgbClr val="000000"/>
                          </a:solidFill>
                          <a:effectLst/>
                          <a:latin typeface="Arial" panose="020B0604020202020204" pitchFamily="34" charset="0"/>
                          <a:cs typeface="Arial" panose="020B0604020202020204" pitchFamily="34" charset="0"/>
                        </a:rPr>
                        <a:t>71,490.00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£122,014.00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£71,129.00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500952">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4</a:t>
                      </a:r>
                    </a:p>
                  </a:txBody>
                  <a:tcPr marL="9525" marR="9525" marT="9525" marB="0" anchor="b"/>
                </a:tc>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Culture Arts and Heritage Grant Scheme </a:t>
                      </a: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23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a:solidFill>
                            <a:srgbClr val="000000"/>
                          </a:solidFill>
                          <a:effectLst/>
                          <a:latin typeface="Arial" panose="020B0604020202020204" pitchFamily="34" charset="0"/>
                          <a:cs typeface="Arial" panose="020B0604020202020204" pitchFamily="34" charset="0"/>
                        </a:rPr>
                        <a:t>£</a:t>
                      </a:r>
                      <a:r>
                        <a:rPr lang="en-GB" sz="1600" b="0" i="0" u="none" strike="noStrike" dirty="0" smtClean="0">
                          <a:solidFill>
                            <a:srgbClr val="000000"/>
                          </a:solidFill>
                          <a:effectLst/>
                          <a:latin typeface="Arial" panose="020B0604020202020204" pitchFamily="34" charset="0"/>
                          <a:cs typeface="Arial" panose="020B0604020202020204" pitchFamily="34" charset="0"/>
                        </a:rPr>
                        <a:t>21,000.00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£24,966.00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£20,570.25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407987">
                <a:tc>
                  <a:txBody>
                    <a:bodyPr/>
                    <a:lstStyle/>
                    <a:p>
                      <a:pPr algn="l" fontAlgn="b"/>
                      <a:r>
                        <a:rPr lang="en-GB" sz="1600" b="0" i="0" u="none" strike="noStrike" dirty="0" smtClean="0">
                          <a:solidFill>
                            <a:srgbClr val="000000"/>
                          </a:solidFill>
                          <a:effectLst/>
                          <a:latin typeface="Arial" panose="020B0604020202020204" pitchFamily="34" charset="0"/>
                          <a:cs typeface="Arial" panose="020B0604020202020204" pitchFamily="34" charset="0"/>
                        </a:rPr>
                        <a:t>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1600" b="0" i="0" u="none" strike="noStrike">
                          <a:solidFill>
                            <a:srgbClr val="000000"/>
                          </a:solidFill>
                          <a:effectLst/>
                          <a:latin typeface="Arial" panose="020B0604020202020204" pitchFamily="34" charset="0"/>
                          <a:cs typeface="Arial" panose="020B0604020202020204" pitchFamily="34" charset="0"/>
                        </a:rPr>
                        <a:t>Large Events Funding </a:t>
                      </a: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12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a:solidFill>
                            <a:srgbClr val="000000"/>
                          </a:solidFill>
                          <a:effectLst/>
                          <a:latin typeface="Arial" panose="020B0604020202020204" pitchFamily="34" charset="0"/>
                          <a:cs typeface="Arial" panose="020B0604020202020204" pitchFamily="34" charset="0"/>
                        </a:rPr>
                        <a:t>£</a:t>
                      </a:r>
                      <a:r>
                        <a:rPr lang="en-GB" sz="1600" b="0" i="0" u="none" strike="noStrike" dirty="0" smtClean="0">
                          <a:solidFill>
                            <a:srgbClr val="000000"/>
                          </a:solidFill>
                          <a:effectLst/>
                          <a:latin typeface="Arial" panose="020B0604020202020204" pitchFamily="34" charset="0"/>
                          <a:cs typeface="Arial" panose="020B0604020202020204" pitchFamily="34" charset="0"/>
                        </a:rPr>
                        <a:t>242,426.00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a:solidFill>
                            <a:srgbClr val="000000"/>
                          </a:solidFill>
                          <a:effectLst/>
                          <a:latin typeface="Arial" panose="020B0604020202020204" pitchFamily="34" charset="0"/>
                          <a:cs typeface="Arial" panose="020B0604020202020204" pitchFamily="34" charset="0"/>
                        </a:rPr>
                        <a:t>£</a:t>
                      </a:r>
                      <a:r>
                        <a:rPr lang="en-GB" sz="1600" b="0" i="0" u="none" strike="noStrike" dirty="0" smtClean="0">
                          <a:solidFill>
                            <a:srgbClr val="000000"/>
                          </a:solidFill>
                          <a:effectLst/>
                          <a:latin typeface="Arial" panose="020B0604020202020204" pitchFamily="34" charset="0"/>
                          <a:cs typeface="Arial" panose="020B0604020202020204" pitchFamily="34" charset="0"/>
                        </a:rPr>
                        <a:t>327,556.00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a:solidFill>
                            <a:srgbClr val="000000"/>
                          </a:solidFill>
                          <a:effectLst/>
                          <a:latin typeface="Arial" panose="020B0604020202020204" pitchFamily="34" charset="0"/>
                          <a:cs typeface="Arial" panose="020B0604020202020204" pitchFamily="34" charset="0"/>
                        </a:rPr>
                        <a:t>£</a:t>
                      </a:r>
                      <a:r>
                        <a:rPr lang="en-GB" sz="1600" b="0" i="0" u="none" strike="noStrike" dirty="0" smtClean="0">
                          <a:solidFill>
                            <a:srgbClr val="000000"/>
                          </a:solidFill>
                          <a:effectLst/>
                          <a:latin typeface="Arial" panose="020B0604020202020204" pitchFamily="34" charset="0"/>
                          <a:cs typeface="Arial" panose="020B0604020202020204" pitchFamily="34" charset="0"/>
                        </a:rPr>
                        <a:t>242,426.00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488200">
                <a:tc>
                  <a:txBody>
                    <a:bodyPr/>
                    <a:lstStyle/>
                    <a:p>
                      <a:pPr algn="l" fontAlgn="b"/>
                      <a:r>
                        <a:rPr lang="en-GB" sz="1600" b="0" i="0" u="none" strike="noStrike" dirty="0" smtClean="0">
                          <a:solidFill>
                            <a:srgbClr val="000000"/>
                          </a:solidFill>
                          <a:effectLst/>
                          <a:latin typeface="Arial" panose="020B0604020202020204" pitchFamily="34" charset="0"/>
                          <a:cs typeface="Arial" panose="020B0604020202020204" pitchFamily="34" charset="0"/>
                        </a:rPr>
                        <a:t>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1600" b="0" i="0" u="none" strike="noStrike" dirty="0" smtClean="0">
                        <a:solidFill>
                          <a:srgbClr val="000000"/>
                        </a:solidFill>
                        <a:effectLst/>
                        <a:latin typeface="Arial" panose="020B0604020202020204" pitchFamily="34" charset="0"/>
                        <a:cs typeface="Arial" panose="020B0604020202020204" pitchFamily="34" charset="0"/>
                      </a:endParaRPr>
                    </a:p>
                    <a:p>
                      <a:pPr algn="l" fontAlgn="b"/>
                      <a:r>
                        <a:rPr lang="en-GB" sz="1600" b="0" i="0" u="none" strike="noStrike" dirty="0" smtClean="0">
                          <a:solidFill>
                            <a:srgbClr val="000000"/>
                          </a:solidFill>
                          <a:effectLst/>
                          <a:latin typeface="Arial" panose="020B0604020202020204" pitchFamily="34" charset="0"/>
                          <a:cs typeface="Arial" panose="020B0604020202020204" pitchFamily="34" charset="0"/>
                        </a:rPr>
                        <a:t>Small Events Funding </a:t>
                      </a: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£7,700.00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£12,470.00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£6,200.00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564239">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7</a:t>
                      </a:r>
                    </a:p>
                  </a:txBody>
                  <a:tcPr marL="9525" marR="9525" marT="9525" marB="0" anchor="b"/>
                </a:tc>
                <a:tc>
                  <a:txBody>
                    <a:bodyPr/>
                    <a:lstStyle/>
                    <a:p>
                      <a:pPr marL="0" marR="0" lvl="0" indent="0" algn="l" defTabSz="914400" eaLnBrk="1" fontAlgn="b" latinLnBrk="0" hangingPunct="1">
                        <a:lnSpc>
                          <a:spcPct val="100000"/>
                        </a:lnSpc>
                        <a:spcBef>
                          <a:spcPts val="0"/>
                        </a:spcBef>
                        <a:spcAft>
                          <a:spcPts val="0"/>
                        </a:spcAft>
                        <a:buClrTx/>
                        <a:buSzTx/>
                        <a:buFontTx/>
                        <a:buNone/>
                        <a:tabLst/>
                        <a:defRPr/>
                      </a:pPr>
                      <a:r>
                        <a:rPr lang="en-GB" sz="1600" b="0" i="0" u="none" strike="noStrike" dirty="0" smtClean="0">
                          <a:solidFill>
                            <a:srgbClr val="000000"/>
                          </a:solidFill>
                          <a:effectLst/>
                          <a:latin typeface="Arial" panose="020B0604020202020204" pitchFamily="34" charset="0"/>
                          <a:cs typeface="Arial" panose="020B0604020202020204" pitchFamily="34" charset="0"/>
                        </a:rPr>
                        <a:t>Policing and Community Safety Grant Scheme</a:t>
                      </a: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£65,000.00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£22,025.00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£15,329.80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488200">
                <a:tc>
                  <a:txBody>
                    <a:bodyPr/>
                    <a:lstStyle/>
                    <a:p>
                      <a:pPr algn="l" fontAlgn="b"/>
                      <a:r>
                        <a:rPr lang="en-GB" sz="1600" b="0" i="0" u="none" strike="noStrike" dirty="0" smtClean="0">
                          <a:solidFill>
                            <a:srgbClr val="000000"/>
                          </a:solidFill>
                          <a:effectLst/>
                          <a:latin typeface="Arial" panose="020B0604020202020204" pitchFamily="34" charset="0"/>
                          <a:cs typeface="Arial" panose="020B0604020202020204" pitchFamily="34" charset="0"/>
                        </a:rPr>
                        <a:t>8</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1600" b="0" i="0" u="none" strike="noStrike" dirty="0" smtClean="0">
                          <a:solidFill>
                            <a:srgbClr val="000000"/>
                          </a:solidFill>
                          <a:effectLst/>
                          <a:latin typeface="Arial" panose="020B0604020202020204" pitchFamily="34" charset="0"/>
                          <a:cs typeface="Arial" panose="020B0604020202020204" pitchFamily="34" charset="0"/>
                        </a:rPr>
                        <a:t>Culture Arts and Heritage – Individual</a:t>
                      </a:r>
                      <a:r>
                        <a:rPr lang="en-GB" sz="1600" b="0" i="0" u="none" strike="noStrike" baseline="0" dirty="0" smtClean="0">
                          <a:solidFill>
                            <a:srgbClr val="000000"/>
                          </a:solidFill>
                          <a:effectLst/>
                          <a:latin typeface="Arial" panose="020B0604020202020204" pitchFamily="34" charset="0"/>
                          <a:cs typeface="Arial" panose="020B0604020202020204" pitchFamily="34" charset="0"/>
                        </a:rPr>
                        <a:t> Artist Bursary Scheme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4</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£3,000.00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£800.00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£800.00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488200">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9</a:t>
                      </a:r>
                    </a:p>
                  </a:txBody>
                  <a:tcPr marL="9525" marR="9525" marT="9525" marB="0" anchor="b"/>
                </a:tc>
                <a:tc>
                  <a:txBody>
                    <a:bodyPr/>
                    <a:lstStyle/>
                    <a:p>
                      <a:pPr algn="l" fontAlgn="b"/>
                      <a:r>
                        <a:rPr lang="en-GB" sz="1600" b="0" i="0" u="none" strike="noStrike" dirty="0" smtClean="0">
                          <a:solidFill>
                            <a:srgbClr val="000000"/>
                          </a:solidFill>
                          <a:effectLst/>
                          <a:latin typeface="Arial" panose="020B0604020202020204" pitchFamily="34" charset="0"/>
                          <a:cs typeface="Arial" panose="020B0604020202020204" pitchFamily="34" charset="0"/>
                        </a:rPr>
                        <a:t>Culture Arts and Heritage – Youth Creative Skills Bursary  Scheme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27</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£3,000.00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£7,893.75</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£3,000.00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311007">
                <a:tc>
                  <a:txBody>
                    <a:bodyPr/>
                    <a:lstStyle/>
                    <a:p>
                      <a:pPr algn="l" fontAlgn="b"/>
                      <a:r>
                        <a:rPr lang="en-GB" sz="1600" b="0" i="0" u="none" strike="noStrike" dirty="0" smtClean="0">
                          <a:solidFill>
                            <a:srgbClr val="000000"/>
                          </a:solidFill>
                          <a:effectLst/>
                          <a:latin typeface="Arial" panose="020B0604020202020204" pitchFamily="34" charset="0"/>
                          <a:cs typeface="Arial" panose="020B0604020202020204" pitchFamily="34" charset="0"/>
                        </a:rPr>
                        <a:t>10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Social </a:t>
                      </a:r>
                      <a:r>
                        <a:rPr lang="en-GB" sz="1600" b="0" i="0" u="none" strike="noStrike" dirty="0" smtClean="0">
                          <a:solidFill>
                            <a:srgbClr val="000000"/>
                          </a:solidFill>
                          <a:effectLst/>
                          <a:latin typeface="Arial" panose="020B0604020202020204" pitchFamily="34" charset="0"/>
                          <a:cs typeface="Arial" panose="020B0604020202020204" pitchFamily="34" charset="0"/>
                        </a:rPr>
                        <a:t>Inclusion </a:t>
                      </a:r>
                      <a:r>
                        <a:rPr lang="en-GB" sz="1600" b="0" i="0" u="none" strike="noStrike" dirty="0">
                          <a:solidFill>
                            <a:srgbClr val="000000"/>
                          </a:solidFill>
                          <a:effectLst/>
                          <a:latin typeface="Arial" panose="020B0604020202020204" pitchFamily="34" charset="0"/>
                          <a:cs typeface="Arial" panose="020B0604020202020204" pitchFamily="34" charset="0"/>
                        </a:rPr>
                        <a:t>Grants </a:t>
                      </a: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36</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a:solidFill>
                            <a:srgbClr val="000000"/>
                          </a:solidFill>
                          <a:effectLst/>
                          <a:latin typeface="Arial" panose="020B0604020202020204" pitchFamily="34" charset="0"/>
                          <a:cs typeface="Arial" panose="020B0604020202020204" pitchFamily="34" charset="0"/>
                        </a:rPr>
                        <a:t>£</a:t>
                      </a:r>
                      <a:r>
                        <a:rPr lang="en-GB" sz="1600" b="0" i="0" u="none" strike="noStrike" dirty="0" smtClean="0">
                          <a:solidFill>
                            <a:srgbClr val="000000"/>
                          </a:solidFill>
                          <a:effectLst/>
                          <a:latin typeface="Arial" panose="020B0604020202020204" pitchFamily="34" charset="0"/>
                          <a:cs typeface="Arial" panose="020B0604020202020204" pitchFamily="34" charset="0"/>
                        </a:rPr>
                        <a:t>15,575.00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rgbClr val="000000"/>
                          </a:solidFill>
                          <a:effectLst/>
                          <a:latin typeface="Arial" panose="020B0604020202020204" pitchFamily="34" charset="0"/>
                          <a:cs typeface="Arial" panose="020B0604020202020204" pitchFamily="34" charset="0"/>
                        </a:rPr>
                        <a:t>£19,837.00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a:solidFill>
                            <a:srgbClr val="000000"/>
                          </a:solidFill>
                          <a:effectLst/>
                          <a:latin typeface="Arial" panose="020B0604020202020204" pitchFamily="34" charset="0"/>
                          <a:cs typeface="Arial" panose="020B0604020202020204" pitchFamily="34" charset="0"/>
                        </a:rPr>
                        <a:t>£</a:t>
                      </a:r>
                      <a:r>
                        <a:rPr lang="en-GB" sz="1600" b="0" i="0" u="none" strike="noStrike" dirty="0" smtClean="0">
                          <a:solidFill>
                            <a:srgbClr val="000000"/>
                          </a:solidFill>
                          <a:effectLst/>
                          <a:latin typeface="Arial" panose="020B0604020202020204" pitchFamily="34" charset="0"/>
                          <a:cs typeface="Arial" panose="020B0604020202020204" pitchFamily="34" charset="0"/>
                        </a:rPr>
                        <a:t>16,051.00</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r h="311007">
                <a:tc>
                  <a:txBody>
                    <a:bodyPr/>
                    <a:lstStyle/>
                    <a:p>
                      <a:pPr algn="l" fontAlgn="b"/>
                      <a:r>
                        <a:rPr lang="en-GB" sz="1600" b="0" i="0" u="none" strike="noStrike" dirty="0" smtClean="0">
                          <a:solidFill>
                            <a:srgbClr val="000000"/>
                          </a:solidFill>
                          <a:effectLst/>
                          <a:latin typeface="Arial" panose="020B0604020202020204" pitchFamily="34" charset="0"/>
                          <a:cs typeface="Arial" panose="020B0604020202020204" pitchFamily="34" charset="0"/>
                        </a:rPr>
                        <a:t>11</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1600" b="0" i="0" u="none" strike="noStrike" dirty="0" smtClean="0">
                          <a:solidFill>
                            <a:srgbClr val="000000"/>
                          </a:solidFill>
                          <a:effectLst/>
                          <a:latin typeface="Arial" panose="020B0604020202020204" pitchFamily="34" charset="0"/>
                          <a:cs typeface="Arial" panose="020B0604020202020204" pitchFamily="34" charset="0"/>
                        </a:rPr>
                        <a:t>Capital Grants Programme</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chemeClr val="tx1"/>
                          </a:solidFill>
                          <a:effectLst/>
                          <a:latin typeface="Arial" panose="020B0604020202020204" pitchFamily="34" charset="0"/>
                          <a:cs typeface="Arial" panose="020B0604020202020204" pitchFamily="34" charset="0"/>
                        </a:rPr>
                        <a:t>3</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chemeClr val="tx1"/>
                          </a:solidFill>
                          <a:effectLst/>
                          <a:latin typeface="Arial" panose="020B0604020202020204" pitchFamily="34" charset="0"/>
                          <a:cs typeface="Arial" panose="020B0604020202020204" pitchFamily="34" charset="0"/>
                        </a:rPr>
                        <a:t>£750,000</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chemeClr val="tx1"/>
                          </a:solidFill>
                          <a:effectLst/>
                          <a:latin typeface="Arial" panose="020B0604020202020204" pitchFamily="34" charset="0"/>
                          <a:cs typeface="Arial" panose="020B0604020202020204" pitchFamily="34" charset="0"/>
                        </a:rPr>
                        <a:t>£423,887.50</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chemeClr val="tx1"/>
                          </a:solidFill>
                          <a:effectLst/>
                          <a:latin typeface="Arial" panose="020B0604020202020204" pitchFamily="34" charset="0"/>
                          <a:cs typeface="Arial" panose="020B0604020202020204" pitchFamily="34" charset="0"/>
                        </a:rPr>
                        <a:t>£423,587.50</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r>
              <a:tr h="311007">
                <a:tc>
                  <a:txBody>
                    <a:bodyPr/>
                    <a:lstStyle/>
                    <a:p>
                      <a:pPr algn="l" fontAlgn="b"/>
                      <a:r>
                        <a:rPr lang="en-GB" sz="1600" b="0" i="0" u="none" strike="noStrike" dirty="0" smtClean="0">
                          <a:solidFill>
                            <a:srgbClr val="000000"/>
                          </a:solidFill>
                          <a:effectLst/>
                          <a:latin typeface="Arial" panose="020B0604020202020204" pitchFamily="34" charset="0"/>
                          <a:cs typeface="Arial" panose="020B0604020202020204" pitchFamily="34" charset="0"/>
                        </a:rPr>
                        <a:t>12</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1600" b="0" i="0" u="none" strike="noStrike" dirty="0" smtClean="0">
                          <a:solidFill>
                            <a:srgbClr val="000000"/>
                          </a:solidFill>
                          <a:effectLst/>
                          <a:latin typeface="Arial" panose="020B0604020202020204" pitchFamily="34" charset="0"/>
                          <a:cs typeface="Arial" panose="020B0604020202020204" pitchFamily="34" charset="0"/>
                        </a:rPr>
                        <a:t>Everybody Active Grants</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chemeClr val="tx1"/>
                          </a:solidFill>
                          <a:effectLst/>
                          <a:latin typeface="Arial" panose="020B0604020202020204" pitchFamily="34" charset="0"/>
                          <a:cs typeface="Arial" panose="020B0604020202020204" pitchFamily="34" charset="0"/>
                        </a:rPr>
                        <a:t>22</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chemeClr val="tx1"/>
                          </a:solidFill>
                          <a:effectLst/>
                          <a:latin typeface="Arial" panose="020B0604020202020204" pitchFamily="34" charset="0"/>
                          <a:cs typeface="Arial" panose="020B0604020202020204" pitchFamily="34" charset="0"/>
                        </a:rPr>
                        <a:t>£5,249.60</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chemeClr val="tx1"/>
                          </a:solidFill>
                          <a:effectLst/>
                          <a:latin typeface="Arial" panose="020B0604020202020204" pitchFamily="34" charset="0"/>
                          <a:cs typeface="Arial" panose="020B0604020202020204" pitchFamily="34" charset="0"/>
                        </a:rPr>
                        <a:t>5,249.60</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chemeClr val="tx1"/>
                          </a:solidFill>
                          <a:effectLst/>
                          <a:latin typeface="Arial" panose="020B0604020202020204" pitchFamily="34" charset="0"/>
                          <a:cs typeface="Arial" panose="020B0604020202020204" pitchFamily="34" charset="0"/>
                        </a:rPr>
                        <a:t>£5,249.60</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r>
              <a:tr h="311007">
                <a:tc>
                  <a:txBody>
                    <a:bodyPr/>
                    <a:lstStyle/>
                    <a:p>
                      <a:pPr algn="l" fontAlgn="b"/>
                      <a:r>
                        <a:rPr lang="en-GB" sz="1600" b="0" i="0" u="none" strike="noStrike" dirty="0" smtClean="0">
                          <a:solidFill>
                            <a:srgbClr val="000000"/>
                          </a:solidFill>
                          <a:effectLst/>
                          <a:latin typeface="Arial" panose="020B0604020202020204" pitchFamily="34" charset="0"/>
                          <a:cs typeface="Arial" panose="020B0604020202020204" pitchFamily="34" charset="0"/>
                        </a:rPr>
                        <a:t>13</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1600" b="0" i="0" u="none" strike="noStrike" dirty="0" smtClean="0">
                          <a:solidFill>
                            <a:srgbClr val="000000"/>
                          </a:solidFill>
                          <a:effectLst/>
                          <a:latin typeface="Arial" panose="020B0604020202020204" pitchFamily="34" charset="0"/>
                          <a:cs typeface="Arial" panose="020B0604020202020204" pitchFamily="34" charset="0"/>
                        </a:rPr>
                        <a:t>Enterprise Fund</a:t>
                      </a:r>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chemeClr val="tx1"/>
                          </a:solidFill>
                          <a:effectLst/>
                          <a:latin typeface="Arial" panose="020B0604020202020204" pitchFamily="34" charset="0"/>
                          <a:cs typeface="Arial" panose="020B0604020202020204" pitchFamily="34" charset="0"/>
                        </a:rPr>
                        <a:t>?</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chemeClr val="tx1"/>
                          </a:solidFill>
                          <a:effectLst/>
                          <a:latin typeface="Arial" panose="020B0604020202020204" pitchFamily="34" charset="0"/>
                          <a:cs typeface="Arial" panose="020B0604020202020204" pitchFamily="34" charset="0"/>
                        </a:rPr>
                        <a:t>?</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dirty="0" smtClean="0">
                          <a:solidFill>
                            <a:schemeClr val="tx1"/>
                          </a:solidFill>
                          <a:effectLst/>
                          <a:latin typeface="Arial" panose="020B0604020202020204" pitchFamily="34" charset="0"/>
                          <a:cs typeface="Arial" panose="020B0604020202020204" pitchFamily="34" charset="0"/>
                        </a:rPr>
                        <a:t>?</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0" i="0" u="none" strike="noStrike" smtClean="0">
                          <a:solidFill>
                            <a:schemeClr val="tx1"/>
                          </a:solidFill>
                          <a:effectLst/>
                          <a:latin typeface="Arial" panose="020B0604020202020204" pitchFamily="34" charset="0"/>
                          <a:cs typeface="Arial" panose="020B0604020202020204" pitchFamily="34" charset="0"/>
                        </a:rPr>
                        <a:t>?</a:t>
                      </a:r>
                      <a:endParaRPr lang="en-GB" sz="16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r>
              <a:tr h="311007">
                <a:tc>
                  <a:txBody>
                    <a:bodyPr/>
                    <a:lstStyle/>
                    <a:p>
                      <a:pPr algn="l" fontAlgn="b"/>
                      <a:endParaRPr lang="en-GB"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1" i="0" u="none" strike="noStrike" dirty="0" smtClean="0">
                          <a:solidFill>
                            <a:srgbClr val="000000"/>
                          </a:solidFill>
                          <a:effectLst/>
                          <a:latin typeface="Arial" panose="020B0604020202020204" pitchFamily="34" charset="0"/>
                          <a:cs typeface="Arial" panose="020B0604020202020204" pitchFamily="34" charset="0"/>
                        </a:rPr>
                        <a:t>TOTALS</a:t>
                      </a:r>
                      <a:endParaRPr lang="en-GB"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1" i="0" u="none" strike="noStrike" dirty="0" smtClean="0">
                          <a:solidFill>
                            <a:schemeClr val="tx1"/>
                          </a:solidFill>
                          <a:effectLst/>
                          <a:latin typeface="Arial" panose="020B0604020202020204" pitchFamily="34" charset="0"/>
                          <a:cs typeface="Arial" panose="020B0604020202020204" pitchFamily="34" charset="0"/>
                        </a:rPr>
                        <a:t>249</a:t>
                      </a:r>
                      <a:endParaRPr lang="en-GB"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1" i="0" u="none" strike="noStrike" dirty="0" smtClean="0">
                          <a:solidFill>
                            <a:schemeClr val="tx1"/>
                          </a:solidFill>
                          <a:effectLst/>
                          <a:latin typeface="Arial" panose="020B0604020202020204" pitchFamily="34" charset="0"/>
                          <a:cs typeface="Arial" panose="020B0604020202020204" pitchFamily="34" charset="0"/>
                        </a:rPr>
                        <a:t>£1,293,562.60</a:t>
                      </a:r>
                      <a:endParaRPr lang="en-GB"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1" i="0" u="none" strike="noStrike" dirty="0" smtClean="0">
                          <a:solidFill>
                            <a:schemeClr val="tx1"/>
                          </a:solidFill>
                          <a:effectLst/>
                          <a:latin typeface="Arial" panose="020B0604020202020204" pitchFamily="34" charset="0"/>
                          <a:cs typeface="Arial" panose="020B0604020202020204" pitchFamily="34" charset="0"/>
                        </a:rPr>
                        <a:t>£1,114,587.15</a:t>
                      </a:r>
                      <a:endParaRPr lang="en-GB"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GB" sz="1600" b="1" i="0" u="none" strike="noStrike" dirty="0" smtClean="0">
                          <a:solidFill>
                            <a:schemeClr val="tx1"/>
                          </a:solidFill>
                          <a:effectLst/>
                          <a:latin typeface="Arial" panose="020B0604020202020204" pitchFamily="34" charset="0"/>
                          <a:cs typeface="Arial" panose="020B0604020202020204" pitchFamily="34" charset="0"/>
                        </a:rPr>
                        <a:t>£908,770.15 </a:t>
                      </a:r>
                      <a:endParaRPr lang="en-GB"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
        <p:nvSpPr>
          <p:cNvPr id="2" name="TextBox 1"/>
          <p:cNvSpPr txBox="1"/>
          <p:nvPr/>
        </p:nvSpPr>
        <p:spPr>
          <a:xfrm>
            <a:off x="4050556" y="325041"/>
            <a:ext cx="6031779" cy="584775"/>
          </a:xfrm>
          <a:prstGeom prst="rect">
            <a:avLst/>
          </a:prstGeom>
          <a:noFill/>
        </p:spPr>
        <p:txBody>
          <a:bodyPr wrap="none" rtlCol="0">
            <a:spAutoFit/>
          </a:bodyPr>
          <a:lstStyle/>
          <a:p>
            <a:r>
              <a:rPr lang="en-GB" sz="3200" dirty="0" smtClean="0">
                <a:solidFill>
                  <a:schemeClr val="bg1"/>
                </a:solidFill>
              </a:rPr>
              <a:t>Overview of Grant Awards 2017-18</a:t>
            </a:r>
            <a:endParaRPr lang="en-GB" sz="3200" dirty="0">
              <a:solidFill>
                <a:schemeClr val="bg1"/>
              </a:solidFill>
            </a:endParaRPr>
          </a:p>
        </p:txBody>
      </p:sp>
    </p:spTree>
    <p:extLst>
      <p:ext uri="{BB962C8B-B14F-4D97-AF65-F5344CB8AC3E}">
        <p14:creationId xmlns:p14="http://schemas.microsoft.com/office/powerpoint/2010/main" val="18030181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477169"/>
            <a:ext cx="8640960" cy="954107"/>
          </a:xfrm>
          <a:prstGeom prst="rect">
            <a:avLst/>
          </a:prstGeom>
        </p:spPr>
        <p:txBody>
          <a:bodyPr wrap="square">
            <a:spAutoFit/>
          </a:bodyPr>
          <a:lstStyle/>
          <a:p>
            <a:r>
              <a:rPr lang="en-GB" sz="2800" dirty="0"/>
              <a:t>Capital Grants Programme </a:t>
            </a:r>
          </a:p>
          <a:p>
            <a:r>
              <a:rPr lang="en-GB" sz="2800" dirty="0" smtClean="0"/>
              <a:t>Stage 1 Eligibility Assessment</a:t>
            </a:r>
            <a:endParaRPr lang="en-GB" sz="2800" dirty="0"/>
          </a:p>
        </p:txBody>
      </p:sp>
      <p:graphicFrame>
        <p:nvGraphicFramePr>
          <p:cNvPr id="2" name="Table 1"/>
          <p:cNvGraphicFramePr>
            <a:graphicFrameLocks noGrp="1"/>
          </p:cNvGraphicFramePr>
          <p:nvPr>
            <p:extLst>
              <p:ext uri="{D42A27DB-BD31-4B8C-83A1-F6EECF244321}">
                <p14:modId xmlns:p14="http://schemas.microsoft.com/office/powerpoint/2010/main" val="4255426024"/>
              </p:ext>
            </p:extLst>
          </p:nvPr>
        </p:nvGraphicFramePr>
        <p:xfrm>
          <a:off x="2" y="2773313"/>
          <a:ext cx="10693398" cy="4185920"/>
        </p:xfrm>
        <a:graphic>
          <a:graphicData uri="http://schemas.openxmlformats.org/drawingml/2006/table">
            <a:tbl>
              <a:tblPr firstRow="1" bandRow="1">
                <a:effectLst/>
                <a:tableStyleId>{5C22544A-7EE6-4342-B048-85BDC9FD1C3A}</a:tableStyleId>
              </a:tblPr>
              <a:tblGrid>
                <a:gridCol w="538516"/>
                <a:gridCol w="8768623"/>
                <a:gridCol w="720080"/>
                <a:gridCol w="666179"/>
              </a:tblGrid>
              <a:tr h="370840">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Criteria</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Pass </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Fail </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t>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dk1"/>
                          </a:solidFill>
                          <a:effectLst/>
                          <a:latin typeface="+mn-lt"/>
                          <a:ea typeface="+mn-ea"/>
                          <a:cs typeface="+mn-cs"/>
                        </a:rPr>
                        <a:t>Applications must be from properly constituted not for profit groups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t>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dk1"/>
                          </a:solidFill>
                          <a:effectLst/>
                          <a:latin typeface="+mn-lt"/>
                          <a:ea typeface="+mn-ea"/>
                          <a:cs typeface="+mn-cs"/>
                        </a:rPr>
                        <a:t>Applications will only be considered from Sports Clubs and Community projects geographically located within the Causeway Coast and Glens Borough Council area.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t>3</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600" dirty="0" smtClean="0">
                          <a:solidFill>
                            <a:schemeClr val="dk1"/>
                          </a:solidFill>
                          <a:effectLst/>
                          <a:latin typeface="+mn-lt"/>
                          <a:ea typeface="+mn-ea"/>
                          <a:cs typeface="+mn-cs"/>
                        </a:rPr>
                        <a:t>Applications should add value to existing provision or opportunity (e.g. a project or activity which meets unmet demand and/or generates additional services). Activities should not duplicate current provision or cause displacement.  </a:t>
                      </a:r>
                      <a:endParaRPr lang="en-GB" sz="1600" dirty="0" smtClean="0">
                        <a:effectLst/>
                      </a:endParaRP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t>4</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dk1"/>
                          </a:solidFill>
                          <a:effectLst/>
                          <a:latin typeface="+mn-lt"/>
                          <a:ea typeface="+mn-ea"/>
                          <a:cs typeface="+mn-cs"/>
                        </a:rPr>
                        <a:t>Applications will only be considered from projects that can demonstrate their strategic fit with Causeway Coast &amp; Glens Council Strategies:</a:t>
                      </a:r>
                      <a:endParaRPr lang="en-GB" sz="1600" dirty="0" smtClean="0">
                        <a:effectLst/>
                      </a:endParaRPr>
                    </a:p>
                    <a:p>
                      <a:pPr marL="285750" lvl="0" indent="-285750">
                        <a:buFont typeface="Wingdings" panose="05000000000000000000" pitchFamily="2" charset="2"/>
                        <a:buChar char="Ø"/>
                      </a:pPr>
                      <a:r>
                        <a:rPr lang="en-GB" sz="1600" dirty="0" smtClean="0">
                          <a:solidFill>
                            <a:schemeClr val="dk1"/>
                          </a:solidFill>
                          <a:effectLst/>
                          <a:latin typeface="+mn-lt"/>
                          <a:ea typeface="+mn-ea"/>
                          <a:cs typeface="+mn-cs"/>
                        </a:rPr>
                        <a:t>Sport and Leisure Facility Strategy </a:t>
                      </a:r>
                    </a:p>
                    <a:p>
                      <a:pPr marL="285750" lvl="0" indent="-285750">
                        <a:buFont typeface="Wingdings" panose="05000000000000000000" pitchFamily="2" charset="2"/>
                        <a:buChar char="Ø"/>
                      </a:pPr>
                      <a:r>
                        <a:rPr lang="en-GB" sz="1600" dirty="0" smtClean="0">
                          <a:solidFill>
                            <a:schemeClr val="dk1"/>
                          </a:solidFill>
                          <a:effectLst/>
                          <a:latin typeface="+mn-lt"/>
                          <a:ea typeface="+mn-ea"/>
                          <a:cs typeface="+mn-cs"/>
                        </a:rPr>
                        <a:t>Sport &amp; Wellbeing Mandate </a:t>
                      </a:r>
                    </a:p>
                    <a:p>
                      <a:pPr marL="285750" lvl="0" indent="-285750">
                        <a:buFont typeface="Wingdings" panose="05000000000000000000" pitchFamily="2" charset="2"/>
                        <a:buChar char="Ø"/>
                      </a:pPr>
                      <a:r>
                        <a:rPr lang="en-GB" sz="1600" dirty="0" smtClean="0">
                          <a:solidFill>
                            <a:schemeClr val="dk1"/>
                          </a:solidFill>
                          <a:effectLst/>
                          <a:latin typeface="+mn-lt"/>
                          <a:ea typeface="+mn-ea"/>
                          <a:cs typeface="+mn-cs"/>
                        </a:rPr>
                        <a:t>For Community facility projects:</a:t>
                      </a:r>
                      <a:endParaRPr lang="en-GB" sz="1600" dirty="0" smtClean="0">
                        <a:effectLst/>
                      </a:endParaRPr>
                    </a:p>
                    <a:p>
                      <a:pPr marL="285750" lvl="0" indent="-285750">
                        <a:buFont typeface="Wingdings" panose="05000000000000000000" pitchFamily="2" charset="2"/>
                        <a:buChar char="Ø"/>
                      </a:pPr>
                      <a:r>
                        <a:rPr lang="en-GB" sz="1600" dirty="0" smtClean="0">
                          <a:solidFill>
                            <a:schemeClr val="dk1"/>
                          </a:solidFill>
                          <a:effectLst/>
                          <a:latin typeface="+mn-lt"/>
                          <a:ea typeface="+mn-ea"/>
                          <a:cs typeface="+mn-cs"/>
                        </a:rPr>
                        <a:t> Councils Community Facility framework </a:t>
                      </a:r>
                    </a:p>
                    <a:p>
                      <a:pPr marL="285750" indent="-285750">
                        <a:buFont typeface="Wingdings" panose="05000000000000000000" pitchFamily="2" charset="2"/>
                        <a:buChar char="Ø"/>
                      </a:pPr>
                      <a:r>
                        <a:rPr lang="en-GB" sz="1600" dirty="0" smtClean="0">
                          <a:solidFill>
                            <a:schemeClr val="dk1"/>
                          </a:solidFill>
                          <a:effectLst/>
                          <a:latin typeface="+mn-lt"/>
                          <a:ea typeface="+mn-ea"/>
                          <a:cs typeface="+mn-cs"/>
                        </a:rPr>
                        <a:t>The Community Plan for Causeway Coast &amp; Glens 2017-2030.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6531738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2124" y="1477169"/>
            <a:ext cx="8640960" cy="1384995"/>
          </a:xfrm>
          <a:prstGeom prst="rect">
            <a:avLst/>
          </a:prstGeom>
        </p:spPr>
        <p:txBody>
          <a:bodyPr wrap="square">
            <a:spAutoFit/>
          </a:bodyPr>
          <a:lstStyle/>
          <a:p>
            <a:r>
              <a:rPr lang="en-GB" sz="2800" dirty="0"/>
              <a:t>Capital Grants Programme </a:t>
            </a:r>
            <a:r>
              <a:rPr lang="en-GB" sz="2800" dirty="0" smtClean="0"/>
              <a:t>– Stage 1 Eligibility  Assessment</a:t>
            </a:r>
          </a:p>
          <a:p>
            <a:r>
              <a:rPr lang="en-GB" sz="2800" dirty="0" smtClean="0"/>
              <a:t>  ………………………continued</a:t>
            </a:r>
            <a:endParaRPr lang="en-GB" sz="2800" dirty="0"/>
          </a:p>
          <a:p>
            <a:r>
              <a:rPr lang="en-GB" sz="2800" dirty="0" smtClean="0"/>
              <a:t> </a:t>
            </a:r>
            <a:endParaRPr lang="en-GB" sz="2800" dirty="0"/>
          </a:p>
        </p:txBody>
      </p:sp>
      <p:graphicFrame>
        <p:nvGraphicFramePr>
          <p:cNvPr id="2" name="Table 1"/>
          <p:cNvGraphicFramePr>
            <a:graphicFrameLocks noGrp="1"/>
          </p:cNvGraphicFramePr>
          <p:nvPr>
            <p:extLst>
              <p:ext uri="{D42A27DB-BD31-4B8C-83A1-F6EECF244321}">
                <p14:modId xmlns:p14="http://schemas.microsoft.com/office/powerpoint/2010/main" val="2152710365"/>
              </p:ext>
            </p:extLst>
          </p:nvPr>
        </p:nvGraphicFramePr>
        <p:xfrm>
          <a:off x="104792" y="2485281"/>
          <a:ext cx="10441160" cy="4394200"/>
        </p:xfrm>
        <a:graphic>
          <a:graphicData uri="http://schemas.openxmlformats.org/drawingml/2006/table">
            <a:tbl>
              <a:tblPr firstRow="1" bandRow="1">
                <a:effectLst/>
                <a:tableStyleId>{5C22544A-7EE6-4342-B048-85BDC9FD1C3A}</a:tableStyleId>
              </a:tblPr>
              <a:tblGrid>
                <a:gridCol w="525814"/>
                <a:gridCol w="8262788"/>
                <a:gridCol w="826279"/>
                <a:gridCol w="826279"/>
              </a:tblGrid>
              <a:tr h="370840">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Criteria</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Pass </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Fail </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solidFill>
                            <a:schemeClr val="tx1"/>
                          </a:solidFill>
                        </a:rPr>
                        <a:t>5</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dk1"/>
                          </a:solidFill>
                          <a:effectLst/>
                          <a:latin typeface="+mn-lt"/>
                          <a:ea typeface="+mn-ea"/>
                          <a:cs typeface="+mn-cs"/>
                        </a:rPr>
                        <a:t>All requests for funding will satisfy the definition of capital which is defined for the purpose of this programme as the following:</a:t>
                      </a:r>
                      <a:endParaRPr lang="en-GB" sz="1600" dirty="0" smtClean="0">
                        <a:effectLst/>
                      </a:endParaRPr>
                    </a:p>
                    <a:p>
                      <a:pPr lvl="0"/>
                      <a:r>
                        <a:rPr lang="en-GB" sz="1600" dirty="0" smtClean="0">
                          <a:solidFill>
                            <a:schemeClr val="dk1"/>
                          </a:solidFill>
                          <a:effectLst/>
                          <a:latin typeface="+mn-lt"/>
                          <a:ea typeface="+mn-ea"/>
                          <a:cs typeface="+mn-cs"/>
                        </a:rPr>
                        <a:t>Grant aid for an asset that would be expected to last at least 10 years.</a:t>
                      </a:r>
                      <a:endParaRPr lang="en-GB" sz="1600" dirty="0" smtClean="0">
                        <a:effectLst/>
                      </a:endParaRPr>
                    </a:p>
                    <a:p>
                      <a:pPr lvl="0"/>
                      <a:r>
                        <a:rPr lang="en-GB" sz="1600" dirty="0" smtClean="0">
                          <a:solidFill>
                            <a:schemeClr val="dk1"/>
                          </a:solidFill>
                          <a:effectLst/>
                          <a:latin typeface="+mn-lt"/>
                          <a:ea typeface="+mn-ea"/>
                          <a:cs typeface="+mn-cs"/>
                        </a:rPr>
                        <a:t>Unitary in nature, e.g. a building extension, new pitch, provision of enhancement lighting to enable extended use of facilities.</a:t>
                      </a:r>
                      <a:endParaRPr lang="en-GB" sz="1600" dirty="0" smtClean="0">
                        <a:effectLst/>
                      </a:endParaRPr>
                    </a:p>
                    <a:p>
                      <a:r>
                        <a:rPr lang="en-GB" sz="1600" dirty="0" smtClean="0">
                          <a:solidFill>
                            <a:schemeClr val="dk1"/>
                          </a:solidFill>
                          <a:effectLst/>
                          <a:latin typeface="+mn-lt"/>
                          <a:ea typeface="+mn-ea"/>
                          <a:cs typeface="+mn-cs"/>
                        </a:rPr>
                        <a:t>Total project</a:t>
                      </a:r>
                      <a:r>
                        <a:rPr lang="en-GB" sz="1600" baseline="0" dirty="0" smtClean="0">
                          <a:solidFill>
                            <a:schemeClr val="dk1"/>
                          </a:solidFill>
                          <a:effectLst/>
                          <a:latin typeface="+mn-lt"/>
                          <a:ea typeface="+mn-ea"/>
                          <a:cs typeface="+mn-cs"/>
                        </a:rPr>
                        <a:t> costs</a:t>
                      </a:r>
                      <a:r>
                        <a:rPr lang="en-GB" sz="1600" dirty="0" smtClean="0">
                          <a:solidFill>
                            <a:schemeClr val="dk1"/>
                          </a:solidFill>
                          <a:effectLst/>
                          <a:latin typeface="+mn-lt"/>
                          <a:ea typeface="+mn-ea"/>
                          <a:cs typeface="+mn-cs"/>
                        </a:rPr>
                        <a:t> over £30,000.</a:t>
                      </a:r>
                      <a:endParaRPr lang="en-GB" sz="1600" dirty="0" smtClean="0"/>
                    </a:p>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600" dirty="0" smtClean="0"/>
                        <a:t>6</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dk1"/>
                          </a:solidFill>
                          <a:effectLst/>
                          <a:latin typeface="+mn-lt"/>
                          <a:ea typeface="+mn-ea"/>
                          <a:cs typeface="+mn-cs"/>
                        </a:rPr>
                        <a:t>Applications will be considered ineligible if either the applicant organisation or the site where the project is to be based have received any capital investment from Council in the past five years (date of the last payment from Council will be used).</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600" dirty="0" smtClean="0"/>
                        <a:t>7</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dk1"/>
                          </a:solidFill>
                          <a:effectLst/>
                          <a:latin typeface="+mn-lt"/>
                          <a:ea typeface="+mn-ea"/>
                          <a:cs typeface="+mn-cs"/>
                        </a:rPr>
                        <a:t>Applicants must submit final signed accounts for the previous two financial years. Only those organisations that Council considers to be financially sound will be considered eligible.</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1600" dirty="0" smtClean="0"/>
                        <a:t>8</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dk1"/>
                          </a:solidFill>
                          <a:effectLst/>
                          <a:latin typeface="+mn-lt"/>
                          <a:ea typeface="+mn-ea"/>
                          <a:cs typeface="+mn-cs"/>
                        </a:rPr>
                        <a:t>Applicants must submit all documentation relevant to demonstrate good governance practices (e.g. Child protection policy, equity statement, financial processes </a:t>
                      </a:r>
                      <a:r>
                        <a:rPr lang="en-GB" sz="1600" dirty="0" err="1" smtClean="0">
                          <a:solidFill>
                            <a:schemeClr val="dk1"/>
                          </a:solidFill>
                          <a:effectLst/>
                          <a:latin typeface="+mn-lt"/>
                          <a:ea typeface="+mn-ea"/>
                          <a:cs typeface="+mn-cs"/>
                        </a:rPr>
                        <a:t>etc</a:t>
                      </a:r>
                      <a:r>
                        <a:rPr lang="en-GB" sz="1600" dirty="0" smtClean="0">
                          <a:solidFill>
                            <a:schemeClr val="dk1"/>
                          </a:solidFill>
                          <a:effectLst/>
                          <a:latin typeface="+mn-lt"/>
                          <a:ea typeface="+mn-ea"/>
                          <a:cs typeface="+mn-cs"/>
                        </a:rPr>
                        <a:t>). Only those organisations that Council considers to have appropriate procedures will be eligible.</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1240140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8148" y="2269257"/>
            <a:ext cx="9864725" cy="4968875"/>
          </a:xfrm>
        </p:spPr>
        <p:txBody>
          <a:bodyPr/>
          <a:lstStyle/>
          <a:p>
            <a:endParaRPr lang="en-GB" dirty="0"/>
          </a:p>
        </p:txBody>
      </p:sp>
      <p:sp>
        <p:nvSpPr>
          <p:cNvPr id="3" name="TextBox 2"/>
          <p:cNvSpPr txBox="1"/>
          <p:nvPr/>
        </p:nvSpPr>
        <p:spPr>
          <a:xfrm>
            <a:off x="162124" y="1549177"/>
            <a:ext cx="4814460" cy="400110"/>
          </a:xfrm>
          <a:prstGeom prst="rect">
            <a:avLst/>
          </a:prstGeom>
          <a:noFill/>
        </p:spPr>
        <p:txBody>
          <a:bodyPr wrap="none" rtlCol="0">
            <a:spAutoFit/>
          </a:bodyPr>
          <a:lstStyle/>
          <a:p>
            <a:r>
              <a:rPr lang="en-GB" sz="2000" dirty="0" smtClean="0"/>
              <a:t>Capital Grants Stage 2 Assessment &amp; Scoring</a:t>
            </a: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1111092033"/>
              </p:ext>
            </p:extLst>
          </p:nvPr>
        </p:nvGraphicFramePr>
        <p:xfrm>
          <a:off x="0" y="1949287"/>
          <a:ext cx="10693400" cy="5364480"/>
        </p:xfrm>
        <a:graphic>
          <a:graphicData uri="http://schemas.openxmlformats.org/drawingml/2006/table">
            <a:tbl>
              <a:tblPr firstRow="1" bandRow="1">
                <a:tableStyleId>{5C22544A-7EE6-4342-B048-85BDC9FD1C3A}</a:tableStyleId>
              </a:tblPr>
              <a:tblGrid>
                <a:gridCol w="468342"/>
                <a:gridCol w="7830686"/>
                <a:gridCol w="792088"/>
                <a:gridCol w="864096"/>
                <a:gridCol w="738188"/>
              </a:tblGrid>
              <a:tr h="370840">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Criteria</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Score</a:t>
                      </a:r>
                    </a:p>
                    <a:p>
                      <a:r>
                        <a:rPr lang="en-GB" sz="1600" dirty="0" smtClean="0">
                          <a:solidFill>
                            <a:schemeClr val="tx1"/>
                          </a:solidFill>
                        </a:rPr>
                        <a:t> (0-5)</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Weight</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Max Score</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t>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Strategic relevance: </a:t>
                      </a:r>
                      <a:endParaRPr lang="en-GB" sz="1600" dirty="0" smtClean="0">
                        <a:effectLst/>
                      </a:endParaRPr>
                    </a:p>
                    <a:p>
                      <a:r>
                        <a:rPr lang="en-GB" sz="1600" dirty="0" smtClean="0">
                          <a:solidFill>
                            <a:schemeClr val="dk1"/>
                          </a:solidFill>
                          <a:effectLst/>
                          <a:latin typeface="+mn-lt"/>
                          <a:ea typeface="+mn-ea"/>
                          <a:cs typeface="+mn-cs"/>
                        </a:rPr>
                        <a:t>Clearly demonstrates an ability to assist Council in the delivery of agreed strategic objectives including inter alia: Corporate Plan, Relevant Council strategies,</a:t>
                      </a:r>
                      <a:r>
                        <a:rPr lang="en-GB" sz="1600" baseline="0" dirty="0" smtClean="0">
                          <a:solidFill>
                            <a:schemeClr val="dk1"/>
                          </a:solidFill>
                          <a:effectLst/>
                          <a:latin typeface="+mn-lt"/>
                          <a:ea typeface="+mn-ea"/>
                          <a:cs typeface="+mn-cs"/>
                        </a:rPr>
                        <a:t> </a:t>
                      </a:r>
                      <a:r>
                        <a:rPr lang="en-GB" sz="1600" dirty="0" smtClean="0">
                          <a:solidFill>
                            <a:schemeClr val="dk1"/>
                          </a:solidFill>
                          <a:effectLst/>
                          <a:latin typeface="+mn-lt"/>
                          <a:ea typeface="+mn-ea"/>
                          <a:cs typeface="+mn-cs"/>
                        </a:rPr>
                        <a:t>Programme Aims, Community Planning priorities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X 2</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10</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t>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Community/Sporting Need: </a:t>
                      </a:r>
                      <a:endParaRPr lang="en-GB" sz="1600" dirty="0" smtClean="0">
                        <a:effectLst/>
                      </a:endParaRPr>
                    </a:p>
                    <a:p>
                      <a:r>
                        <a:rPr lang="en-GB" sz="1600" dirty="0" smtClean="0">
                          <a:solidFill>
                            <a:schemeClr val="dk1"/>
                          </a:solidFill>
                          <a:effectLst/>
                          <a:latin typeface="+mn-lt"/>
                          <a:ea typeface="+mn-ea"/>
                          <a:cs typeface="+mn-cs"/>
                        </a:rPr>
                        <a:t>Providing community or sporting access to facilities in areas of clearly demonstrated need. </a:t>
                      </a:r>
                    </a:p>
                    <a:p>
                      <a:r>
                        <a:rPr lang="en-GB" sz="1600" b="1" u="sng" dirty="0" smtClean="0">
                          <a:solidFill>
                            <a:schemeClr val="dk1"/>
                          </a:solidFill>
                          <a:effectLst/>
                          <a:latin typeface="+mn-lt"/>
                          <a:ea typeface="+mn-ea"/>
                          <a:cs typeface="+mn-cs"/>
                        </a:rPr>
                        <a:t>Note</a:t>
                      </a:r>
                      <a:r>
                        <a:rPr lang="en-GB" sz="1600" b="1" dirty="0" smtClean="0">
                          <a:solidFill>
                            <a:schemeClr val="dk1"/>
                          </a:solidFill>
                          <a:effectLst/>
                          <a:latin typeface="+mn-lt"/>
                          <a:ea typeface="+mn-ea"/>
                          <a:cs typeface="+mn-cs"/>
                        </a:rPr>
                        <a:t>: </a:t>
                      </a:r>
                      <a:endParaRPr lang="en-GB" sz="1600" dirty="0" smtClean="0">
                        <a:effectLst/>
                      </a:endParaRPr>
                    </a:p>
                    <a:p>
                      <a:r>
                        <a:rPr lang="en-GB" sz="1600" dirty="0" smtClean="0">
                          <a:solidFill>
                            <a:schemeClr val="dk1"/>
                          </a:solidFill>
                          <a:effectLst/>
                          <a:latin typeface="+mn-lt"/>
                          <a:ea typeface="+mn-ea"/>
                          <a:cs typeface="+mn-cs"/>
                        </a:rPr>
                        <a:t>Projects that are likely to cause significant levels of displacement from existing facilities will not be funded by Council.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X 4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20</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t>3</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Accessible to All: </a:t>
                      </a:r>
                      <a:endParaRPr lang="en-GB" sz="1600" dirty="0" smtClean="0">
                        <a:effectLst/>
                      </a:endParaRPr>
                    </a:p>
                    <a:p>
                      <a:r>
                        <a:rPr lang="en-GB" sz="1600" dirty="0" smtClean="0">
                          <a:solidFill>
                            <a:schemeClr val="dk1"/>
                          </a:solidFill>
                          <a:effectLst/>
                          <a:latin typeface="+mn-lt"/>
                          <a:ea typeface="+mn-ea"/>
                          <a:cs typeface="+mn-cs"/>
                        </a:rPr>
                        <a:t>Council will afford a higher priority to projects that demonstrate innovative measures that will make the</a:t>
                      </a:r>
                      <a:r>
                        <a:rPr lang="en-GB" sz="1600" u="sng" dirty="0" smtClean="0">
                          <a:solidFill>
                            <a:schemeClr val="dk1"/>
                          </a:solidFill>
                          <a:effectLst/>
                          <a:latin typeface="+mn-lt"/>
                          <a:ea typeface="+mn-ea"/>
                          <a:cs typeface="+mn-cs"/>
                        </a:rPr>
                        <a:t> </a:t>
                      </a:r>
                      <a:r>
                        <a:rPr lang="en-GB" sz="1600" dirty="0" smtClean="0">
                          <a:solidFill>
                            <a:schemeClr val="dk1"/>
                          </a:solidFill>
                          <a:effectLst/>
                          <a:latin typeface="+mn-lt"/>
                          <a:ea typeface="+mn-ea"/>
                          <a:cs typeface="+mn-cs"/>
                        </a:rPr>
                        <a:t>proposed facility attractive, welcoming and accessible to all the community. </a:t>
                      </a:r>
                      <a:endParaRPr lang="en-GB" sz="1600" dirty="0" smtClean="0">
                        <a:effectLst/>
                      </a:endParaRPr>
                    </a:p>
                    <a:p>
                      <a:r>
                        <a:rPr lang="en-GB" sz="1600" dirty="0" smtClean="0">
                          <a:solidFill>
                            <a:schemeClr val="dk1"/>
                          </a:solidFill>
                          <a:effectLst/>
                          <a:latin typeface="+mn-lt"/>
                          <a:ea typeface="+mn-ea"/>
                          <a:cs typeface="+mn-cs"/>
                        </a:rPr>
                        <a:t> </a:t>
                      </a:r>
                      <a:r>
                        <a:rPr lang="en-GB" sz="1600" b="1" u="sng" dirty="0" smtClean="0">
                          <a:solidFill>
                            <a:srgbClr val="FF0000"/>
                          </a:solidFill>
                          <a:effectLst/>
                          <a:latin typeface="+mn-lt"/>
                          <a:ea typeface="+mn-ea"/>
                          <a:cs typeface="+mn-cs"/>
                        </a:rPr>
                        <a:t>Note:</a:t>
                      </a:r>
                      <a:endParaRPr lang="en-GB" sz="1600" dirty="0" smtClean="0">
                        <a:solidFill>
                          <a:srgbClr val="FF0000"/>
                        </a:solidFill>
                        <a:effectLst/>
                      </a:endParaRPr>
                    </a:p>
                    <a:p>
                      <a:r>
                        <a:rPr lang="en-GB" sz="1600" dirty="0" smtClean="0">
                          <a:solidFill>
                            <a:srgbClr val="FF0000"/>
                          </a:solidFill>
                          <a:effectLst/>
                          <a:latin typeface="+mn-lt"/>
                          <a:ea typeface="+mn-ea"/>
                          <a:cs typeface="+mn-cs"/>
                        </a:rPr>
                        <a:t>Council will not fund facilities that are for the sole use of membership organisations.</a:t>
                      </a:r>
                      <a:endParaRPr lang="en-GB" sz="1600" dirty="0" smtClean="0">
                        <a:solidFill>
                          <a:srgbClr val="FF0000"/>
                        </a:solidFill>
                        <a:effectLst/>
                      </a:endParaRPr>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t>X 3</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t>15</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t>4</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Increases in Community and Sports Participation: </a:t>
                      </a:r>
                      <a:endParaRPr lang="en-GB" sz="1600" dirty="0" smtClean="0">
                        <a:effectLst/>
                      </a:endParaRPr>
                    </a:p>
                    <a:p>
                      <a:r>
                        <a:rPr lang="en-GB" sz="1600" dirty="0" smtClean="0">
                          <a:solidFill>
                            <a:schemeClr val="dk1"/>
                          </a:solidFill>
                          <a:effectLst/>
                          <a:latin typeface="+mn-lt"/>
                          <a:ea typeface="+mn-ea"/>
                          <a:cs typeface="+mn-cs"/>
                        </a:rPr>
                        <a:t>Council will afford a priority to those projects that will increase participation in community and sporting activities (as demonstrated via a clear Development Plan).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t>X 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t>10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009675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8148" y="2269257"/>
            <a:ext cx="9864725" cy="553998"/>
          </a:xfrm>
        </p:spPr>
        <p:txBody>
          <a:bodyPr/>
          <a:lstStyle/>
          <a:p>
            <a:pPr algn="ctr"/>
            <a:r>
              <a:rPr lang="en-GB" b="1" dirty="0">
                <a:latin typeface="Arial" panose="020B0604020202020204" pitchFamily="34" charset="0"/>
                <a:ea typeface="Calibri" panose="020F0502020204030204" pitchFamily="34" charset="0"/>
                <a:cs typeface="Times New Roman" panose="02020603050405020304" pitchFamily="18" charset="0"/>
              </a:rPr>
              <a:t>Applications must score 65% in order to avail of funding.</a:t>
            </a: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3" name="TextBox 2"/>
          <p:cNvSpPr txBox="1"/>
          <p:nvPr/>
        </p:nvSpPr>
        <p:spPr>
          <a:xfrm>
            <a:off x="162124" y="1549177"/>
            <a:ext cx="6988452" cy="400110"/>
          </a:xfrm>
          <a:prstGeom prst="rect">
            <a:avLst/>
          </a:prstGeom>
          <a:noFill/>
        </p:spPr>
        <p:txBody>
          <a:bodyPr wrap="none" rtlCol="0">
            <a:spAutoFit/>
          </a:bodyPr>
          <a:lstStyle/>
          <a:p>
            <a:r>
              <a:rPr lang="en-GB" sz="2000" dirty="0" smtClean="0"/>
              <a:t>Capital Grants Stage 2 Assessment &amp; Scoring……………….continued</a:t>
            </a: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1267756943"/>
              </p:ext>
            </p:extLst>
          </p:nvPr>
        </p:nvGraphicFramePr>
        <p:xfrm>
          <a:off x="0" y="1949287"/>
          <a:ext cx="10459268" cy="4723903"/>
        </p:xfrm>
        <a:graphic>
          <a:graphicData uri="http://schemas.openxmlformats.org/drawingml/2006/table">
            <a:tbl>
              <a:tblPr firstRow="1" bandRow="1">
                <a:tableStyleId>{5C22544A-7EE6-4342-B048-85BDC9FD1C3A}</a:tableStyleId>
              </a:tblPr>
              <a:tblGrid>
                <a:gridCol w="458088"/>
                <a:gridCol w="7624916"/>
                <a:gridCol w="720080"/>
                <a:gridCol w="936104"/>
                <a:gridCol w="720080"/>
              </a:tblGrid>
              <a:tr h="544650">
                <a:tc>
                  <a:txBody>
                    <a:bodyPr/>
                    <a:lstStyle/>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Criteria</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Score</a:t>
                      </a:r>
                    </a:p>
                    <a:p>
                      <a:r>
                        <a:rPr lang="en-GB" sz="1600" dirty="0" smtClean="0">
                          <a:solidFill>
                            <a:schemeClr val="tx1"/>
                          </a:solidFill>
                        </a:rPr>
                        <a:t> (0-5)</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Weight</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Max Score</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01270">
                <a:tc>
                  <a:txBody>
                    <a:bodyPr/>
                    <a:lstStyle/>
                    <a:p>
                      <a:r>
                        <a:rPr lang="en-GB" sz="1600" dirty="0" smtClean="0"/>
                        <a:t>5</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Value for Money: </a:t>
                      </a:r>
                      <a:r>
                        <a:rPr lang="en-GB" sz="1600" dirty="0" smtClean="0">
                          <a:solidFill>
                            <a:schemeClr val="dk1"/>
                          </a:solidFill>
                          <a:effectLst/>
                          <a:latin typeface="+mn-lt"/>
                          <a:ea typeface="+mn-ea"/>
                          <a:cs typeface="+mn-cs"/>
                        </a:rPr>
                        <a:t>Council will afford a priority to those projects that increase participation in community and sporting activities with the best value for money i.e. cost per capita for Council investment.</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X 3</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15</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07274">
                <a:tc>
                  <a:txBody>
                    <a:bodyPr/>
                    <a:lstStyle/>
                    <a:p>
                      <a:r>
                        <a:rPr lang="en-GB" sz="1600" dirty="0" smtClean="0"/>
                        <a:t>6</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Under Represented Groups: </a:t>
                      </a:r>
                      <a:r>
                        <a:rPr lang="en-GB" sz="1600" dirty="0" smtClean="0">
                          <a:solidFill>
                            <a:schemeClr val="dk1"/>
                          </a:solidFill>
                          <a:effectLst/>
                          <a:latin typeface="+mn-lt"/>
                          <a:ea typeface="+mn-ea"/>
                          <a:cs typeface="+mn-cs"/>
                        </a:rPr>
                        <a:t>Council will afford a higher priority to applications that demonstrate innovative measures to promote participation in community and sporting activities by those currently under represented and in particular: Older people (50+); People with a disability; Women and girls; People living in areas of high social need</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X 3</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15</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3977">
                <a:tc>
                  <a:txBody>
                    <a:bodyPr/>
                    <a:lstStyle/>
                    <a:p>
                      <a:r>
                        <a:rPr lang="en-GB" sz="1600" dirty="0" smtClean="0"/>
                        <a:t>7</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Partnership Funding:</a:t>
                      </a:r>
                      <a:r>
                        <a:rPr lang="en-GB" sz="1600" b="1" dirty="0" smtClean="0">
                          <a:solidFill>
                            <a:schemeClr val="dk1"/>
                          </a:solidFill>
                          <a:effectLst/>
                          <a:latin typeface="+mn-lt"/>
                          <a:ea typeface="+mn-ea"/>
                          <a:cs typeface="+mn-cs"/>
                        </a:rPr>
                        <a:t>  </a:t>
                      </a:r>
                      <a:r>
                        <a:rPr lang="en-GB" sz="1600" dirty="0" smtClean="0">
                          <a:solidFill>
                            <a:schemeClr val="dk1"/>
                          </a:solidFill>
                          <a:effectLst/>
                          <a:latin typeface="+mn-lt"/>
                          <a:ea typeface="+mn-ea"/>
                          <a:cs typeface="+mn-cs"/>
                        </a:rPr>
                        <a:t>The percentage of funding required from Council (A higher score will be awarded to projects requesting a lesser % from Council against the overall project costs).</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X 3</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15</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13279">
                <a:tc>
                  <a:txBody>
                    <a:bodyPr/>
                    <a:lstStyle/>
                    <a:p>
                      <a:r>
                        <a:rPr lang="en-GB" sz="1600" dirty="0" smtClean="0"/>
                        <a:t>8</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Sustainability and viability</a:t>
                      </a:r>
                      <a:r>
                        <a:rPr lang="en-GB" sz="1600" b="1" dirty="0" smtClean="0">
                          <a:solidFill>
                            <a:schemeClr val="dk1"/>
                          </a:solidFill>
                          <a:effectLst/>
                          <a:latin typeface="+mn-lt"/>
                          <a:ea typeface="+mn-ea"/>
                          <a:cs typeface="+mn-cs"/>
                        </a:rPr>
                        <a:t>: </a:t>
                      </a:r>
                      <a:r>
                        <a:rPr lang="en-GB" sz="1600" dirty="0" smtClean="0">
                          <a:solidFill>
                            <a:schemeClr val="dk1"/>
                          </a:solidFill>
                          <a:effectLst/>
                          <a:latin typeface="+mn-lt"/>
                          <a:ea typeface="+mn-ea"/>
                          <a:cs typeface="+mn-cs"/>
                        </a:rPr>
                        <a:t>The business case must make reasonable and evidence based assumptions in relation to construction costs, risk, optimism bias, operational costs and projected income.  Through this process the business case must demonstrate the project’s viability and sustainability in capital and revenue terms.</a:t>
                      </a:r>
                      <a:endParaRPr lang="en-GB" sz="1600" dirty="0" smtClean="0">
                        <a:effectLst/>
                      </a:endParaRP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X 3</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15</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4"/>
          <p:cNvSpPr/>
          <p:nvPr/>
        </p:nvSpPr>
        <p:spPr>
          <a:xfrm>
            <a:off x="-917996" y="6684604"/>
            <a:ext cx="8272078" cy="388696"/>
          </a:xfrm>
          <a:prstGeom prst="rect">
            <a:avLst/>
          </a:prstGeom>
        </p:spPr>
        <p:txBody>
          <a:bodyPr wrap="square">
            <a:spAutoFit/>
          </a:bodyPr>
          <a:lstStyle/>
          <a:p>
            <a:pPr algn="ctr">
              <a:lnSpc>
                <a:spcPct val="107000"/>
              </a:lnSpc>
              <a:spcAft>
                <a:spcPts val="800"/>
              </a:spcAft>
            </a:pPr>
            <a:r>
              <a:rPr lang="en-GB" b="1" dirty="0">
                <a:latin typeface="Arial" panose="020B0604020202020204" pitchFamily="34" charset="0"/>
                <a:ea typeface="Calibri" panose="020F0502020204030204" pitchFamily="34" charset="0"/>
                <a:cs typeface="Times New Roman" panose="02020603050405020304" pitchFamily="18" charset="0"/>
              </a:rPr>
              <a:t>Applications must score </a:t>
            </a:r>
            <a:r>
              <a:rPr lang="en-GB" b="1" u="sng"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70%</a:t>
            </a:r>
            <a:r>
              <a:rPr lang="en-GB" b="1" dirty="0" smtClean="0">
                <a:latin typeface="Arial" panose="020B0604020202020204" pitchFamily="34" charset="0"/>
                <a:ea typeface="Calibri" panose="020F0502020204030204" pitchFamily="34" charset="0"/>
                <a:cs typeface="Times New Roman" panose="02020603050405020304" pitchFamily="18" charset="0"/>
              </a:rPr>
              <a:t> </a:t>
            </a:r>
            <a:r>
              <a:rPr lang="en-GB" b="1" dirty="0">
                <a:latin typeface="Arial" panose="020B0604020202020204" pitchFamily="34" charset="0"/>
                <a:ea typeface="Calibri" panose="020F0502020204030204" pitchFamily="34" charset="0"/>
                <a:cs typeface="Times New Roman" panose="02020603050405020304" pitchFamily="18" charset="0"/>
              </a:rPr>
              <a:t>in order to avail of funding.</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34872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4453" y="1621185"/>
            <a:ext cx="9864725" cy="307777"/>
          </a:xfrm>
        </p:spPr>
        <p:txBody>
          <a:bodyPr/>
          <a:lstStyle/>
          <a:p>
            <a:r>
              <a:rPr lang="en-GB" sz="2000" dirty="0" smtClean="0"/>
              <a:t>Minor Capital Grant Fund</a:t>
            </a:r>
            <a:endParaRPr lang="en-GB" sz="2000" dirty="0"/>
          </a:p>
        </p:txBody>
      </p:sp>
      <p:sp>
        <p:nvSpPr>
          <p:cNvPr id="3" name="Rectangle 2"/>
          <p:cNvSpPr/>
          <p:nvPr/>
        </p:nvSpPr>
        <p:spPr>
          <a:xfrm>
            <a:off x="12064" y="2269257"/>
            <a:ext cx="10303187" cy="3662541"/>
          </a:xfrm>
          <a:prstGeom prst="rect">
            <a:avLst/>
          </a:prstGeom>
        </p:spPr>
        <p:txBody>
          <a:bodyPr wrap="square">
            <a:spAutoFit/>
          </a:bodyPr>
          <a:lstStyle/>
          <a:p>
            <a:r>
              <a:rPr lang="en-GB" dirty="0">
                <a:solidFill>
                  <a:srgbClr val="000000"/>
                </a:solidFill>
                <a:latin typeface="Arial" panose="020B0604020202020204" pitchFamily="34" charset="0"/>
                <a:ea typeface="Calibri" panose="020F0502020204030204" pitchFamily="34" charset="0"/>
              </a:rPr>
              <a:t>The </a:t>
            </a:r>
            <a:r>
              <a:rPr lang="en-GB" dirty="0" smtClean="0">
                <a:solidFill>
                  <a:srgbClr val="000000"/>
                </a:solidFill>
                <a:latin typeface="Arial" panose="020B0604020202020204" pitchFamily="34" charset="0"/>
                <a:ea typeface="Calibri" panose="020F0502020204030204" pitchFamily="34" charset="0"/>
              </a:rPr>
              <a:t>Minor Capital Grant </a:t>
            </a:r>
            <a:r>
              <a:rPr lang="en-GB" dirty="0">
                <a:solidFill>
                  <a:srgbClr val="000000"/>
                </a:solidFill>
                <a:latin typeface="Arial" panose="020B0604020202020204" pitchFamily="34" charset="0"/>
                <a:ea typeface="Calibri" panose="020F0502020204030204" pitchFamily="34" charset="0"/>
              </a:rPr>
              <a:t>Fund will offer support to the Community and Voluntary Sector within the Causeway Coast and Glens Borough Council area to develop and improve the infrastructure of community </a:t>
            </a:r>
            <a:r>
              <a:rPr lang="en-GB" dirty="0" smtClean="0">
                <a:solidFill>
                  <a:srgbClr val="000000"/>
                </a:solidFill>
                <a:latin typeface="Arial" panose="020B0604020202020204" pitchFamily="34" charset="0"/>
                <a:ea typeface="Calibri" panose="020F0502020204030204" pitchFamily="34" charset="0"/>
              </a:rPr>
              <a:t>owned premises.</a:t>
            </a:r>
          </a:p>
          <a:p>
            <a:endParaRPr lang="en-GB" dirty="0">
              <a:solidFill>
                <a:srgbClr val="000000"/>
              </a:solidFill>
              <a:latin typeface="Arial" panose="020B0604020202020204" pitchFamily="34" charset="0"/>
              <a:ea typeface="Calibri" panose="020F0502020204030204" pitchFamily="34" charset="0"/>
            </a:endParaRPr>
          </a:p>
          <a:p>
            <a:endParaRPr lang="en-GB" dirty="0" smtClean="0">
              <a:solidFill>
                <a:srgbClr val="000000"/>
              </a:solidFill>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en-GB" dirty="0" smtClean="0">
                <a:solidFill>
                  <a:srgbClr val="000000"/>
                </a:solidFill>
                <a:latin typeface="Arial" panose="020B0604020202020204" pitchFamily="34" charset="0"/>
                <a:ea typeface="Calibri" panose="020F0502020204030204" pitchFamily="34" charset="0"/>
              </a:rPr>
              <a:t>Financial assistance</a:t>
            </a:r>
            <a:r>
              <a:rPr lang="en-US" dirty="0"/>
              <a:t> of between £5,000 and  £30,000</a:t>
            </a:r>
            <a:r>
              <a:rPr lang="en-GB" dirty="0" smtClean="0">
                <a:solidFill>
                  <a:srgbClr val="000000"/>
                </a:solidFill>
                <a:latin typeface="Arial" panose="020B0604020202020204" pitchFamily="34" charset="0"/>
                <a:ea typeface="Calibri" panose="020F0502020204030204" pitchFamily="34" charset="0"/>
              </a:rPr>
              <a:t> is </a:t>
            </a:r>
            <a:r>
              <a:rPr lang="en-GB" dirty="0">
                <a:solidFill>
                  <a:srgbClr val="000000"/>
                </a:solidFill>
                <a:latin typeface="Arial" panose="020B0604020202020204" pitchFamily="34" charset="0"/>
                <a:ea typeface="Calibri" panose="020F0502020204030204" pitchFamily="34" charset="0"/>
              </a:rPr>
              <a:t>available to make small scale improvements to existing community owned premises. </a:t>
            </a:r>
            <a:endParaRPr lang="en-GB" dirty="0" smtClean="0">
              <a:solidFill>
                <a:srgbClr val="000000"/>
              </a:solidFill>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endParaRPr lang="en-GB" dirty="0">
              <a:solidFill>
                <a:srgbClr val="000000"/>
              </a:solidFill>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en-GB" dirty="0">
                <a:solidFill>
                  <a:srgbClr val="000000"/>
                </a:solidFill>
                <a:latin typeface="Arial" panose="020B0604020202020204" pitchFamily="34" charset="0"/>
                <a:ea typeface="Calibri" panose="020F0502020204030204" pitchFamily="34" charset="0"/>
              </a:rPr>
              <a:t>Intervention rate is set at 75% </a:t>
            </a:r>
          </a:p>
          <a:p>
            <a:endParaRPr lang="en-GB" dirty="0">
              <a:solidFill>
                <a:srgbClr val="000000"/>
              </a:solidFill>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en-GB" dirty="0" smtClean="0">
                <a:solidFill>
                  <a:srgbClr val="000000"/>
                </a:solidFill>
                <a:latin typeface="Arial" panose="020B0604020202020204" pitchFamily="34" charset="0"/>
                <a:ea typeface="Calibri" panose="020F0502020204030204" pitchFamily="34" charset="0"/>
              </a:rPr>
              <a:t>The </a:t>
            </a:r>
            <a:r>
              <a:rPr lang="en-GB" dirty="0">
                <a:solidFill>
                  <a:srgbClr val="000000"/>
                </a:solidFill>
                <a:latin typeface="Arial" panose="020B0604020202020204" pitchFamily="34" charset="0"/>
                <a:ea typeface="Calibri" panose="020F0502020204030204" pitchFamily="34" charset="0"/>
              </a:rPr>
              <a:t>Fund aims to assist organisations providing facilities for community use to become self-sustaining and offer enhanced </a:t>
            </a:r>
            <a:r>
              <a:rPr lang="en-GB" dirty="0" smtClean="0">
                <a:solidFill>
                  <a:srgbClr val="000000"/>
                </a:solidFill>
                <a:latin typeface="Arial" panose="020B0604020202020204" pitchFamily="34" charset="0"/>
                <a:ea typeface="Calibri" panose="020F0502020204030204" pitchFamily="34" charset="0"/>
              </a:rPr>
              <a:t>community services</a:t>
            </a:r>
          </a:p>
          <a:p>
            <a:pPr marL="285750" indent="-285750">
              <a:buFont typeface="Arial" panose="020B0604020202020204" pitchFamily="34" charset="0"/>
              <a:buChar char="•"/>
            </a:pPr>
            <a:endParaRPr lang="en-GB" sz="1600" dirty="0" smtClean="0">
              <a:solidFill>
                <a:srgbClr val="000000"/>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216575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a:xfrm>
            <a:off x="162124" y="1739455"/>
            <a:ext cx="10297144" cy="4431983"/>
          </a:xfrm>
        </p:spPr>
        <p:txBody>
          <a:bodyPr/>
          <a:lstStyle/>
          <a:p>
            <a:r>
              <a:rPr lang="en-GB" b="1" dirty="0" smtClean="0"/>
              <a:t>Minor Capital Grant:  Eligibility </a:t>
            </a:r>
            <a:r>
              <a:rPr lang="en-GB" b="1" dirty="0"/>
              <a:t>to </a:t>
            </a:r>
            <a:r>
              <a:rPr lang="en-GB" b="1" dirty="0" smtClean="0"/>
              <a:t>Apply</a:t>
            </a:r>
          </a:p>
          <a:p>
            <a:endParaRPr lang="en-GB" dirty="0"/>
          </a:p>
          <a:p>
            <a:pPr lvl="0"/>
            <a:endParaRPr lang="en-GB" dirty="0"/>
          </a:p>
          <a:p>
            <a:pPr lvl="0"/>
            <a:r>
              <a:rPr lang="en-GB" dirty="0"/>
              <a:t>Buildings can be community owned or leased. </a:t>
            </a:r>
            <a:endParaRPr lang="en-GB" dirty="0" smtClean="0"/>
          </a:p>
          <a:p>
            <a:pPr lvl="0"/>
            <a:endParaRPr lang="en-GB" dirty="0"/>
          </a:p>
          <a:p>
            <a:pPr lvl="0"/>
            <a:r>
              <a:rPr lang="en-GB" dirty="0"/>
              <a:t>	</a:t>
            </a:r>
            <a:r>
              <a:rPr lang="en-GB" b="1" i="1" dirty="0" smtClean="0"/>
              <a:t>- Evidence </a:t>
            </a:r>
            <a:r>
              <a:rPr lang="en-GB" b="1" i="1" dirty="0"/>
              <a:t>of Community Group ownership or lease is to be provided with the project </a:t>
            </a:r>
            <a:r>
              <a:rPr lang="en-GB" b="1" i="1" dirty="0" smtClean="0"/>
              <a:t>application</a:t>
            </a:r>
            <a:r>
              <a:rPr lang="en-GB" b="1" i="1" dirty="0"/>
              <a:t>. </a:t>
            </a:r>
            <a:endParaRPr lang="en-GB" b="1" i="1" dirty="0" smtClean="0"/>
          </a:p>
          <a:p>
            <a:pPr lvl="0"/>
            <a:endParaRPr lang="en-GB" dirty="0"/>
          </a:p>
          <a:p>
            <a:pPr lvl="0"/>
            <a:r>
              <a:rPr lang="en-GB" dirty="0"/>
              <a:t>If the premises is leased the minimum lease </a:t>
            </a:r>
            <a:r>
              <a:rPr lang="en-GB" dirty="0" smtClean="0"/>
              <a:t>required </a:t>
            </a:r>
            <a:r>
              <a:rPr lang="en-GB" dirty="0"/>
              <a:t>is 5 years. </a:t>
            </a:r>
            <a:endParaRPr lang="en-GB" dirty="0" smtClean="0"/>
          </a:p>
          <a:p>
            <a:pPr lvl="0"/>
            <a:endParaRPr lang="en-GB" dirty="0"/>
          </a:p>
          <a:p>
            <a:r>
              <a:rPr lang="en-GB" dirty="0" smtClean="0"/>
              <a:t>Statutory </a:t>
            </a:r>
            <a:r>
              <a:rPr lang="en-GB" dirty="0"/>
              <a:t>Approvals are required to be in place or applied for prior to application e.g. Building Control approval, if required, should be applied for or Planning Permission should be applied for or in place</a:t>
            </a:r>
            <a:r>
              <a:rPr lang="en-GB" dirty="0" smtClean="0"/>
              <a:t>.</a:t>
            </a:r>
          </a:p>
          <a:p>
            <a:endParaRPr lang="en-GB" dirty="0"/>
          </a:p>
          <a:p>
            <a:r>
              <a:rPr lang="en-GB" dirty="0" smtClean="0"/>
              <a:t> </a:t>
            </a:r>
            <a:r>
              <a:rPr lang="en-GB" dirty="0"/>
              <a:t>New or recently renovated halls are </a:t>
            </a:r>
            <a:r>
              <a:rPr lang="en-GB" b="1" dirty="0"/>
              <a:t>not</a:t>
            </a:r>
            <a:r>
              <a:rPr lang="en-GB" dirty="0"/>
              <a:t> eligible.  (For the purposes of this programme “new or renovated” means an extensive programme of capital works £60,000 or </a:t>
            </a:r>
            <a:r>
              <a:rPr lang="en-GB" dirty="0" smtClean="0"/>
              <a:t>above </a:t>
            </a:r>
            <a:r>
              <a:rPr lang="en-GB" dirty="0"/>
              <a:t>in the past 5 years).</a:t>
            </a:r>
          </a:p>
          <a:p>
            <a:endParaRPr lang="en-GB" dirty="0"/>
          </a:p>
          <a:p>
            <a:endParaRPr lang="en-GB" dirty="0"/>
          </a:p>
        </p:txBody>
      </p:sp>
    </p:spTree>
    <p:extLst>
      <p:ext uri="{BB962C8B-B14F-4D97-AF65-F5344CB8AC3E}">
        <p14:creationId xmlns:p14="http://schemas.microsoft.com/office/powerpoint/2010/main" val="35767107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a:xfrm>
            <a:off x="534670" y="1739455"/>
            <a:ext cx="9624060" cy="3708708"/>
          </a:xfrm>
        </p:spPr>
        <p:txBody>
          <a:bodyPr/>
          <a:lstStyle/>
          <a:p>
            <a:pPr lvl="0" algn="just">
              <a:spcAft>
                <a:spcPts val="0"/>
              </a:spcAft>
            </a:pPr>
            <a:r>
              <a:rPr lang="en-GB" b="1" dirty="0" smtClean="0">
                <a:latin typeface="Arial" panose="020B0604020202020204" pitchFamily="34" charset="0"/>
                <a:ea typeface="Times New Roman" panose="02020603050405020304" pitchFamily="18" charset="0"/>
              </a:rPr>
              <a:t>Minor Capital Grants Application </a:t>
            </a:r>
            <a:r>
              <a:rPr lang="en-GB" b="1" dirty="0">
                <a:latin typeface="Arial" panose="020B0604020202020204" pitchFamily="34" charset="0"/>
                <a:ea typeface="Times New Roman" panose="02020603050405020304" pitchFamily="18" charset="0"/>
              </a:rPr>
              <a:t>Process </a:t>
            </a:r>
            <a:endParaRPr lang="en-GB" dirty="0">
              <a:latin typeface="Times New Roman" panose="02020603050405020304" pitchFamily="18" charset="0"/>
              <a:ea typeface="Times New Roman" panose="02020603050405020304" pitchFamily="18" charset="0"/>
            </a:endParaRPr>
          </a:p>
          <a:p>
            <a:pPr marL="186690" algn="just">
              <a:spcAft>
                <a:spcPts val="0"/>
              </a:spcAft>
            </a:pPr>
            <a:r>
              <a:rPr lang="en-GB" b="1" dirty="0">
                <a:latin typeface="Arial" panose="020B0604020202020204" pitchFamily="34" charset="0"/>
                <a:ea typeface="Times New Roman" panose="02020603050405020304" pitchFamily="18" charset="0"/>
              </a:rPr>
              <a:t> </a:t>
            </a:r>
            <a:endParaRPr lang="en-GB" dirty="0">
              <a:latin typeface="Times New Roman" panose="02020603050405020304" pitchFamily="18" charset="0"/>
              <a:ea typeface="Times New Roman" panose="02020603050405020304" pitchFamily="18" charset="0"/>
            </a:endParaRPr>
          </a:p>
          <a:p>
            <a:pPr lvl="0" algn="just">
              <a:lnSpc>
                <a:spcPct val="150000"/>
              </a:lnSpc>
              <a:spcAft>
                <a:spcPts val="600"/>
              </a:spcAft>
            </a:pPr>
            <a:r>
              <a:rPr lang="en-GB" dirty="0" smtClean="0">
                <a:cs typeface="Arial" panose="020B0604020202020204" pitchFamily="34" charset="0"/>
              </a:rPr>
              <a:t>Applicants </a:t>
            </a:r>
            <a:r>
              <a:rPr lang="en-GB" dirty="0">
                <a:cs typeface="Arial" panose="020B0604020202020204" pitchFamily="34" charset="0"/>
              </a:rPr>
              <a:t>must:</a:t>
            </a:r>
            <a:endParaRPr lang="en-GB" dirty="0"/>
          </a:p>
          <a:p>
            <a:pPr marL="742950" lvl="1" indent="-285750" algn="just">
              <a:lnSpc>
                <a:spcPct val="150000"/>
              </a:lnSpc>
              <a:spcAft>
                <a:spcPts val="600"/>
              </a:spcAft>
              <a:buFont typeface="+mj-lt"/>
              <a:buAutoNum type="alphaLcPeriod"/>
            </a:pPr>
            <a:r>
              <a:rPr lang="en-GB" dirty="0" smtClean="0">
                <a:cs typeface="Arial" panose="020B0604020202020204" pitchFamily="34" charset="0"/>
              </a:rPr>
              <a:t>Submit completed </a:t>
            </a:r>
            <a:r>
              <a:rPr lang="en-GB" dirty="0">
                <a:cs typeface="Arial" panose="020B0604020202020204" pitchFamily="34" charset="0"/>
              </a:rPr>
              <a:t>Part A and Part B Application </a:t>
            </a:r>
            <a:r>
              <a:rPr lang="en-GB" dirty="0" smtClean="0">
                <a:cs typeface="Arial" panose="020B0604020202020204" pitchFamily="34" charset="0"/>
              </a:rPr>
              <a:t>forms before 30</a:t>
            </a:r>
            <a:r>
              <a:rPr lang="en-GB" baseline="30000" dirty="0" smtClean="0">
                <a:cs typeface="Arial" panose="020B0604020202020204" pitchFamily="34" charset="0"/>
              </a:rPr>
              <a:t>th</a:t>
            </a:r>
            <a:r>
              <a:rPr lang="en-GB" dirty="0" smtClean="0">
                <a:cs typeface="Arial" panose="020B0604020202020204" pitchFamily="34" charset="0"/>
              </a:rPr>
              <a:t> March 2018 deadline.</a:t>
            </a:r>
            <a:endParaRPr lang="en-GB" dirty="0"/>
          </a:p>
          <a:p>
            <a:pPr marL="742950" lvl="1" indent="-285750" algn="just">
              <a:lnSpc>
                <a:spcPct val="150000"/>
              </a:lnSpc>
              <a:spcAft>
                <a:spcPts val="600"/>
              </a:spcAft>
              <a:buFont typeface="+mj-lt"/>
              <a:buAutoNum type="alphaLcPeriod"/>
            </a:pPr>
            <a:r>
              <a:rPr lang="en-GB" dirty="0">
                <a:cs typeface="Arial" panose="020B0604020202020204" pitchFamily="34" charset="0"/>
              </a:rPr>
              <a:t>Submit an Outline Business Case prior to the </a:t>
            </a:r>
            <a:r>
              <a:rPr lang="en-GB" dirty="0" smtClean="0">
                <a:cs typeface="Arial" panose="020B0604020202020204" pitchFamily="34" charset="0"/>
              </a:rPr>
              <a:t>deadline</a:t>
            </a:r>
            <a:r>
              <a:rPr lang="en-GB" dirty="0">
                <a:cs typeface="Arial" panose="020B0604020202020204" pitchFamily="34" charset="0"/>
              </a:rPr>
              <a:t> </a:t>
            </a:r>
            <a:r>
              <a:rPr lang="en-GB" dirty="0" smtClean="0">
                <a:cs typeface="Arial" panose="020B0604020202020204" pitchFamily="34" charset="0"/>
              </a:rPr>
              <a:t>(30</a:t>
            </a:r>
            <a:r>
              <a:rPr lang="en-GB" baseline="30000" dirty="0" smtClean="0">
                <a:cs typeface="Arial" panose="020B0604020202020204" pitchFamily="34" charset="0"/>
              </a:rPr>
              <a:t>th</a:t>
            </a:r>
            <a:r>
              <a:rPr lang="en-GB" dirty="0" smtClean="0">
                <a:cs typeface="Arial" panose="020B0604020202020204" pitchFamily="34" charset="0"/>
              </a:rPr>
              <a:t> March 2018).</a:t>
            </a:r>
            <a:endParaRPr lang="en-GB" dirty="0"/>
          </a:p>
          <a:p>
            <a:pPr marL="742950" lvl="1" indent="-285750" algn="just">
              <a:lnSpc>
                <a:spcPct val="150000"/>
              </a:lnSpc>
              <a:spcAft>
                <a:spcPts val="600"/>
              </a:spcAft>
              <a:buFont typeface="+mj-lt"/>
              <a:buAutoNum type="alphaLcPeriod"/>
            </a:pPr>
            <a:r>
              <a:rPr lang="en-GB" dirty="0" smtClean="0">
                <a:cs typeface="Arial" panose="020B0604020202020204" pitchFamily="34" charset="0"/>
              </a:rPr>
              <a:t>Confirm </a:t>
            </a:r>
            <a:r>
              <a:rPr lang="en-GB" dirty="0">
                <a:cs typeface="Arial" panose="020B0604020202020204" pitchFamily="34" charset="0"/>
              </a:rPr>
              <a:t>that funding is substantively in place to complete the project.</a:t>
            </a:r>
            <a:endParaRPr lang="en-GB" dirty="0"/>
          </a:p>
          <a:p>
            <a:pPr lvl="0">
              <a:lnSpc>
                <a:spcPct val="150000"/>
              </a:lnSpc>
              <a:spcAft>
                <a:spcPts val="600"/>
              </a:spcAft>
            </a:pPr>
            <a:r>
              <a:rPr lang="en-GB" dirty="0" smtClean="0">
                <a:cs typeface="Arial" panose="020B0604020202020204" pitchFamily="34" charset="0"/>
              </a:rPr>
              <a:t>Outline </a:t>
            </a:r>
            <a:r>
              <a:rPr lang="en-GB" dirty="0">
                <a:cs typeface="Arial" panose="020B0604020202020204" pitchFamily="34" charset="0"/>
              </a:rPr>
              <a:t>Business cases will be evaluated against the </a:t>
            </a:r>
            <a:r>
              <a:rPr lang="en-GB" dirty="0" smtClean="0">
                <a:cs typeface="Arial" panose="020B0604020202020204" pitchFamily="34" charset="0"/>
              </a:rPr>
              <a:t>advertised criteria and </a:t>
            </a:r>
            <a:r>
              <a:rPr lang="en-GB" dirty="0">
                <a:cs typeface="Arial" panose="020B0604020202020204" pitchFamily="34" charset="0"/>
              </a:rPr>
              <a:t>on the achievement of a 65% threshold, will be presented to </a:t>
            </a:r>
            <a:r>
              <a:rPr lang="en-GB" dirty="0" smtClean="0">
                <a:cs typeface="Arial" panose="020B0604020202020204" pitchFamily="34" charset="0"/>
              </a:rPr>
              <a:t>Council </a:t>
            </a:r>
            <a:r>
              <a:rPr lang="en-GB" dirty="0">
                <a:cs typeface="Arial" panose="020B0604020202020204" pitchFamily="34" charset="0"/>
              </a:rPr>
              <a:t>in priority order </a:t>
            </a:r>
            <a:r>
              <a:rPr lang="en-GB" dirty="0" smtClean="0">
                <a:cs typeface="Arial" panose="020B0604020202020204" pitchFamily="34" charset="0"/>
              </a:rPr>
              <a:t>according to how well they have scored.</a:t>
            </a:r>
            <a:endParaRPr lang="en-GB" dirty="0"/>
          </a:p>
          <a:p>
            <a:endParaRPr lang="en-GB" dirty="0"/>
          </a:p>
        </p:txBody>
      </p:sp>
    </p:spTree>
    <p:extLst>
      <p:ext uri="{BB962C8B-B14F-4D97-AF65-F5344CB8AC3E}">
        <p14:creationId xmlns:p14="http://schemas.microsoft.com/office/powerpoint/2010/main" val="35103865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3" name="Table 2"/>
          <p:cNvGraphicFramePr>
            <a:graphicFrameLocks noGrp="1"/>
          </p:cNvGraphicFramePr>
          <p:nvPr>
            <p:extLst>
              <p:ext uri="{D42A27DB-BD31-4B8C-83A1-F6EECF244321}">
                <p14:modId xmlns:p14="http://schemas.microsoft.com/office/powerpoint/2010/main" val="2261560654"/>
              </p:ext>
            </p:extLst>
          </p:nvPr>
        </p:nvGraphicFramePr>
        <p:xfrm>
          <a:off x="0" y="1534315"/>
          <a:ext cx="10693399" cy="5423403"/>
        </p:xfrm>
        <a:graphic>
          <a:graphicData uri="http://schemas.openxmlformats.org/drawingml/2006/table">
            <a:tbl>
              <a:tblPr firstRow="1" firstCol="1" bandRow="1"/>
              <a:tblGrid>
                <a:gridCol w="489247"/>
                <a:gridCol w="8898664"/>
                <a:gridCol w="698016"/>
                <a:gridCol w="607472"/>
              </a:tblGrid>
              <a:tr h="153724">
                <a:tc>
                  <a:txBody>
                    <a:bodyPr/>
                    <a:lstStyle/>
                    <a:p>
                      <a:pPr algn="just">
                        <a:spcAft>
                          <a:spcPts val="600"/>
                        </a:spcAft>
                      </a:pPr>
                      <a:r>
                        <a:rPr lang="en-US" sz="1400" dirty="0">
                          <a:solidFill>
                            <a:srgbClr val="FF0000"/>
                          </a:solidFill>
                          <a:effectLst/>
                          <a:latin typeface="Arial" panose="020B0604020202020204" pitchFamily="34" charset="0"/>
                        </a:rPr>
                        <a:t> </a:t>
                      </a:r>
                      <a:endParaRPr lang="en-GB" sz="1400" dirty="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0"/>
                        </a:spcAft>
                      </a:pPr>
                      <a:r>
                        <a:rPr lang="en-GB" sz="1400" b="1" dirty="0" smtClean="0">
                          <a:effectLst/>
                          <a:latin typeface="Arial" panose="020B0604020202020204" pitchFamily="34" charset="0"/>
                          <a:ea typeface="Times New Roman" panose="02020603050405020304" pitchFamily="18" charset="0"/>
                        </a:rPr>
                        <a:t>Minor Capital Grants Stage </a:t>
                      </a:r>
                      <a:r>
                        <a:rPr lang="en-GB" sz="1400" b="1" dirty="0">
                          <a:effectLst/>
                          <a:latin typeface="Arial" panose="020B0604020202020204" pitchFamily="34" charset="0"/>
                          <a:ea typeface="Times New Roman" panose="02020603050405020304" pitchFamily="18" charset="0"/>
                        </a:rPr>
                        <a:t>1 Criterion</a:t>
                      </a:r>
                      <a:endParaRPr lang="en-GB" sz="1400" b="1" dirty="0">
                        <a:effectLst/>
                        <a:latin typeface="Times New Roman" panose="02020603050405020304" pitchFamily="18" charset="0"/>
                        <a:ea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effectLst/>
                          <a:latin typeface="Arial" panose="020B0604020202020204" pitchFamily="34" charset="0"/>
                        </a:rPr>
                        <a:t>Pass</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effectLst/>
                          <a:latin typeface="Arial" panose="020B0604020202020204" pitchFamily="34" charset="0"/>
                        </a:rPr>
                        <a:t>Fail</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432325">
                <a:tc>
                  <a:txBody>
                    <a:bodyPr/>
                    <a:lstStyle/>
                    <a:p>
                      <a:pPr algn="just">
                        <a:spcAft>
                          <a:spcPts val="600"/>
                        </a:spcAft>
                      </a:pPr>
                      <a:r>
                        <a:rPr lang="en-US" sz="1400">
                          <a:effectLst/>
                          <a:latin typeface="Arial" panose="020B0604020202020204" pitchFamily="34" charset="0"/>
                        </a:rPr>
                        <a:t>1</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0"/>
                        </a:spcAft>
                      </a:pPr>
                      <a:r>
                        <a:rPr lang="en-GB" sz="1400" dirty="0">
                          <a:effectLst/>
                          <a:latin typeface="Arial" panose="020B0604020202020204" pitchFamily="34" charset="0"/>
                          <a:ea typeface="Times New Roman" panose="02020603050405020304" pitchFamily="18" charset="0"/>
                        </a:rPr>
                        <a:t>Is the application from a properly constituted not for profit organisation? Evidence provided?</a:t>
                      </a:r>
                      <a:endParaRPr lang="en-GB" sz="1400" dirty="0">
                        <a:effectLst/>
                        <a:latin typeface="Times New Roman" panose="02020603050405020304" pitchFamily="18" charset="0"/>
                        <a:ea typeface="Times New Roman" panose="02020603050405020304" pitchFamily="18" charset="0"/>
                      </a:endParaRPr>
                    </a:p>
                    <a:p>
                      <a:pPr marL="457200" algn="just">
                        <a:spcAft>
                          <a:spcPts val="0"/>
                        </a:spcAft>
                      </a:pPr>
                      <a:r>
                        <a:rPr lang="en-GB" sz="1400"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effectLst/>
                          <a:latin typeface="Arial" panose="020B0604020202020204" pitchFamily="34" charset="0"/>
                        </a:rPr>
                        <a:t> </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effectLst/>
                          <a:latin typeface="Arial" panose="020B0604020202020204" pitchFamily="34" charset="0"/>
                        </a:rPr>
                        <a:t> </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408307">
                <a:tc>
                  <a:txBody>
                    <a:bodyPr/>
                    <a:lstStyle/>
                    <a:p>
                      <a:pPr algn="just">
                        <a:spcAft>
                          <a:spcPts val="600"/>
                        </a:spcAft>
                      </a:pPr>
                      <a:r>
                        <a:rPr lang="en-US" sz="1400">
                          <a:effectLst/>
                          <a:latin typeface="Arial" panose="020B0604020202020204" pitchFamily="34" charset="0"/>
                        </a:rPr>
                        <a:t>2</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0"/>
                        </a:spcAft>
                      </a:pPr>
                      <a:r>
                        <a:rPr lang="en-GB" sz="1400" dirty="0">
                          <a:effectLst/>
                          <a:latin typeface="Arial" panose="020B0604020202020204" pitchFamily="34" charset="0"/>
                          <a:ea typeface="Times New Roman" panose="02020603050405020304" pitchFamily="18" charset="0"/>
                        </a:rPr>
                        <a:t>Is the building located in Causeway Coast and Glens Borough Council Area?</a:t>
                      </a:r>
                      <a:endParaRPr lang="en-GB" sz="1400" dirty="0">
                        <a:effectLst/>
                        <a:latin typeface="Times New Roman" panose="02020603050405020304" pitchFamily="18" charset="0"/>
                        <a:ea typeface="Times New Roman" panose="02020603050405020304" pitchFamily="18" charset="0"/>
                      </a:endParaRPr>
                    </a:p>
                    <a:p>
                      <a:pPr algn="just">
                        <a:spcAft>
                          <a:spcPts val="600"/>
                        </a:spcAft>
                      </a:pPr>
                      <a:r>
                        <a:rPr lang="en-US" sz="1400" dirty="0">
                          <a:solidFill>
                            <a:srgbClr val="FF0000"/>
                          </a:solidFill>
                          <a:effectLst/>
                          <a:latin typeface="Arial" panose="020B0604020202020204" pitchFamily="34" charset="0"/>
                        </a:rPr>
                        <a:t> </a:t>
                      </a:r>
                      <a:endParaRPr lang="en-GB" sz="1400" dirty="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effectLst/>
                          <a:latin typeface="Arial" panose="020B0604020202020204" pitchFamily="34" charset="0"/>
                        </a:rPr>
                        <a:t> </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effectLst/>
                          <a:latin typeface="Arial" panose="020B0604020202020204" pitchFamily="34" charset="0"/>
                        </a:rPr>
                        <a:t> </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430426">
                <a:tc>
                  <a:txBody>
                    <a:bodyPr/>
                    <a:lstStyle/>
                    <a:p>
                      <a:pPr algn="just">
                        <a:spcAft>
                          <a:spcPts val="600"/>
                        </a:spcAft>
                      </a:pPr>
                      <a:r>
                        <a:rPr lang="en-US" sz="1400">
                          <a:effectLst/>
                          <a:latin typeface="Arial" panose="020B0604020202020204" pitchFamily="34" charset="0"/>
                        </a:rPr>
                        <a:t>3</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0"/>
                        </a:spcAft>
                      </a:pPr>
                      <a:r>
                        <a:rPr lang="en-GB" sz="1400" dirty="0">
                          <a:effectLst/>
                          <a:latin typeface="Arial" panose="020B0604020202020204" pitchFamily="34" charset="0"/>
                          <a:ea typeface="Times New Roman" panose="02020603050405020304" pitchFamily="18" charset="0"/>
                        </a:rPr>
                        <a:t>Does the applicant own the premises or hold at least a 5 year lease? </a:t>
                      </a:r>
                      <a:endParaRPr lang="en-GB" sz="1400" dirty="0">
                        <a:effectLst/>
                        <a:latin typeface="Times New Roman" panose="02020603050405020304" pitchFamily="18" charset="0"/>
                        <a:ea typeface="Times New Roman" panose="02020603050405020304" pitchFamily="18" charset="0"/>
                      </a:endParaRPr>
                    </a:p>
                    <a:p>
                      <a:pPr algn="just">
                        <a:spcAft>
                          <a:spcPts val="600"/>
                        </a:spcAft>
                      </a:pPr>
                      <a:r>
                        <a:rPr lang="en-US" sz="1400" dirty="0">
                          <a:solidFill>
                            <a:srgbClr val="FF0000"/>
                          </a:solidFill>
                          <a:effectLst/>
                          <a:latin typeface="Arial" panose="020B0604020202020204" pitchFamily="34" charset="0"/>
                        </a:rPr>
                        <a:t> </a:t>
                      </a:r>
                      <a:endParaRPr lang="en-GB" sz="1400" dirty="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effectLst/>
                          <a:latin typeface="Arial" panose="020B0604020202020204" pitchFamily="34" charset="0"/>
                        </a:rPr>
                        <a:t> </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effectLst/>
                          <a:latin typeface="Arial" panose="020B0604020202020204" pitchFamily="34" charset="0"/>
                        </a:rPr>
                        <a:t> </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432325">
                <a:tc>
                  <a:txBody>
                    <a:bodyPr/>
                    <a:lstStyle/>
                    <a:p>
                      <a:pPr algn="just">
                        <a:spcAft>
                          <a:spcPts val="600"/>
                        </a:spcAft>
                      </a:pPr>
                      <a:r>
                        <a:rPr lang="en-US" sz="1400">
                          <a:effectLst/>
                          <a:latin typeface="Arial" panose="020B0604020202020204" pitchFamily="34" charset="0"/>
                        </a:rPr>
                        <a:t>4</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0"/>
                        </a:spcAft>
                      </a:pPr>
                      <a:r>
                        <a:rPr lang="en-GB" sz="1400" dirty="0">
                          <a:effectLst/>
                          <a:latin typeface="Arial" panose="020B0604020202020204" pitchFamily="34" charset="0"/>
                          <a:ea typeface="Times New Roman" panose="02020603050405020304" pitchFamily="18" charset="0"/>
                        </a:rPr>
                        <a:t>Evidence provided of statutory approvals e.g. planning permission or building control?</a:t>
                      </a:r>
                      <a:endParaRPr lang="en-GB" sz="1400" dirty="0">
                        <a:effectLst/>
                        <a:latin typeface="Times New Roman" panose="02020603050405020304" pitchFamily="18" charset="0"/>
                        <a:ea typeface="Times New Roman" panose="02020603050405020304" pitchFamily="18" charset="0"/>
                      </a:endParaRPr>
                    </a:p>
                    <a:p>
                      <a:pPr marL="457200" algn="just">
                        <a:spcAft>
                          <a:spcPts val="0"/>
                        </a:spcAft>
                      </a:pPr>
                      <a:r>
                        <a:rPr lang="en-GB" sz="1400" dirty="0">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solidFill>
                            <a:srgbClr val="FF0000"/>
                          </a:solidFill>
                          <a:effectLst/>
                          <a:latin typeface="Arial" panose="020B0604020202020204" pitchFamily="34" charset="0"/>
                        </a:rPr>
                        <a:t> </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solidFill>
                            <a:srgbClr val="FF0000"/>
                          </a:solidFill>
                          <a:effectLst/>
                          <a:latin typeface="Arial" panose="020B0604020202020204" pitchFamily="34" charset="0"/>
                        </a:rPr>
                        <a:t> </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432325">
                <a:tc>
                  <a:txBody>
                    <a:bodyPr/>
                    <a:lstStyle/>
                    <a:p>
                      <a:pPr algn="just">
                        <a:spcAft>
                          <a:spcPts val="600"/>
                        </a:spcAft>
                      </a:pPr>
                      <a:r>
                        <a:rPr lang="en-US" sz="1400">
                          <a:effectLst/>
                          <a:latin typeface="Arial" panose="020B0604020202020204" pitchFamily="34" charset="0"/>
                        </a:rPr>
                        <a:t>5</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0"/>
                        </a:spcAft>
                      </a:pPr>
                      <a:r>
                        <a:rPr lang="en-GB" sz="1400" dirty="0">
                          <a:effectLst/>
                          <a:latin typeface="Arial" panose="020B0604020202020204" pitchFamily="34" charset="0"/>
                          <a:ea typeface="Times New Roman" panose="02020603050405020304" pitchFamily="18" charset="0"/>
                        </a:rPr>
                        <a:t>Does the application demonstrate a strategic fit with Causeway Coast and Glens Borough Council strategies? (E.G. Corporate, Community facilities, Sports facilities?)</a:t>
                      </a:r>
                      <a:endParaRPr lang="en-GB" sz="1400" dirty="0">
                        <a:effectLst/>
                        <a:latin typeface="Times New Roman" panose="02020603050405020304" pitchFamily="18" charset="0"/>
                        <a:ea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solidFill>
                            <a:srgbClr val="FF0000"/>
                          </a:solidFill>
                          <a:effectLst/>
                          <a:latin typeface="Arial" panose="020B0604020202020204" pitchFamily="34" charset="0"/>
                        </a:rPr>
                        <a:t> </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solidFill>
                            <a:srgbClr val="FF0000"/>
                          </a:solidFill>
                          <a:effectLst/>
                          <a:latin typeface="Arial" panose="020B0604020202020204" pitchFamily="34" charset="0"/>
                        </a:rPr>
                        <a:t> </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098341">
                <a:tc>
                  <a:txBody>
                    <a:bodyPr/>
                    <a:lstStyle/>
                    <a:p>
                      <a:pPr algn="just">
                        <a:spcAft>
                          <a:spcPts val="600"/>
                        </a:spcAft>
                      </a:pPr>
                      <a:r>
                        <a:rPr lang="en-US" sz="1400">
                          <a:effectLst/>
                          <a:latin typeface="Arial" panose="020B0604020202020204" pitchFamily="34" charset="0"/>
                        </a:rPr>
                        <a:t>6</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dirty="0">
                          <a:effectLst/>
                          <a:latin typeface="Arial" panose="020B0604020202020204" pitchFamily="34" charset="0"/>
                        </a:rPr>
                        <a:t>All requests for funding will satisfy the definition of capital which is defined for the purpose of this minor Capital Grants </a:t>
                      </a:r>
                      <a:r>
                        <a:rPr lang="en-US" sz="1400" dirty="0" err="1">
                          <a:effectLst/>
                          <a:latin typeface="Arial" panose="020B0604020202020204" pitchFamily="34" charset="0"/>
                        </a:rPr>
                        <a:t>programme</a:t>
                      </a:r>
                      <a:r>
                        <a:rPr lang="en-US" sz="1400" dirty="0">
                          <a:effectLst/>
                          <a:latin typeface="Arial" panose="020B0604020202020204" pitchFamily="34" charset="0"/>
                        </a:rPr>
                        <a:t> as the following:</a:t>
                      </a:r>
                      <a:endParaRPr lang="en-GB" sz="1400" dirty="0">
                        <a:effectLst/>
                        <a:latin typeface="Times New Roman" panose="02020603050405020304" pitchFamily="18" charset="0"/>
                      </a:endParaRPr>
                    </a:p>
                    <a:p>
                      <a:pPr marL="342900" lvl="0" indent="-342900" algn="just">
                        <a:spcAft>
                          <a:spcPts val="600"/>
                        </a:spcAft>
                        <a:buFont typeface="Symbol" panose="05050102010706020507" pitchFamily="18" charset="2"/>
                        <a:buChar char=""/>
                      </a:pPr>
                      <a:r>
                        <a:rPr lang="en-US" sz="1400" dirty="0">
                          <a:effectLst/>
                          <a:latin typeface="Arial" panose="020B0604020202020204" pitchFamily="34" charset="0"/>
                        </a:rPr>
                        <a:t>Grant aid for an asset that would be expected to last at least 10 years.</a:t>
                      </a:r>
                      <a:endParaRPr lang="en-GB" sz="1400" dirty="0">
                        <a:effectLst/>
                        <a:latin typeface="Times New Roman" panose="02020603050405020304" pitchFamily="18" charset="0"/>
                      </a:endParaRPr>
                    </a:p>
                    <a:p>
                      <a:pPr marL="342900" lvl="0" indent="-342900" algn="just">
                        <a:spcAft>
                          <a:spcPts val="600"/>
                        </a:spcAft>
                        <a:buFont typeface="Symbol" panose="05050102010706020507" pitchFamily="18" charset="2"/>
                        <a:buChar char=""/>
                      </a:pP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Unitary in nature, e.g. a small extension or renovation, provision of enhancement lighting to enable extended use of facilities.</a:t>
                      </a:r>
                      <a:endParaRPr lang="en-GB"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600"/>
                        </a:spcAft>
                        <a:buFont typeface="Symbol" panose="05050102010706020507" pitchFamily="18" charset="2"/>
                        <a:buChar char=""/>
                      </a:pPr>
                      <a:r>
                        <a:rPr lang="en-US" sz="1400" dirty="0">
                          <a:effectLst/>
                          <a:latin typeface="Arial" panose="020B0604020202020204" pitchFamily="34" charset="0"/>
                        </a:rPr>
                        <a:t>Total project costs between £6,750 and £37,500.</a:t>
                      </a:r>
                      <a:endParaRPr lang="en-GB" sz="1400" dirty="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dirty="0">
                          <a:solidFill>
                            <a:srgbClr val="FF0000"/>
                          </a:solidFill>
                          <a:effectLst/>
                          <a:latin typeface="Arial" panose="020B0604020202020204" pitchFamily="34" charset="0"/>
                        </a:rPr>
                        <a:t> </a:t>
                      </a:r>
                      <a:endParaRPr lang="en-GB" sz="1400" dirty="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dirty="0">
                          <a:solidFill>
                            <a:srgbClr val="FF0000"/>
                          </a:solidFill>
                          <a:effectLst/>
                          <a:latin typeface="Arial" panose="020B0604020202020204" pitchFamily="34" charset="0"/>
                        </a:rPr>
                        <a:t> </a:t>
                      </a:r>
                      <a:endParaRPr lang="en-GB" sz="1400" dirty="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480362">
                <a:tc>
                  <a:txBody>
                    <a:bodyPr/>
                    <a:lstStyle/>
                    <a:p>
                      <a:pPr algn="just">
                        <a:spcAft>
                          <a:spcPts val="600"/>
                        </a:spcAft>
                      </a:pPr>
                      <a:r>
                        <a:rPr lang="en-US" sz="1400">
                          <a:effectLst/>
                          <a:latin typeface="Arial" panose="020B0604020202020204" pitchFamily="34" charset="0"/>
                        </a:rPr>
                        <a:t>7</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dirty="0">
                          <a:effectLst/>
                          <a:latin typeface="Arial" panose="020B0604020202020204" pitchFamily="34" charset="0"/>
                        </a:rPr>
                        <a:t>Applications will be considered ineligible if either the applicant </a:t>
                      </a:r>
                      <a:r>
                        <a:rPr lang="en-US" sz="1400" dirty="0" err="1">
                          <a:effectLst/>
                          <a:latin typeface="Arial" panose="020B0604020202020204" pitchFamily="34" charset="0"/>
                        </a:rPr>
                        <a:t>organisation</a:t>
                      </a:r>
                      <a:r>
                        <a:rPr lang="en-US" sz="1400" dirty="0">
                          <a:effectLst/>
                          <a:latin typeface="Arial" panose="020B0604020202020204" pitchFamily="34" charset="0"/>
                        </a:rPr>
                        <a:t> or the site where the project is to be based have received any capital investment from Council in the past five </a:t>
                      </a:r>
                      <a:r>
                        <a:rPr lang="en-US" sz="1400" dirty="0" smtClean="0">
                          <a:effectLst/>
                          <a:latin typeface="Arial" panose="020B0604020202020204" pitchFamily="34" charset="0"/>
                        </a:rPr>
                        <a:t>years.</a:t>
                      </a:r>
                      <a:endParaRPr lang="en-GB" sz="1400" dirty="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solidFill>
                            <a:srgbClr val="FF0000"/>
                          </a:solidFill>
                          <a:effectLst/>
                          <a:latin typeface="Arial" panose="020B0604020202020204" pitchFamily="34" charset="0"/>
                        </a:rPr>
                        <a:t> </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dirty="0">
                          <a:solidFill>
                            <a:srgbClr val="FF0000"/>
                          </a:solidFill>
                          <a:effectLst/>
                          <a:latin typeface="Arial" panose="020B0604020202020204" pitchFamily="34" charset="0"/>
                        </a:rPr>
                        <a:t> </a:t>
                      </a:r>
                      <a:endParaRPr lang="en-GB" sz="1400" dirty="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60271">
                <a:tc>
                  <a:txBody>
                    <a:bodyPr/>
                    <a:lstStyle/>
                    <a:p>
                      <a:pPr algn="just">
                        <a:spcAft>
                          <a:spcPts val="600"/>
                        </a:spcAft>
                      </a:pPr>
                      <a:r>
                        <a:rPr lang="en-US" sz="1400">
                          <a:effectLst/>
                          <a:latin typeface="Arial" panose="020B0604020202020204" pitchFamily="34" charset="0"/>
                        </a:rPr>
                        <a:t>8</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dirty="0">
                          <a:effectLst/>
                          <a:latin typeface="Arial" panose="020B0604020202020204" pitchFamily="34" charset="0"/>
                        </a:rPr>
                        <a:t>Applicants must submit final signed accounts for the previous two financial years. Only those </a:t>
                      </a:r>
                      <a:r>
                        <a:rPr lang="en-US" sz="1400" dirty="0" err="1">
                          <a:effectLst/>
                          <a:latin typeface="Arial" panose="020B0604020202020204" pitchFamily="34" charset="0"/>
                        </a:rPr>
                        <a:t>organisations</a:t>
                      </a:r>
                      <a:r>
                        <a:rPr lang="en-US" sz="1400" dirty="0">
                          <a:effectLst/>
                          <a:latin typeface="Arial" panose="020B0604020202020204" pitchFamily="34" charset="0"/>
                        </a:rPr>
                        <a:t> that Council considers to be financially sound will be considered eligible.</a:t>
                      </a:r>
                      <a:endParaRPr lang="en-GB" sz="1400" dirty="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solidFill>
                            <a:srgbClr val="FF0000"/>
                          </a:solidFill>
                          <a:effectLst/>
                          <a:latin typeface="Arial" panose="020B0604020202020204" pitchFamily="34" charset="0"/>
                        </a:rPr>
                        <a:t> </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dirty="0">
                          <a:solidFill>
                            <a:srgbClr val="FF0000"/>
                          </a:solidFill>
                          <a:effectLst/>
                          <a:latin typeface="Arial" panose="020B0604020202020204" pitchFamily="34" charset="0"/>
                        </a:rPr>
                        <a:t> </a:t>
                      </a:r>
                      <a:endParaRPr lang="en-GB" sz="1400" dirty="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480362">
                <a:tc>
                  <a:txBody>
                    <a:bodyPr/>
                    <a:lstStyle/>
                    <a:p>
                      <a:pPr algn="just">
                        <a:spcAft>
                          <a:spcPts val="600"/>
                        </a:spcAft>
                      </a:pPr>
                      <a:r>
                        <a:rPr lang="en-US" sz="1400">
                          <a:effectLst/>
                          <a:latin typeface="Arial" panose="020B0604020202020204" pitchFamily="34" charset="0"/>
                        </a:rPr>
                        <a:t>9</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effectLst/>
                          <a:latin typeface="Arial" panose="020B0604020202020204" pitchFamily="34" charset="0"/>
                        </a:rPr>
                        <a:t>Applicants must submit all documentation relevant to demonstrate good governance practices (e.g. Child protection policy, equity statement, financial processes etc). Only those organisations that Council considers to have appropriate procedures will be eligible.</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a:solidFill>
                            <a:srgbClr val="FF0000"/>
                          </a:solidFill>
                          <a:effectLst/>
                          <a:latin typeface="Arial" panose="020B0604020202020204" pitchFamily="34" charset="0"/>
                        </a:rPr>
                        <a:t> </a:t>
                      </a:r>
                      <a:endParaRPr lang="en-GB" sz="140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spcAft>
                          <a:spcPts val="600"/>
                        </a:spcAft>
                      </a:pPr>
                      <a:r>
                        <a:rPr lang="en-US" sz="1400" dirty="0">
                          <a:solidFill>
                            <a:srgbClr val="FF0000"/>
                          </a:solidFill>
                          <a:effectLst/>
                          <a:latin typeface="Arial" panose="020B0604020202020204" pitchFamily="34" charset="0"/>
                        </a:rPr>
                        <a:t> </a:t>
                      </a:r>
                      <a:endParaRPr lang="en-GB" sz="1400" dirty="0">
                        <a:effectLst/>
                        <a:latin typeface="Times New Roman" panose="02020603050405020304" pitchFamily="18" charset="0"/>
                      </a:endParaRPr>
                    </a:p>
                  </a:txBody>
                  <a:tcPr marL="57738" marR="57738"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800476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8148" y="2269257"/>
            <a:ext cx="9864725" cy="4968875"/>
          </a:xfrm>
        </p:spPr>
        <p:txBody>
          <a:bodyPr/>
          <a:lstStyle/>
          <a:p>
            <a:endParaRPr lang="en-GB" dirty="0"/>
          </a:p>
        </p:txBody>
      </p:sp>
      <p:sp>
        <p:nvSpPr>
          <p:cNvPr id="3" name="TextBox 2"/>
          <p:cNvSpPr txBox="1"/>
          <p:nvPr/>
        </p:nvSpPr>
        <p:spPr>
          <a:xfrm>
            <a:off x="162124" y="1549177"/>
            <a:ext cx="5510163" cy="400110"/>
          </a:xfrm>
          <a:prstGeom prst="rect">
            <a:avLst/>
          </a:prstGeom>
          <a:noFill/>
        </p:spPr>
        <p:txBody>
          <a:bodyPr wrap="none" rtlCol="0">
            <a:spAutoFit/>
          </a:bodyPr>
          <a:lstStyle/>
          <a:p>
            <a:r>
              <a:rPr lang="en-GB" sz="2000" dirty="0" smtClean="0"/>
              <a:t>Minor Capital Grants Stage 2 Assessment &amp; Scoring</a:t>
            </a: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2722481951"/>
              </p:ext>
            </p:extLst>
          </p:nvPr>
        </p:nvGraphicFramePr>
        <p:xfrm>
          <a:off x="0" y="1949287"/>
          <a:ext cx="10693400" cy="5364480"/>
        </p:xfrm>
        <a:graphic>
          <a:graphicData uri="http://schemas.openxmlformats.org/drawingml/2006/table">
            <a:tbl>
              <a:tblPr firstRow="1" bandRow="1">
                <a:tableStyleId>{5C22544A-7EE6-4342-B048-85BDC9FD1C3A}</a:tableStyleId>
              </a:tblPr>
              <a:tblGrid>
                <a:gridCol w="468342"/>
                <a:gridCol w="7830686"/>
                <a:gridCol w="792088"/>
                <a:gridCol w="864096"/>
                <a:gridCol w="738188"/>
              </a:tblGrid>
              <a:tr h="370840">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Criteria</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Score</a:t>
                      </a:r>
                    </a:p>
                    <a:p>
                      <a:r>
                        <a:rPr lang="en-GB" sz="1600" dirty="0" smtClean="0">
                          <a:solidFill>
                            <a:schemeClr val="tx1"/>
                          </a:solidFill>
                        </a:rPr>
                        <a:t> (0-5)</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Weight</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Max Score</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t>1</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Strategic relevance: </a:t>
                      </a:r>
                      <a:endParaRPr lang="en-GB" sz="1600" dirty="0" smtClean="0">
                        <a:effectLst/>
                      </a:endParaRPr>
                    </a:p>
                    <a:p>
                      <a:r>
                        <a:rPr lang="en-GB" sz="1600" dirty="0" smtClean="0">
                          <a:solidFill>
                            <a:schemeClr val="dk1"/>
                          </a:solidFill>
                          <a:effectLst/>
                          <a:latin typeface="+mn-lt"/>
                          <a:ea typeface="+mn-ea"/>
                          <a:cs typeface="+mn-cs"/>
                        </a:rPr>
                        <a:t>Clearly demonstrates an ability to assist Council in the delivery of agreed strategic objectives including inter alia: Corporate Plan, Relevant Council strategies,</a:t>
                      </a:r>
                      <a:r>
                        <a:rPr lang="en-GB" sz="1600" baseline="0" dirty="0" smtClean="0">
                          <a:solidFill>
                            <a:schemeClr val="dk1"/>
                          </a:solidFill>
                          <a:effectLst/>
                          <a:latin typeface="+mn-lt"/>
                          <a:ea typeface="+mn-ea"/>
                          <a:cs typeface="+mn-cs"/>
                        </a:rPr>
                        <a:t> </a:t>
                      </a:r>
                      <a:r>
                        <a:rPr lang="en-GB" sz="1600" dirty="0" smtClean="0">
                          <a:solidFill>
                            <a:schemeClr val="dk1"/>
                          </a:solidFill>
                          <a:effectLst/>
                          <a:latin typeface="+mn-lt"/>
                          <a:ea typeface="+mn-ea"/>
                          <a:cs typeface="+mn-cs"/>
                        </a:rPr>
                        <a:t>Programme Aims, Community Planning priorities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X 2</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10</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t>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Community/Sporting Need: </a:t>
                      </a:r>
                      <a:endParaRPr lang="en-GB" sz="1600" dirty="0" smtClean="0">
                        <a:effectLst/>
                      </a:endParaRPr>
                    </a:p>
                    <a:p>
                      <a:r>
                        <a:rPr lang="en-GB" sz="1600" dirty="0" smtClean="0">
                          <a:solidFill>
                            <a:schemeClr val="dk1"/>
                          </a:solidFill>
                          <a:effectLst/>
                          <a:latin typeface="+mn-lt"/>
                          <a:ea typeface="+mn-ea"/>
                          <a:cs typeface="+mn-cs"/>
                        </a:rPr>
                        <a:t>Providing community or sporting access to facilities in areas of clearly demonstrated need. </a:t>
                      </a:r>
                    </a:p>
                    <a:p>
                      <a:r>
                        <a:rPr lang="en-GB" sz="1600" b="1" u="sng" dirty="0" smtClean="0">
                          <a:solidFill>
                            <a:schemeClr val="dk1"/>
                          </a:solidFill>
                          <a:effectLst/>
                          <a:latin typeface="+mn-lt"/>
                          <a:ea typeface="+mn-ea"/>
                          <a:cs typeface="+mn-cs"/>
                        </a:rPr>
                        <a:t>Note</a:t>
                      </a:r>
                      <a:r>
                        <a:rPr lang="en-GB" sz="1600" b="1" dirty="0" smtClean="0">
                          <a:solidFill>
                            <a:schemeClr val="dk1"/>
                          </a:solidFill>
                          <a:effectLst/>
                          <a:latin typeface="+mn-lt"/>
                          <a:ea typeface="+mn-ea"/>
                          <a:cs typeface="+mn-cs"/>
                        </a:rPr>
                        <a:t>: </a:t>
                      </a:r>
                      <a:endParaRPr lang="en-GB" sz="1600" dirty="0" smtClean="0">
                        <a:effectLst/>
                      </a:endParaRPr>
                    </a:p>
                    <a:p>
                      <a:r>
                        <a:rPr lang="en-GB" sz="1600" dirty="0" smtClean="0">
                          <a:solidFill>
                            <a:schemeClr val="dk1"/>
                          </a:solidFill>
                          <a:effectLst/>
                          <a:latin typeface="+mn-lt"/>
                          <a:ea typeface="+mn-ea"/>
                          <a:cs typeface="+mn-cs"/>
                        </a:rPr>
                        <a:t>Projects that are likely to cause significant levels of displacement from existing facilities will not be funded by Council.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X 4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20</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t>3</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Accessible to All: </a:t>
                      </a:r>
                      <a:endParaRPr lang="en-GB" sz="1600" dirty="0" smtClean="0">
                        <a:effectLst/>
                      </a:endParaRPr>
                    </a:p>
                    <a:p>
                      <a:r>
                        <a:rPr lang="en-GB" sz="1600" dirty="0" smtClean="0">
                          <a:solidFill>
                            <a:schemeClr val="dk1"/>
                          </a:solidFill>
                          <a:effectLst/>
                          <a:latin typeface="+mn-lt"/>
                          <a:ea typeface="+mn-ea"/>
                          <a:cs typeface="+mn-cs"/>
                        </a:rPr>
                        <a:t>Council will afford a higher priority to projects that demonstrate innovative measures that will make the</a:t>
                      </a:r>
                      <a:r>
                        <a:rPr lang="en-GB" sz="1600" u="sng" dirty="0" smtClean="0">
                          <a:solidFill>
                            <a:schemeClr val="dk1"/>
                          </a:solidFill>
                          <a:effectLst/>
                          <a:latin typeface="+mn-lt"/>
                          <a:ea typeface="+mn-ea"/>
                          <a:cs typeface="+mn-cs"/>
                        </a:rPr>
                        <a:t> </a:t>
                      </a:r>
                      <a:r>
                        <a:rPr lang="en-GB" sz="1600" dirty="0" smtClean="0">
                          <a:solidFill>
                            <a:schemeClr val="dk1"/>
                          </a:solidFill>
                          <a:effectLst/>
                          <a:latin typeface="+mn-lt"/>
                          <a:ea typeface="+mn-ea"/>
                          <a:cs typeface="+mn-cs"/>
                        </a:rPr>
                        <a:t>proposed facility attractive, welcoming and accessible to all the community. </a:t>
                      </a:r>
                      <a:endParaRPr lang="en-GB" sz="1600" dirty="0" smtClean="0">
                        <a:effectLst/>
                      </a:endParaRPr>
                    </a:p>
                    <a:p>
                      <a:r>
                        <a:rPr lang="en-GB" sz="1600" dirty="0" smtClean="0">
                          <a:solidFill>
                            <a:schemeClr val="dk1"/>
                          </a:solidFill>
                          <a:effectLst/>
                          <a:latin typeface="+mn-lt"/>
                          <a:ea typeface="+mn-ea"/>
                          <a:cs typeface="+mn-cs"/>
                        </a:rPr>
                        <a:t> </a:t>
                      </a:r>
                      <a:r>
                        <a:rPr lang="en-GB" sz="1600" b="1" u="sng" dirty="0" smtClean="0">
                          <a:solidFill>
                            <a:srgbClr val="FF0000"/>
                          </a:solidFill>
                          <a:effectLst/>
                          <a:latin typeface="+mn-lt"/>
                          <a:ea typeface="+mn-ea"/>
                          <a:cs typeface="+mn-cs"/>
                        </a:rPr>
                        <a:t>Note:</a:t>
                      </a:r>
                      <a:endParaRPr lang="en-GB" sz="1600" dirty="0" smtClean="0">
                        <a:solidFill>
                          <a:srgbClr val="FF0000"/>
                        </a:solidFill>
                        <a:effectLst/>
                      </a:endParaRPr>
                    </a:p>
                    <a:p>
                      <a:r>
                        <a:rPr lang="en-GB" sz="1600" dirty="0" smtClean="0">
                          <a:solidFill>
                            <a:srgbClr val="FF0000"/>
                          </a:solidFill>
                          <a:effectLst/>
                          <a:latin typeface="+mn-lt"/>
                          <a:ea typeface="+mn-ea"/>
                          <a:cs typeface="+mn-cs"/>
                        </a:rPr>
                        <a:t>Council will not fund facilities that are for the sole use of membership organisations.</a:t>
                      </a:r>
                      <a:endParaRPr lang="en-GB" sz="1600" dirty="0" smtClean="0">
                        <a:solidFill>
                          <a:srgbClr val="FF0000"/>
                        </a:solidFill>
                        <a:effectLst/>
                      </a:endParaRPr>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t>X 3</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t>15</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dirty="0" smtClean="0"/>
                        <a:t>4</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Increases in Participation from all sections of the community: </a:t>
                      </a:r>
                      <a:endParaRPr lang="en-GB" sz="1600" dirty="0" smtClean="0">
                        <a:effectLst/>
                      </a:endParaRPr>
                    </a:p>
                    <a:p>
                      <a:r>
                        <a:rPr lang="en-GB" sz="1600" dirty="0" smtClean="0">
                          <a:solidFill>
                            <a:schemeClr val="dk1"/>
                          </a:solidFill>
                          <a:effectLst/>
                          <a:latin typeface="+mn-lt"/>
                          <a:ea typeface="+mn-ea"/>
                          <a:cs typeface="+mn-cs"/>
                        </a:rPr>
                        <a:t>Council will afford a priority to those projects that will increase participation in community and sporting activities (as demonstrated via a clear Development Plan).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t>X 2</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t>10</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775330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8148" y="2269257"/>
            <a:ext cx="9864725" cy="553998"/>
          </a:xfrm>
        </p:spPr>
        <p:txBody>
          <a:bodyPr/>
          <a:lstStyle/>
          <a:p>
            <a:pPr algn="ctr"/>
            <a:r>
              <a:rPr lang="en-GB" b="1" dirty="0">
                <a:latin typeface="Arial" panose="020B0604020202020204" pitchFamily="34" charset="0"/>
                <a:ea typeface="Calibri" panose="020F0502020204030204" pitchFamily="34" charset="0"/>
                <a:cs typeface="Times New Roman" panose="02020603050405020304" pitchFamily="18" charset="0"/>
              </a:rPr>
              <a:t>Applications must score 65% in order to avail of funding.</a:t>
            </a: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3" name="TextBox 2"/>
          <p:cNvSpPr txBox="1"/>
          <p:nvPr/>
        </p:nvSpPr>
        <p:spPr>
          <a:xfrm>
            <a:off x="162124" y="1549177"/>
            <a:ext cx="6988452" cy="400110"/>
          </a:xfrm>
          <a:prstGeom prst="rect">
            <a:avLst/>
          </a:prstGeom>
          <a:noFill/>
        </p:spPr>
        <p:txBody>
          <a:bodyPr wrap="none" rtlCol="0">
            <a:spAutoFit/>
          </a:bodyPr>
          <a:lstStyle/>
          <a:p>
            <a:r>
              <a:rPr lang="en-GB" sz="2000" dirty="0" smtClean="0"/>
              <a:t>Capital Grants Stage 2 Assessment &amp; Scoring……………….continued</a:t>
            </a: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3679617463"/>
              </p:ext>
            </p:extLst>
          </p:nvPr>
        </p:nvGraphicFramePr>
        <p:xfrm>
          <a:off x="0" y="1949287"/>
          <a:ext cx="10459268" cy="4723903"/>
        </p:xfrm>
        <a:graphic>
          <a:graphicData uri="http://schemas.openxmlformats.org/drawingml/2006/table">
            <a:tbl>
              <a:tblPr firstRow="1" bandRow="1">
                <a:tableStyleId>{5C22544A-7EE6-4342-B048-85BDC9FD1C3A}</a:tableStyleId>
              </a:tblPr>
              <a:tblGrid>
                <a:gridCol w="458088"/>
                <a:gridCol w="7624916"/>
                <a:gridCol w="720080"/>
                <a:gridCol w="936104"/>
                <a:gridCol w="720080"/>
              </a:tblGrid>
              <a:tr h="544650">
                <a:tc>
                  <a:txBody>
                    <a:bodyPr/>
                    <a:lstStyle/>
                    <a:p>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Criteria</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Score</a:t>
                      </a:r>
                    </a:p>
                    <a:p>
                      <a:r>
                        <a:rPr lang="en-GB" sz="1600" dirty="0" smtClean="0">
                          <a:solidFill>
                            <a:schemeClr val="tx1"/>
                          </a:solidFill>
                        </a:rPr>
                        <a:t> (0-5)</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Weight</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solidFill>
                            <a:schemeClr val="tx1"/>
                          </a:solidFill>
                        </a:rPr>
                        <a:t>Max Score</a:t>
                      </a:r>
                      <a:endParaRPr lang="en-GB"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01270">
                <a:tc>
                  <a:txBody>
                    <a:bodyPr/>
                    <a:lstStyle/>
                    <a:p>
                      <a:r>
                        <a:rPr lang="en-GB" sz="1600" dirty="0" smtClean="0"/>
                        <a:t>5</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Value for Money: </a:t>
                      </a:r>
                      <a:r>
                        <a:rPr lang="en-GB" sz="1600" dirty="0" smtClean="0">
                          <a:solidFill>
                            <a:schemeClr val="dk1"/>
                          </a:solidFill>
                          <a:effectLst/>
                          <a:latin typeface="+mn-lt"/>
                          <a:ea typeface="+mn-ea"/>
                          <a:cs typeface="+mn-cs"/>
                        </a:rPr>
                        <a:t>Council will afford a priority to those projects that increase participation in community and sporting activities with the best value for money i.e. cost per capita for Council investment.</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X 3</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15</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07274">
                <a:tc>
                  <a:txBody>
                    <a:bodyPr/>
                    <a:lstStyle/>
                    <a:p>
                      <a:r>
                        <a:rPr lang="en-GB" sz="1600" dirty="0" smtClean="0"/>
                        <a:t>6</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Under Represented Groups: </a:t>
                      </a:r>
                      <a:r>
                        <a:rPr lang="en-GB" sz="1600" dirty="0" smtClean="0">
                          <a:solidFill>
                            <a:schemeClr val="dk1"/>
                          </a:solidFill>
                          <a:effectLst/>
                          <a:latin typeface="+mn-lt"/>
                          <a:ea typeface="+mn-ea"/>
                          <a:cs typeface="+mn-cs"/>
                        </a:rPr>
                        <a:t>Council will afford a higher priority to applications that demonstrate innovative measures to promote participation in community and sporting activities by those currently under represented and in particular: Older people (50+); People with a disability; Women and girls; People living in areas of high social need</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X 3</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15</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3977">
                <a:tc>
                  <a:txBody>
                    <a:bodyPr/>
                    <a:lstStyle/>
                    <a:p>
                      <a:r>
                        <a:rPr lang="en-GB" sz="1600" dirty="0" smtClean="0"/>
                        <a:t>7</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Partnership Funding:</a:t>
                      </a:r>
                      <a:r>
                        <a:rPr lang="en-GB" sz="1600" b="1" dirty="0" smtClean="0">
                          <a:solidFill>
                            <a:schemeClr val="dk1"/>
                          </a:solidFill>
                          <a:effectLst/>
                          <a:latin typeface="+mn-lt"/>
                          <a:ea typeface="+mn-ea"/>
                          <a:cs typeface="+mn-cs"/>
                        </a:rPr>
                        <a:t>  </a:t>
                      </a:r>
                      <a:r>
                        <a:rPr lang="en-GB" sz="1600" dirty="0" smtClean="0">
                          <a:solidFill>
                            <a:schemeClr val="dk1"/>
                          </a:solidFill>
                          <a:effectLst/>
                          <a:latin typeface="+mn-lt"/>
                          <a:ea typeface="+mn-ea"/>
                          <a:cs typeface="+mn-cs"/>
                        </a:rPr>
                        <a:t>The percentage of funding required from Council (A higher score will be awarded to projects requesting a lesser % from Council against the overall project costs).</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X 3</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15</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13279">
                <a:tc>
                  <a:txBody>
                    <a:bodyPr/>
                    <a:lstStyle/>
                    <a:p>
                      <a:r>
                        <a:rPr lang="en-GB" sz="1600" dirty="0" smtClean="0"/>
                        <a:t>8</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1" u="sng" dirty="0" smtClean="0">
                          <a:solidFill>
                            <a:schemeClr val="dk1"/>
                          </a:solidFill>
                          <a:effectLst/>
                          <a:latin typeface="+mn-lt"/>
                          <a:ea typeface="+mn-ea"/>
                          <a:cs typeface="+mn-cs"/>
                        </a:rPr>
                        <a:t>Sustainability and viability</a:t>
                      </a:r>
                      <a:r>
                        <a:rPr lang="en-GB" sz="1600" b="1" dirty="0" smtClean="0">
                          <a:solidFill>
                            <a:schemeClr val="dk1"/>
                          </a:solidFill>
                          <a:effectLst/>
                          <a:latin typeface="+mn-lt"/>
                          <a:ea typeface="+mn-ea"/>
                          <a:cs typeface="+mn-cs"/>
                        </a:rPr>
                        <a:t>: </a:t>
                      </a:r>
                      <a:r>
                        <a:rPr lang="en-GB" sz="1600" dirty="0" smtClean="0">
                          <a:solidFill>
                            <a:schemeClr val="dk1"/>
                          </a:solidFill>
                          <a:effectLst/>
                          <a:latin typeface="+mn-lt"/>
                          <a:ea typeface="+mn-ea"/>
                          <a:cs typeface="+mn-cs"/>
                        </a:rPr>
                        <a:t>The business case must make reasonable and evidence based assumptions in relation to construction costs, risk, optimism bias, operational costs and projected income.  Through this process the business case must demonstrate the project’s viability and sustainability in capital and revenue terms.</a:t>
                      </a:r>
                      <a:endParaRPr lang="en-GB" sz="1600" dirty="0" smtClean="0">
                        <a:effectLst/>
                      </a:endParaRPr>
                    </a:p>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X 3</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smtClean="0"/>
                        <a:t>15</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4"/>
          <p:cNvSpPr/>
          <p:nvPr/>
        </p:nvSpPr>
        <p:spPr>
          <a:xfrm>
            <a:off x="-917996" y="6684604"/>
            <a:ext cx="8272078" cy="388696"/>
          </a:xfrm>
          <a:prstGeom prst="rect">
            <a:avLst/>
          </a:prstGeom>
        </p:spPr>
        <p:txBody>
          <a:bodyPr wrap="square">
            <a:spAutoFit/>
          </a:bodyPr>
          <a:lstStyle/>
          <a:p>
            <a:pPr algn="ctr">
              <a:lnSpc>
                <a:spcPct val="107000"/>
              </a:lnSpc>
              <a:spcAft>
                <a:spcPts val="800"/>
              </a:spcAft>
            </a:pPr>
            <a:r>
              <a:rPr lang="en-GB" b="1" dirty="0">
                <a:latin typeface="Arial" panose="020B0604020202020204" pitchFamily="34" charset="0"/>
                <a:ea typeface="Calibri" panose="020F0502020204030204" pitchFamily="34" charset="0"/>
                <a:cs typeface="Times New Roman" panose="02020603050405020304" pitchFamily="18" charset="0"/>
              </a:rPr>
              <a:t>Applications must score </a:t>
            </a:r>
            <a:r>
              <a:rPr lang="en-GB" b="1" u="sng" dirty="0" smtClean="0">
                <a:latin typeface="Arial" panose="020B0604020202020204" pitchFamily="34" charset="0"/>
                <a:ea typeface="Calibri" panose="020F0502020204030204" pitchFamily="34" charset="0"/>
                <a:cs typeface="Times New Roman" panose="02020603050405020304" pitchFamily="18" charset="0"/>
              </a:rPr>
              <a:t>65%</a:t>
            </a:r>
            <a:r>
              <a:rPr lang="en-GB" b="1" dirty="0" smtClean="0">
                <a:latin typeface="Arial" panose="020B0604020202020204" pitchFamily="34" charset="0"/>
                <a:ea typeface="Calibri" panose="020F0502020204030204" pitchFamily="34" charset="0"/>
                <a:cs typeface="Times New Roman" panose="02020603050405020304" pitchFamily="18" charset="0"/>
              </a:rPr>
              <a:t> </a:t>
            </a:r>
            <a:r>
              <a:rPr lang="en-GB" b="1" dirty="0">
                <a:latin typeface="Arial" panose="020B0604020202020204" pitchFamily="34" charset="0"/>
                <a:ea typeface="Calibri" panose="020F0502020204030204" pitchFamily="34" charset="0"/>
                <a:cs typeface="Times New Roman" panose="02020603050405020304" pitchFamily="18" charset="0"/>
              </a:rPr>
              <a:t>in order to avail of funding.</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8192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94172" y="1765201"/>
            <a:ext cx="9624060" cy="7478970"/>
          </a:xfrm>
        </p:spPr>
        <p:txBody>
          <a:bodyPr/>
          <a:lstStyle/>
          <a:p>
            <a:r>
              <a:rPr lang="en-GB" b="1" dirty="0" smtClean="0"/>
              <a:t>Who Can Apply?</a:t>
            </a:r>
          </a:p>
          <a:p>
            <a:endParaRPr lang="en-GB" dirty="0"/>
          </a:p>
          <a:p>
            <a:r>
              <a:rPr lang="en-GB" dirty="0"/>
              <a:t>To be eligible for grant-aid, you will have to show that your organisation is a bona fide organisation that is well run and that it</a:t>
            </a:r>
            <a:r>
              <a:rPr lang="en-GB" dirty="0" smtClean="0"/>
              <a:t>:</a:t>
            </a:r>
          </a:p>
          <a:p>
            <a:pPr marL="285750" indent="-285750">
              <a:buFont typeface="Arial" panose="020B0604020202020204" pitchFamily="34" charset="0"/>
              <a:buChar char="•"/>
            </a:pPr>
            <a:endParaRPr lang="en-GB" dirty="0"/>
          </a:p>
          <a:p>
            <a:pPr marL="742950" lvl="1" indent="-285750">
              <a:buFont typeface="Arial" panose="020B0604020202020204" pitchFamily="34" charset="0"/>
              <a:buChar char="•"/>
            </a:pPr>
            <a:r>
              <a:rPr lang="en-GB" dirty="0" smtClean="0"/>
              <a:t>Is based </a:t>
            </a:r>
            <a:r>
              <a:rPr lang="en-GB" dirty="0"/>
              <a:t>in the Causeway Coast and Glens Borough Council area or </a:t>
            </a:r>
            <a:r>
              <a:rPr lang="en-GB" dirty="0" smtClean="0"/>
              <a:t>has it’s </a:t>
            </a:r>
            <a:r>
              <a:rPr lang="en-GB" dirty="0"/>
              <a:t>main activities based in the Causeway Coast and Glens Council area.</a:t>
            </a:r>
          </a:p>
          <a:p>
            <a:pPr marL="742950" lvl="1" indent="-285750">
              <a:buFont typeface="Arial" panose="020B0604020202020204" pitchFamily="34" charset="0"/>
              <a:buChar char="•"/>
            </a:pPr>
            <a:endParaRPr lang="en-GB" dirty="0" smtClean="0"/>
          </a:p>
          <a:p>
            <a:pPr marL="742950" lvl="1" indent="-285750">
              <a:buFont typeface="Arial" panose="020B0604020202020204" pitchFamily="34" charset="0"/>
              <a:buChar char="•"/>
            </a:pPr>
            <a:r>
              <a:rPr lang="en-GB" dirty="0" smtClean="0"/>
              <a:t>Has </a:t>
            </a:r>
            <a:r>
              <a:rPr lang="en-GB" dirty="0"/>
              <a:t>a properly adopted “Governing Document” such as a constitution or memorandum and articles of association which clearly show that it is non-profit making and taking.</a:t>
            </a:r>
          </a:p>
          <a:p>
            <a:r>
              <a:rPr lang="en-GB" dirty="0" smtClean="0"/>
              <a:t>	(</a:t>
            </a:r>
            <a:r>
              <a:rPr lang="en-GB" dirty="0"/>
              <a:t>Council’s Enterprise Fund is an exception and may make awards to local business</a:t>
            </a:r>
            <a:r>
              <a:rPr lang="en-GB" dirty="0" smtClean="0"/>
              <a:t>)</a:t>
            </a:r>
          </a:p>
          <a:p>
            <a:pPr marL="285750" indent="-285750">
              <a:buFont typeface="Arial" panose="020B0604020202020204" pitchFamily="34" charset="0"/>
              <a:buChar char="•"/>
            </a:pPr>
            <a:endParaRPr lang="en-GB" dirty="0"/>
          </a:p>
          <a:p>
            <a:pPr marL="742950" lvl="1" indent="-285750">
              <a:buFont typeface="Arial" panose="020B0604020202020204" pitchFamily="34" charset="0"/>
              <a:buChar char="•"/>
            </a:pPr>
            <a:r>
              <a:rPr lang="en-GB" dirty="0"/>
              <a:t>Is open, accountable and representative of the geographical area in which it serves</a:t>
            </a:r>
            <a:r>
              <a:rPr lang="en-GB" dirty="0" smtClean="0"/>
              <a:t>.</a:t>
            </a:r>
          </a:p>
          <a:p>
            <a:pPr marL="285750" lvl="0" indent="-285750">
              <a:buFont typeface="Arial" panose="020B0604020202020204" pitchFamily="34" charset="0"/>
              <a:buChar char="•"/>
            </a:pPr>
            <a:endParaRPr lang="en-GB" dirty="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12616950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4132" y="1693193"/>
            <a:ext cx="10459268" cy="4524315"/>
          </a:xfrm>
          <a:prstGeom prst="rect">
            <a:avLst/>
          </a:prstGeom>
        </p:spPr>
        <p:txBody>
          <a:bodyPr wrap="square">
            <a:spAutoFit/>
          </a:bodyPr>
          <a:lstStyle/>
          <a:p>
            <a:r>
              <a:rPr lang="en-GB" sz="1600" b="1" dirty="0" smtClean="0">
                <a:latin typeface="Arial" panose="020B0604020202020204" pitchFamily="34" charset="0"/>
                <a:cs typeface="Arial" panose="020B0604020202020204" pitchFamily="34" charset="0"/>
              </a:rPr>
              <a:t>Landfill Communities Fund (LCF) – Overview</a:t>
            </a:r>
          </a:p>
          <a:p>
            <a:endParaRPr lang="en-GB" sz="1600" b="1" dirty="0">
              <a:latin typeface="Arial" panose="020B0604020202020204" pitchFamily="34" charset="0"/>
              <a:cs typeface="Arial" panose="020B0604020202020204" pitchFamily="34" charset="0"/>
            </a:endParaRPr>
          </a:p>
          <a:p>
            <a:r>
              <a:rPr lang="en-US" sz="1600" dirty="0"/>
              <a:t>The Ulster Wildlife Trust administer the LCF fund on behalf of Council.</a:t>
            </a:r>
            <a:endParaRPr lang="en-GB" sz="1600" dirty="0"/>
          </a:p>
          <a:p>
            <a:r>
              <a:rPr lang="en-US" sz="1600" dirty="0"/>
              <a:t> </a:t>
            </a:r>
            <a:endParaRPr lang="en-GB" sz="1600" dirty="0"/>
          </a:p>
          <a:p>
            <a:r>
              <a:rPr lang="en-GB" sz="1600" u="sng" dirty="0"/>
              <a:t>Applicants can apply to one of the following three Programmes:</a:t>
            </a:r>
          </a:p>
          <a:p>
            <a:r>
              <a:rPr lang="en-GB" sz="1600" dirty="0"/>
              <a:t> </a:t>
            </a:r>
          </a:p>
          <a:p>
            <a:pPr lvl="0"/>
            <a:r>
              <a:rPr lang="en-GB" sz="1600" b="1" dirty="0" smtClean="0"/>
              <a:t>1. Public </a:t>
            </a:r>
            <a:r>
              <a:rPr lang="en-GB" sz="1600" b="1" dirty="0"/>
              <a:t>Amenity Programme</a:t>
            </a:r>
            <a:r>
              <a:rPr lang="en-GB" sz="1600" dirty="0"/>
              <a:t> applications must satisfy the requirements of LCF </a:t>
            </a:r>
            <a:r>
              <a:rPr lang="en-GB" sz="1600" b="1" i="1" dirty="0"/>
              <a:t>Object D</a:t>
            </a:r>
            <a:r>
              <a:rPr lang="en-GB" sz="1600" dirty="0"/>
              <a:t> – Public Parks and Amenities.  The focus must be to undertake direct physical works on a park/amenity which must be open to the general public a minimum of four evenings or two days a week or 104 days a year.</a:t>
            </a:r>
          </a:p>
          <a:p>
            <a:r>
              <a:rPr lang="en-GB" sz="1600" dirty="0"/>
              <a:t> </a:t>
            </a:r>
          </a:p>
          <a:p>
            <a:pPr lvl="0"/>
            <a:r>
              <a:rPr lang="en-GB" sz="1600" b="1" dirty="0" smtClean="0"/>
              <a:t>2. Biodiversity </a:t>
            </a:r>
            <a:r>
              <a:rPr lang="en-GB" sz="1600" b="1" dirty="0"/>
              <a:t>Conservation and Enhancement Programme</a:t>
            </a:r>
            <a:r>
              <a:rPr lang="en-GB" sz="1600" dirty="0"/>
              <a:t> applications must satisfy the requirements of LCF </a:t>
            </a:r>
            <a:r>
              <a:rPr lang="en-GB" sz="1600" b="1" i="1" dirty="0"/>
              <a:t>Object DA</a:t>
            </a:r>
            <a:r>
              <a:rPr lang="en-GB" sz="1600" dirty="0"/>
              <a:t> - Conservation of Biodiversity.  Project costs must relate solely to the conservation of the species or habitat and the works must be carried out on a site where the species or habitat naturally occurs</a:t>
            </a:r>
          </a:p>
          <a:p>
            <a:r>
              <a:rPr lang="en-GB" sz="1600" dirty="0"/>
              <a:t> </a:t>
            </a:r>
          </a:p>
          <a:p>
            <a:r>
              <a:rPr lang="en-GB" sz="1600" b="1" dirty="0" smtClean="0"/>
              <a:t>3. Restoration </a:t>
            </a:r>
            <a:r>
              <a:rPr lang="en-GB" sz="1600" b="1" dirty="0"/>
              <a:t>Programme applications</a:t>
            </a:r>
            <a:r>
              <a:rPr lang="en-GB" sz="1600" dirty="0"/>
              <a:t> must satisfy the requirements of LCF </a:t>
            </a:r>
            <a:r>
              <a:rPr lang="en-GB" sz="1600" b="1" i="1" dirty="0"/>
              <a:t>Object E</a:t>
            </a:r>
            <a:r>
              <a:rPr lang="en-GB" sz="1600" i="1" dirty="0"/>
              <a:t> </a:t>
            </a:r>
            <a:r>
              <a:rPr lang="en-GB" sz="1600" dirty="0"/>
              <a:t>– Restoration of Religious Buildings </a:t>
            </a:r>
            <a:r>
              <a:rPr lang="en-GB" sz="1600" dirty="0" smtClean="0"/>
              <a:t>or Buildings </a:t>
            </a:r>
            <a:r>
              <a:rPr lang="en-GB" sz="1600" dirty="0"/>
              <a:t>of Architectural or Historical Interest.  The intention should be to maintain, repair or restore either a place of worship, or a building or structure with a listed status or equivalent, where the general public have access. This object does not permit new works or works to private residences.</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81389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4132" y="1693193"/>
            <a:ext cx="8856984" cy="523220"/>
          </a:xfrm>
          <a:prstGeom prst="rect">
            <a:avLst/>
          </a:prstGeom>
        </p:spPr>
        <p:txBody>
          <a:bodyPr wrap="square">
            <a:spAutoFit/>
          </a:bodyPr>
          <a:lstStyle/>
          <a:p>
            <a:r>
              <a:rPr lang="en-GB" sz="2800" dirty="0" smtClean="0"/>
              <a:t>Landfill Communities Fund – Assessment</a:t>
            </a:r>
            <a:endParaRPr lang="en-GB" sz="2800" dirty="0"/>
          </a:p>
        </p:txBody>
      </p:sp>
      <p:sp>
        <p:nvSpPr>
          <p:cNvPr id="2" name="Rectangle 1"/>
          <p:cNvSpPr/>
          <p:nvPr/>
        </p:nvSpPr>
        <p:spPr>
          <a:xfrm>
            <a:off x="234132" y="-2066650"/>
            <a:ext cx="10297144" cy="2782428"/>
          </a:xfrm>
          <a:prstGeom prst="rect">
            <a:avLst/>
          </a:prstGeom>
        </p:spPr>
        <p:txBody>
          <a:bodyPr wrap="square">
            <a:spAutoFit/>
          </a:bodyPr>
          <a:lstStyle/>
          <a:p>
            <a:pPr algn="just">
              <a:lnSpc>
                <a:spcPct val="107000"/>
              </a:lnSpc>
              <a:spcAft>
                <a:spcPts val="800"/>
              </a:spcAft>
            </a:pPr>
            <a:r>
              <a:rPr lang="en-US" dirty="0">
                <a:latin typeface="Arial" panose="020B0604020202020204" pitchFamily="34" charset="0"/>
                <a:ea typeface="Times New Roman" panose="02020603050405020304" pitchFamily="18"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GB"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GB"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GB"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GB" dirty="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GB" dirty="0" smtClean="0">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GB" dirty="0">
              <a:latin typeface="Arial" panose="020B0604020202020204" pitchFamily="34" charset="0"/>
              <a:ea typeface="Calibri" panose="020F0502020204030204" pitchFamily="34" charset="0"/>
              <a:cs typeface="Times New Roman" panose="02020603050405020304" pitchFamily="18" charset="0"/>
            </a:endParaRPr>
          </a:p>
        </p:txBody>
      </p:sp>
      <p:sp>
        <p:nvSpPr>
          <p:cNvPr id="6" name="Rectangle 1"/>
          <p:cNvSpPr>
            <a:spLocks noChangeArrowheads="1"/>
          </p:cNvSpPr>
          <p:nvPr/>
        </p:nvSpPr>
        <p:spPr bwMode="auto">
          <a:xfrm>
            <a:off x="1314570" y="4932761"/>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503517844"/>
              </p:ext>
            </p:extLst>
          </p:nvPr>
        </p:nvGraphicFramePr>
        <p:xfrm>
          <a:off x="522164" y="2341265"/>
          <a:ext cx="9361040" cy="1751965"/>
        </p:xfrm>
        <a:graphic>
          <a:graphicData uri="http://schemas.openxmlformats.org/drawingml/2006/table">
            <a:tbl>
              <a:tblPr firstRow="1" firstCol="1" bandRow="1"/>
              <a:tblGrid>
                <a:gridCol w="8280920"/>
                <a:gridCol w="1080120"/>
              </a:tblGrid>
              <a:tr h="0">
                <a:tc>
                  <a:txBody>
                    <a:bodyPr/>
                    <a:lstStyle/>
                    <a:p>
                      <a:pPr algn="just">
                        <a:lnSpc>
                          <a:spcPct val="107000"/>
                        </a:lnSpc>
                        <a:spcAft>
                          <a:spcPts val="0"/>
                        </a:spcAft>
                      </a:pPr>
                      <a:r>
                        <a:rPr lang="en-GB" sz="1600" b="1" dirty="0">
                          <a:effectLst/>
                          <a:latin typeface="+mn-lt"/>
                          <a:ea typeface="Calibri" panose="020F0502020204030204" pitchFamily="34" charset="0"/>
                          <a:cs typeface="Times New Roman" panose="02020603050405020304" pitchFamily="18" charset="0"/>
                        </a:rPr>
                        <a:t>Criteria for eligibility</a:t>
                      </a:r>
                      <a:endParaRPr lang="en-GB" sz="16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Pass / Fail  </a:t>
                      </a:r>
                      <a:endParaRPr lang="en-GB" sz="16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Projects must be located within a 10 mile radius of the following registered landfill sites</a:t>
                      </a:r>
                      <a:r>
                        <a:rPr lang="en-GB" sz="1600" dirty="0" smtClean="0">
                          <a:effectLst/>
                          <a:latin typeface="+mn-lt"/>
                          <a:ea typeface="Calibri" panose="020F0502020204030204" pitchFamily="34" charset="0"/>
                          <a:cs typeface="Times New Roman" panose="02020603050405020304" pitchFamily="18" charset="0"/>
                        </a:rPr>
                        <a:t>:</a:t>
                      </a:r>
                    </a:p>
                    <a:p>
                      <a:pPr>
                        <a:lnSpc>
                          <a:spcPct val="107000"/>
                        </a:lnSpc>
                        <a:spcAft>
                          <a:spcPts val="0"/>
                        </a:spcAft>
                      </a:pPr>
                      <a:endParaRPr lang="en-GB" sz="1600" dirty="0">
                        <a:effectLst/>
                        <a:latin typeface="+mn-lt"/>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err="1" smtClean="0">
                          <a:effectLst/>
                          <a:latin typeface="+mn-lt"/>
                          <a:ea typeface="Calibri" panose="020F0502020204030204" pitchFamily="34" charset="0"/>
                          <a:cs typeface="Times New Roman" panose="02020603050405020304" pitchFamily="18" charset="0"/>
                        </a:rPr>
                        <a:t>Craigahullier</a:t>
                      </a:r>
                      <a:r>
                        <a:rPr lang="en-GB" sz="1600" dirty="0" smtClean="0">
                          <a:effectLst/>
                          <a:latin typeface="+mn-lt"/>
                          <a:ea typeface="Calibri" panose="020F0502020204030204" pitchFamily="34" charset="0"/>
                          <a:cs typeface="Times New Roman" panose="02020603050405020304" pitchFamily="18" charset="0"/>
                        </a:rPr>
                        <a:t> </a:t>
                      </a:r>
                      <a:r>
                        <a:rPr lang="en-GB" sz="1600" dirty="0">
                          <a:effectLst/>
                          <a:latin typeface="+mn-lt"/>
                          <a:ea typeface="Calibri" panose="020F0502020204030204" pitchFamily="34" charset="0"/>
                          <a:cs typeface="Times New Roman" panose="02020603050405020304" pitchFamily="18" charset="0"/>
                        </a:rPr>
                        <a:t>Quarry, 45 </a:t>
                      </a:r>
                      <a:r>
                        <a:rPr lang="en-GB" sz="1600" dirty="0" err="1">
                          <a:effectLst/>
                          <a:latin typeface="+mn-lt"/>
                          <a:ea typeface="Calibri" panose="020F0502020204030204" pitchFamily="34" charset="0"/>
                          <a:cs typeface="Times New Roman" panose="02020603050405020304" pitchFamily="18" charset="0"/>
                        </a:rPr>
                        <a:t>Craigahullier</a:t>
                      </a:r>
                      <a:r>
                        <a:rPr lang="en-GB" sz="1600" dirty="0">
                          <a:effectLst/>
                          <a:latin typeface="+mn-lt"/>
                          <a:ea typeface="Calibri" panose="020F0502020204030204" pitchFamily="34" charset="0"/>
                          <a:cs typeface="Times New Roman" panose="02020603050405020304" pitchFamily="18" charset="0"/>
                        </a:rPr>
                        <a:t> Road, </a:t>
                      </a:r>
                      <a:r>
                        <a:rPr lang="en-GB" sz="1600" dirty="0" err="1">
                          <a:effectLst/>
                          <a:latin typeface="+mn-lt"/>
                          <a:ea typeface="Calibri" panose="020F0502020204030204" pitchFamily="34" charset="0"/>
                          <a:cs typeface="Times New Roman" panose="02020603050405020304" pitchFamily="18" charset="0"/>
                        </a:rPr>
                        <a:t>Portrush</a:t>
                      </a:r>
                      <a:r>
                        <a:rPr lang="en-GB" sz="1600" dirty="0">
                          <a:effectLst/>
                          <a:latin typeface="+mn-lt"/>
                          <a:ea typeface="Calibri" panose="020F0502020204030204" pitchFamily="34" charset="0"/>
                          <a:cs typeface="Times New Roman" panose="02020603050405020304" pitchFamily="18" charset="0"/>
                        </a:rPr>
                        <a:t>, BT56 </a:t>
                      </a:r>
                      <a:r>
                        <a:rPr lang="en-GB" sz="1600" dirty="0" smtClean="0">
                          <a:effectLst/>
                          <a:latin typeface="+mn-lt"/>
                          <a:ea typeface="Calibri" panose="020F0502020204030204" pitchFamily="34" charset="0"/>
                          <a:cs typeface="Times New Roman" panose="02020603050405020304" pitchFamily="18" charset="0"/>
                        </a:rPr>
                        <a:t>8NN</a:t>
                      </a:r>
                    </a:p>
                    <a:p>
                      <a:pPr marL="342900" lvl="0" indent="-342900">
                        <a:spcAft>
                          <a:spcPts val="0"/>
                        </a:spcAft>
                        <a:buFont typeface="Symbol" panose="05050102010706020507" pitchFamily="18" charset="2"/>
                        <a:buChar char=""/>
                      </a:pPr>
                      <a:r>
                        <a:rPr lang="en-GB" sz="1600" dirty="0" err="1" smtClean="0">
                          <a:effectLst/>
                          <a:latin typeface="+mn-lt"/>
                          <a:ea typeface="Calibri" panose="020F0502020204030204" pitchFamily="34" charset="0"/>
                          <a:cs typeface="Times New Roman" panose="02020603050405020304" pitchFamily="18" charset="0"/>
                        </a:rPr>
                        <a:t>Craigmore</a:t>
                      </a:r>
                      <a:r>
                        <a:rPr lang="en-GB" sz="1600" dirty="0" smtClean="0">
                          <a:effectLst/>
                          <a:latin typeface="+mn-lt"/>
                          <a:ea typeface="Calibri" panose="020F0502020204030204" pitchFamily="34" charset="0"/>
                          <a:cs typeface="Times New Roman" panose="02020603050405020304" pitchFamily="18" charset="0"/>
                        </a:rPr>
                        <a:t> Landfill Site, </a:t>
                      </a:r>
                      <a:r>
                        <a:rPr lang="en-GB" sz="1600" dirty="0" err="1" smtClean="0">
                          <a:effectLst/>
                          <a:latin typeface="+mn-lt"/>
                          <a:ea typeface="Calibri" panose="020F0502020204030204" pitchFamily="34" charset="0"/>
                          <a:cs typeface="Times New Roman" panose="02020603050405020304" pitchFamily="18" charset="0"/>
                        </a:rPr>
                        <a:t>Craigmore</a:t>
                      </a:r>
                      <a:r>
                        <a:rPr lang="en-GB" sz="1600" dirty="0" smtClean="0">
                          <a:effectLst/>
                          <a:latin typeface="+mn-lt"/>
                          <a:ea typeface="Calibri" panose="020F0502020204030204" pitchFamily="34" charset="0"/>
                          <a:cs typeface="Times New Roman" panose="02020603050405020304" pitchFamily="18" charset="0"/>
                        </a:rPr>
                        <a:t> Road, </a:t>
                      </a:r>
                      <a:r>
                        <a:rPr lang="en-GB" sz="1600" dirty="0" err="1" smtClean="0">
                          <a:effectLst/>
                          <a:latin typeface="+mn-lt"/>
                          <a:ea typeface="Calibri" panose="020F0502020204030204" pitchFamily="34" charset="0"/>
                          <a:cs typeface="Times New Roman" panose="02020603050405020304" pitchFamily="18" charset="0"/>
                        </a:rPr>
                        <a:t>Garvagh</a:t>
                      </a:r>
                      <a:r>
                        <a:rPr lang="en-GB" sz="1600" dirty="0" smtClean="0">
                          <a:effectLst/>
                          <a:latin typeface="+mn-lt"/>
                          <a:ea typeface="Calibri" panose="020F0502020204030204" pitchFamily="34" charset="0"/>
                          <a:cs typeface="Times New Roman" panose="02020603050405020304" pitchFamily="18" charset="0"/>
                        </a:rPr>
                        <a:t>, BT51 5HF</a:t>
                      </a:r>
                    </a:p>
                    <a:p>
                      <a:pPr marL="0" lvl="0" indent="0">
                        <a:spcAft>
                          <a:spcPts val="0"/>
                        </a:spcAft>
                        <a:buFont typeface="Symbol" panose="05050102010706020507" pitchFamily="18" charset="2"/>
                        <a:buNone/>
                      </a:pPr>
                      <a:endParaRPr lang="en-GB" sz="16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Fulfil the requirements of the relevant LCF objectives in line with ENTRUST guidance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8"/>
          <p:cNvSpPr/>
          <p:nvPr/>
        </p:nvSpPr>
        <p:spPr>
          <a:xfrm>
            <a:off x="462512" y="4932761"/>
            <a:ext cx="9420692" cy="1512273"/>
          </a:xfrm>
          <a:prstGeom prst="rect">
            <a:avLst/>
          </a:prstGeom>
        </p:spPr>
        <p:txBody>
          <a:bodyPr wrap="square">
            <a:spAutoFit/>
          </a:bodyPr>
          <a:lstStyle/>
          <a:p>
            <a:pPr>
              <a:lnSpc>
                <a:spcPct val="107000"/>
              </a:lnSpc>
              <a:spcAft>
                <a:spcPts val="800"/>
              </a:spcAft>
            </a:pPr>
            <a:r>
              <a:rPr lang="en-GB" sz="1600" dirty="0">
                <a:ea typeface="Calibri" panose="020F0502020204030204" pitchFamily="34" charset="0"/>
                <a:cs typeface="Times New Roman" panose="02020603050405020304" pitchFamily="18" charset="0"/>
              </a:rPr>
              <a:t>Projects </a:t>
            </a:r>
            <a:r>
              <a:rPr lang="en-GB" sz="1600" dirty="0" smtClean="0">
                <a:ea typeface="Calibri" panose="020F0502020204030204" pitchFamily="34" charset="0"/>
                <a:cs typeface="Times New Roman" panose="02020603050405020304" pitchFamily="18" charset="0"/>
              </a:rPr>
              <a:t>will be </a:t>
            </a:r>
            <a:r>
              <a:rPr lang="en-GB" sz="1600" dirty="0">
                <a:ea typeface="Calibri" panose="020F0502020204030204" pitchFamily="34" charset="0"/>
                <a:cs typeface="Times New Roman" panose="02020603050405020304" pitchFamily="18" charset="0"/>
              </a:rPr>
              <a:t>ranked based on score subject to achieving a minimum of 65%  and presented to Council to approve allocation of funds.  This allocation will be subject to satisfactory registration of projects with ENTRUST, the scheme regulator.</a:t>
            </a:r>
          </a:p>
          <a:p>
            <a:pPr>
              <a:lnSpc>
                <a:spcPct val="107000"/>
              </a:lnSpc>
              <a:spcAft>
                <a:spcPts val="800"/>
              </a:spcAft>
            </a:pPr>
            <a:r>
              <a:rPr lang="en-GB" sz="1600" dirty="0">
                <a:ea typeface="Calibri" panose="020F0502020204030204" pitchFamily="34" charset="0"/>
                <a:cs typeface="Times New Roman" panose="02020603050405020304" pitchFamily="18" charset="0"/>
              </a:rPr>
              <a:t> In the event of the fund being </a:t>
            </a:r>
            <a:r>
              <a:rPr lang="en-GB" sz="1600" dirty="0" err="1">
                <a:ea typeface="Calibri" panose="020F0502020204030204" pitchFamily="34" charset="0"/>
                <a:cs typeface="Times New Roman" panose="02020603050405020304" pitchFamily="18" charset="0"/>
              </a:rPr>
              <a:t>overscribed</a:t>
            </a:r>
            <a:r>
              <a:rPr lang="en-GB" sz="1600" dirty="0">
                <a:ea typeface="Calibri" panose="020F0502020204030204" pitchFamily="34" charset="0"/>
                <a:cs typeface="Times New Roman" panose="02020603050405020304" pitchFamily="18" charset="0"/>
              </a:rPr>
              <a:t>, two objective measures will be used for ranking applications: 1).distance from landfill site; and 2). level of match funding available.</a:t>
            </a:r>
            <a:endParaRPr lang="en-GB" sz="1600" dirty="0">
              <a:effectLst/>
              <a:ea typeface="Calibri" panose="020F0502020204030204" pitchFamily="34" charset="0"/>
              <a:cs typeface="Times New Roman" panose="02020603050405020304" pitchFamily="18" charset="0"/>
            </a:endParaRPr>
          </a:p>
        </p:txBody>
      </p:sp>
      <p:sp>
        <p:nvSpPr>
          <p:cNvPr id="3" name="Rectangle 2"/>
          <p:cNvSpPr/>
          <p:nvPr/>
        </p:nvSpPr>
        <p:spPr>
          <a:xfrm>
            <a:off x="522328" y="4334939"/>
            <a:ext cx="9360876" cy="355803"/>
          </a:xfrm>
          <a:prstGeom prst="rect">
            <a:avLst/>
          </a:prstGeom>
        </p:spPr>
        <p:txBody>
          <a:bodyPr wrap="square">
            <a:spAutoFit/>
          </a:bodyPr>
          <a:lstStyle/>
          <a:p>
            <a:pPr>
              <a:lnSpc>
                <a:spcPct val="107000"/>
              </a:lnSpc>
              <a:spcAft>
                <a:spcPts val="0"/>
              </a:spcAft>
            </a:pPr>
            <a:r>
              <a:rPr lang="en-GB" sz="1600" dirty="0">
                <a:ea typeface="Calibri" panose="020F0502020204030204" pitchFamily="34" charset="0"/>
                <a:cs typeface="Times New Roman" panose="02020603050405020304" pitchFamily="18" charset="0"/>
              </a:rPr>
              <a:t>Up to 75% of total project costs to a maximum of £30,000 and minimum of £5,000</a:t>
            </a:r>
            <a:endParaRPr lang="en-GB" sz="1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6808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a:xfrm>
            <a:off x="0" y="1512570"/>
            <a:ext cx="9624060" cy="276999"/>
          </a:xfrm>
        </p:spPr>
        <p:txBody>
          <a:bodyPr/>
          <a:lstStyle/>
          <a:p>
            <a:r>
              <a:rPr lang="en-GB" b="1" i="1" dirty="0"/>
              <a:t>Theme (</a:t>
            </a:r>
            <a:r>
              <a:rPr lang="en-GB" b="1" i="1" dirty="0" err="1"/>
              <a:t>i</a:t>
            </a:r>
            <a:r>
              <a:rPr lang="en-GB" b="1" i="1" dirty="0"/>
              <a:t>):  PUBLIC AMENITY PROGRAMME </a:t>
            </a:r>
            <a:r>
              <a:rPr lang="en-GB" b="1" i="1" dirty="0" smtClean="0"/>
              <a:t> Criteria &amp; Assessment</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511733532"/>
              </p:ext>
            </p:extLst>
          </p:nvPr>
        </p:nvGraphicFramePr>
        <p:xfrm>
          <a:off x="0" y="1789569"/>
          <a:ext cx="10693400" cy="5224738"/>
        </p:xfrm>
        <a:graphic>
          <a:graphicData uri="http://schemas.openxmlformats.org/drawingml/2006/table">
            <a:tbl>
              <a:tblPr firstRow="1" firstCol="1" bandRow="1"/>
              <a:tblGrid>
                <a:gridCol w="306140"/>
                <a:gridCol w="7992888"/>
                <a:gridCol w="936104"/>
                <a:gridCol w="792088"/>
                <a:gridCol w="666180"/>
              </a:tblGrid>
              <a:tr h="263664">
                <a:tc gridSpan="2">
                  <a:txBody>
                    <a:bodyPr/>
                    <a:lstStyle/>
                    <a:p>
                      <a:pPr>
                        <a:lnSpc>
                          <a:spcPct val="107000"/>
                        </a:lnSpc>
                        <a:spcAft>
                          <a:spcPts val="800"/>
                        </a:spcAft>
                      </a:pPr>
                      <a:r>
                        <a:rPr lang="en-GB" sz="1600" b="1" dirty="0">
                          <a:effectLst/>
                          <a:latin typeface="+mn-lt"/>
                          <a:ea typeface="Calibri" panose="020F0502020204030204" pitchFamily="34" charset="0"/>
                          <a:cs typeface="Times New Roman" panose="02020603050405020304" pitchFamily="18" charset="0"/>
                        </a:rPr>
                        <a:t>Criteria   </a:t>
                      </a:r>
                      <a:endParaRPr lang="en-GB" sz="1600" dirty="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07000"/>
                        </a:lnSpc>
                        <a:spcAft>
                          <a:spcPts val="800"/>
                        </a:spcAft>
                      </a:pPr>
                      <a:r>
                        <a:rPr lang="en-GB" sz="1600" b="1" dirty="0">
                          <a:effectLst/>
                          <a:latin typeface="+mn-lt"/>
                          <a:ea typeface="Calibri" panose="020F0502020204030204" pitchFamily="34" charset="0"/>
                          <a:cs typeface="Times New Roman" panose="02020603050405020304" pitchFamily="18" charset="0"/>
                        </a:rPr>
                        <a:t>Score </a:t>
                      </a:r>
                      <a:r>
                        <a:rPr lang="en-GB" sz="1600" b="1" dirty="0" smtClean="0">
                          <a:effectLst/>
                          <a:latin typeface="+mn-lt"/>
                          <a:ea typeface="Calibri" panose="020F0502020204030204" pitchFamily="34" charset="0"/>
                          <a:cs typeface="Times New Roman" panose="02020603050405020304" pitchFamily="18" charset="0"/>
                        </a:rPr>
                        <a:t>0-5</a:t>
                      </a:r>
                      <a:endParaRPr lang="en-GB" sz="1600" dirty="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b="1">
                          <a:effectLst/>
                          <a:latin typeface="+mn-lt"/>
                          <a:ea typeface="Calibri" panose="020F0502020204030204" pitchFamily="34" charset="0"/>
                          <a:cs typeface="Times New Roman" panose="02020603050405020304" pitchFamily="18" charset="0"/>
                        </a:rPr>
                        <a:t>Weight</a:t>
                      </a:r>
                      <a:endParaRPr lang="en-GB" sz="160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b="1" dirty="0" smtClean="0">
                          <a:effectLst/>
                          <a:latin typeface="+mn-lt"/>
                          <a:ea typeface="Calibri" panose="020F0502020204030204" pitchFamily="34" charset="0"/>
                          <a:cs typeface="Times New Roman" panose="02020603050405020304" pitchFamily="18" charset="0"/>
                        </a:rPr>
                        <a:t>Max</a:t>
                      </a:r>
                      <a:endParaRPr lang="en-GB" sz="1600" dirty="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443">
                <a:tc>
                  <a:txBody>
                    <a:bodyPr/>
                    <a:lstStyle/>
                    <a:p>
                      <a:pPr>
                        <a:lnSpc>
                          <a:spcPct val="107000"/>
                        </a:lnSpc>
                        <a:spcAft>
                          <a:spcPts val="800"/>
                        </a:spcAft>
                      </a:pPr>
                      <a:r>
                        <a:rPr lang="en-GB" sz="1600" b="1" dirty="0" smtClean="0">
                          <a:effectLst/>
                          <a:latin typeface="+mn-lt"/>
                          <a:ea typeface="Calibri" panose="020F0502020204030204" pitchFamily="34" charset="0"/>
                          <a:cs typeface="Times New Roman" panose="02020603050405020304" pitchFamily="18" charset="0"/>
                        </a:rPr>
                        <a:t>1</a:t>
                      </a:r>
                      <a:endParaRPr lang="en-GB" sz="1600" dirty="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dirty="0">
                          <a:effectLst/>
                          <a:latin typeface="+mn-lt"/>
                          <a:ea typeface="Calibri" panose="020F0502020204030204" pitchFamily="34" charset="0"/>
                          <a:cs typeface="Times New Roman" panose="02020603050405020304" pitchFamily="18" charset="0"/>
                        </a:rPr>
                        <a:t>Demonstrate a positive environmental impact </a:t>
                      </a:r>
                      <a:r>
                        <a:rPr lang="en-GB" sz="1600" dirty="0" smtClean="0">
                          <a:effectLst/>
                          <a:latin typeface="+mn-lt"/>
                          <a:ea typeface="Calibri" panose="020F0502020204030204" pitchFamily="34" charset="0"/>
                          <a:cs typeface="Times New Roman" panose="02020603050405020304" pitchFamily="18" charset="0"/>
                        </a:rPr>
                        <a:t>(</a:t>
                      </a:r>
                      <a:r>
                        <a:rPr lang="en-GB" sz="1600" dirty="0">
                          <a:effectLst/>
                          <a:latin typeface="+mn-lt"/>
                          <a:ea typeface="Calibri" panose="020F0502020204030204" pitchFamily="34" charset="0"/>
                          <a:cs typeface="Times New Roman" panose="02020603050405020304" pitchFamily="18" charset="0"/>
                        </a:rPr>
                        <a:t>natural and social environment): </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effectLst/>
                          <a:latin typeface="+mn-lt"/>
                          <a:ea typeface="Calibri" panose="020F0502020204030204" pitchFamily="34" charset="0"/>
                          <a:cs typeface="Times New Roman" panose="02020603050405020304" pitchFamily="18" charset="0"/>
                        </a:rPr>
                        <a:t>describe the area prior to the project starting and show how it will not have an negative impact on the natural environment</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effectLst/>
                          <a:latin typeface="+mn-lt"/>
                          <a:ea typeface="Calibri" panose="020F0502020204030204" pitchFamily="34" charset="0"/>
                          <a:cs typeface="Times New Roman" panose="02020603050405020304" pitchFamily="18" charset="0"/>
                        </a:rPr>
                        <a:t>has information on how the amenity makes the environment more pleasant or comfortable been included</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effectLst/>
                          <a:latin typeface="+mn-lt"/>
                          <a:ea typeface="Calibri" panose="020F0502020204030204" pitchFamily="34" charset="0"/>
                          <a:cs typeface="Times New Roman" panose="02020603050405020304" pitchFamily="18" charset="0"/>
                        </a:rPr>
                        <a:t> how the amenity improves the aesthetic qualities of the area</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effectLst/>
                          <a:latin typeface="+mn-lt"/>
                          <a:ea typeface="Calibri" panose="020F0502020204030204" pitchFamily="34" charset="0"/>
                          <a:cs typeface="Times New Roman" panose="02020603050405020304" pitchFamily="18" charset="0"/>
                        </a:rPr>
                        <a:t>are necessary planning and other consents identified and  in place</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effectLst/>
                          <a:latin typeface="+mn-lt"/>
                          <a:ea typeface="Calibri" panose="020F0502020204030204" pitchFamily="34" charset="0"/>
                          <a:cs typeface="Times New Roman" panose="02020603050405020304" pitchFamily="18" charset="0"/>
                        </a:rPr>
                        <a:t>will the proposed amenity result in improvements to a derelict or run down site</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effectLst/>
                          <a:latin typeface="+mn-lt"/>
                          <a:ea typeface="Calibri" panose="020F0502020204030204" pitchFamily="34" charset="0"/>
                          <a:cs typeface="Times New Roman" panose="02020603050405020304" pitchFamily="18" charset="0"/>
                        </a:rPr>
                        <a:t>extent to which the amenity benefits the general public and meets the social needs in the area</a:t>
                      </a:r>
                      <a:endParaRPr lang="en-GB" sz="1600" dirty="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a:solidFill>
                            <a:srgbClr val="C00000"/>
                          </a:solidFill>
                          <a:effectLst/>
                          <a:latin typeface="+mn-lt"/>
                          <a:ea typeface="Calibri" panose="020F0502020204030204" pitchFamily="34" charset="0"/>
                          <a:cs typeface="Times New Roman" panose="02020603050405020304" pitchFamily="18" charset="0"/>
                        </a:rPr>
                        <a:t> </a:t>
                      </a:r>
                      <a:endParaRPr lang="en-GB" sz="160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a:effectLst/>
                          <a:latin typeface="+mn-lt"/>
                          <a:ea typeface="Calibri" panose="020F0502020204030204" pitchFamily="34" charset="0"/>
                          <a:cs typeface="Times New Roman" panose="02020603050405020304" pitchFamily="18" charset="0"/>
                        </a:rPr>
                        <a:t> X 8</a:t>
                      </a:r>
                      <a:endParaRPr lang="en-GB" sz="160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a:effectLst/>
                          <a:latin typeface="+mn-lt"/>
                          <a:ea typeface="Calibri" panose="020F0502020204030204" pitchFamily="34" charset="0"/>
                          <a:cs typeface="Times New Roman" panose="02020603050405020304" pitchFamily="18" charset="0"/>
                        </a:rPr>
                        <a:t>40</a:t>
                      </a:r>
                      <a:endParaRPr lang="en-GB" sz="160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208">
                <a:tc>
                  <a:txBody>
                    <a:bodyPr/>
                    <a:lstStyle/>
                    <a:p>
                      <a:pPr>
                        <a:lnSpc>
                          <a:spcPct val="107000"/>
                        </a:lnSpc>
                        <a:spcAft>
                          <a:spcPts val="800"/>
                        </a:spcAft>
                      </a:pPr>
                      <a:r>
                        <a:rPr lang="en-GB" sz="1600" b="1" dirty="0" smtClean="0">
                          <a:effectLst/>
                          <a:latin typeface="+mn-lt"/>
                          <a:ea typeface="Calibri" panose="020F0502020204030204" pitchFamily="34" charset="0"/>
                          <a:cs typeface="Times New Roman" panose="02020603050405020304" pitchFamily="18" charset="0"/>
                        </a:rPr>
                        <a:t>2</a:t>
                      </a:r>
                      <a:endParaRPr lang="en-GB" sz="1600" dirty="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dirty="0">
                          <a:effectLst/>
                          <a:latin typeface="+mn-lt"/>
                          <a:ea typeface="Calibri" panose="020F0502020204030204" pitchFamily="34" charset="0"/>
                          <a:cs typeface="Times New Roman" panose="02020603050405020304" pitchFamily="18" charset="0"/>
                        </a:rPr>
                        <a:t>Ability, skills and experience of delivering a similar project demonstrated</a:t>
                      </a:r>
                      <a:endParaRPr lang="en-GB" sz="1600" dirty="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dirty="0">
                          <a:effectLst/>
                          <a:latin typeface="+mn-lt"/>
                          <a:ea typeface="Calibri" panose="020F0502020204030204" pitchFamily="34" charset="0"/>
                          <a:cs typeface="Times New Roman" panose="02020603050405020304" pitchFamily="18" charset="0"/>
                        </a:rPr>
                        <a:t> </a:t>
                      </a:r>
                      <a:endParaRPr lang="en-GB" sz="1600" dirty="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a:effectLst/>
                          <a:latin typeface="+mn-lt"/>
                          <a:ea typeface="Calibri" panose="020F0502020204030204" pitchFamily="34" charset="0"/>
                          <a:cs typeface="Times New Roman" panose="02020603050405020304" pitchFamily="18" charset="0"/>
                        </a:rPr>
                        <a:t>X 4</a:t>
                      </a:r>
                      <a:endParaRPr lang="en-GB" sz="160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a:effectLst/>
                          <a:latin typeface="+mn-lt"/>
                          <a:ea typeface="Calibri" panose="020F0502020204030204" pitchFamily="34" charset="0"/>
                          <a:cs typeface="Times New Roman" panose="02020603050405020304" pitchFamily="18" charset="0"/>
                        </a:rPr>
                        <a:t>20</a:t>
                      </a:r>
                      <a:endParaRPr lang="en-GB" sz="160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3585">
                <a:tc>
                  <a:txBody>
                    <a:bodyPr/>
                    <a:lstStyle/>
                    <a:p>
                      <a:pPr>
                        <a:lnSpc>
                          <a:spcPct val="107000"/>
                        </a:lnSpc>
                        <a:spcAft>
                          <a:spcPts val="800"/>
                        </a:spcAft>
                      </a:pPr>
                      <a:r>
                        <a:rPr lang="en-GB" sz="1600" b="1" dirty="0" smtClean="0">
                          <a:effectLst/>
                          <a:latin typeface="+mn-lt"/>
                          <a:ea typeface="Calibri" panose="020F0502020204030204" pitchFamily="34" charset="0"/>
                          <a:cs typeface="Times New Roman" panose="02020603050405020304" pitchFamily="18" charset="0"/>
                        </a:rPr>
                        <a:t>3</a:t>
                      </a:r>
                      <a:endParaRPr lang="en-GB" sz="1600" dirty="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dirty="0">
                          <a:effectLst/>
                          <a:latin typeface="+mn-lt"/>
                          <a:ea typeface="Calibri" panose="020F0502020204030204" pitchFamily="34" charset="0"/>
                          <a:cs typeface="Times New Roman" panose="02020603050405020304" pitchFamily="18" charset="0"/>
                        </a:rPr>
                        <a:t>High level of community involvement and support demonstrated:</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effectLst/>
                          <a:latin typeface="+mn-lt"/>
                          <a:ea typeface="Calibri" panose="020F0502020204030204" pitchFamily="34" charset="0"/>
                          <a:cs typeface="Times New Roman" panose="02020603050405020304" pitchFamily="18" charset="0"/>
                        </a:rPr>
                        <a:t>description on how the proposed project meets an identified need in the community</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effectLst/>
                          <a:latin typeface="+mn-lt"/>
                          <a:ea typeface="Calibri" panose="020F0502020204030204" pitchFamily="34" charset="0"/>
                          <a:cs typeface="Times New Roman" panose="02020603050405020304" pitchFamily="18" charset="0"/>
                        </a:rPr>
                        <a:t>how have local people been involved in the project through community consultation and or letters of support</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effectLst/>
                          <a:latin typeface="+mn-lt"/>
                          <a:ea typeface="Calibri" panose="020F0502020204030204" pitchFamily="34" charset="0"/>
                          <a:cs typeface="Times New Roman" panose="02020603050405020304" pitchFamily="18" charset="0"/>
                        </a:rPr>
                        <a:t>extent to which volunteers will take ownership of the project and be engaged in its development</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dirty="0">
                          <a:effectLst/>
                          <a:latin typeface="+mn-lt"/>
                          <a:ea typeface="Calibri" panose="020F0502020204030204" pitchFamily="34" charset="0"/>
                          <a:cs typeface="Times New Roman" panose="02020603050405020304" pitchFamily="18" charset="0"/>
                        </a:rPr>
                        <a:t>are satisfactory plans  to promote the amenity in place</a:t>
                      </a:r>
                      <a:endParaRPr lang="en-GB" sz="1600" dirty="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dirty="0">
                          <a:effectLst/>
                          <a:latin typeface="+mn-lt"/>
                          <a:ea typeface="Calibri" panose="020F0502020204030204" pitchFamily="34" charset="0"/>
                          <a:cs typeface="Times New Roman" panose="02020603050405020304" pitchFamily="18" charset="0"/>
                        </a:rPr>
                        <a:t> </a:t>
                      </a:r>
                      <a:endParaRPr lang="en-GB" sz="1600" dirty="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dirty="0">
                          <a:effectLst/>
                          <a:latin typeface="+mn-lt"/>
                          <a:ea typeface="Calibri" panose="020F0502020204030204" pitchFamily="34" charset="0"/>
                          <a:cs typeface="Times New Roman" panose="02020603050405020304" pitchFamily="18" charset="0"/>
                        </a:rPr>
                        <a:t>X 8</a:t>
                      </a:r>
                      <a:endParaRPr lang="en-GB" sz="1600" dirty="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600" dirty="0">
                          <a:effectLst/>
                          <a:latin typeface="+mn-lt"/>
                          <a:ea typeface="Calibri" panose="020F0502020204030204" pitchFamily="34" charset="0"/>
                          <a:cs typeface="Times New Roman" panose="02020603050405020304" pitchFamily="18" charset="0"/>
                        </a:rPr>
                        <a:t>40</a:t>
                      </a:r>
                      <a:endParaRPr lang="en-GB" sz="1600" dirty="0">
                        <a:effectLst/>
                        <a:latin typeface="+mn-lt"/>
                        <a:ea typeface="Times New Roman" panose="02020603050405020304" pitchFamily="18" charset="0"/>
                        <a:cs typeface="Times New Roman" panose="02020603050405020304" pitchFamily="18" charset="0"/>
                      </a:endParaRPr>
                    </a:p>
                  </a:txBody>
                  <a:tcPr marL="56308" marR="563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400409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endParaRPr lang="en-GB" dirty="0"/>
          </a:p>
        </p:txBody>
      </p:sp>
      <p:sp>
        <p:nvSpPr>
          <p:cNvPr id="4" name="Rectangle 3"/>
          <p:cNvSpPr/>
          <p:nvPr/>
        </p:nvSpPr>
        <p:spPr>
          <a:xfrm>
            <a:off x="534670" y="1721552"/>
            <a:ext cx="9132510" cy="369332"/>
          </a:xfrm>
          <a:prstGeom prst="rect">
            <a:avLst/>
          </a:prstGeom>
        </p:spPr>
        <p:txBody>
          <a:bodyPr wrap="square">
            <a:spAutoFit/>
          </a:bodyPr>
          <a:lstStyle/>
          <a:p>
            <a:r>
              <a:rPr lang="en-GB" b="1" i="1" dirty="0">
                <a:ea typeface="Calibri" panose="020F0502020204030204" pitchFamily="34" charset="0"/>
              </a:rPr>
              <a:t>Theme (ii):  BIODIVERSITY CONSERVATION AND </a:t>
            </a:r>
            <a:r>
              <a:rPr lang="en-GB" b="1" i="1" dirty="0" smtClean="0">
                <a:ea typeface="Calibri" panose="020F0502020204030204" pitchFamily="34" charset="0"/>
              </a:rPr>
              <a:t>ENHANCEMENT Criteria &amp; Assessment</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013141220"/>
              </p:ext>
            </p:extLst>
          </p:nvPr>
        </p:nvGraphicFramePr>
        <p:xfrm>
          <a:off x="234132" y="2290339"/>
          <a:ext cx="10369152" cy="4752531"/>
        </p:xfrm>
        <a:graphic>
          <a:graphicData uri="http://schemas.openxmlformats.org/drawingml/2006/table">
            <a:tbl>
              <a:tblPr firstRow="1" firstCol="1" bandRow="1"/>
              <a:tblGrid>
                <a:gridCol w="376167"/>
                <a:gridCol w="7760737"/>
                <a:gridCol w="792088"/>
                <a:gridCol w="792088"/>
                <a:gridCol w="648072"/>
              </a:tblGrid>
              <a:tr h="516508">
                <a:tc gridSpan="2">
                  <a:txBody>
                    <a:bodyPr/>
                    <a:lstStyle/>
                    <a:p>
                      <a:pPr>
                        <a:lnSpc>
                          <a:spcPct val="107000"/>
                        </a:lnSpc>
                        <a:spcAft>
                          <a:spcPts val="0"/>
                        </a:spcAft>
                      </a:pPr>
                      <a:r>
                        <a:rPr lang="en-GB" sz="1600" b="1" dirty="0">
                          <a:effectLst/>
                          <a:latin typeface="+mn-lt"/>
                          <a:ea typeface="Calibri" panose="020F0502020204030204" pitchFamily="34" charset="0"/>
                          <a:cs typeface="Times New Roman" panose="02020603050405020304" pitchFamily="18" charset="0"/>
                        </a:rPr>
                        <a:t>Criteria   </a:t>
                      </a:r>
                      <a:endParaRPr lang="en-GB" sz="16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07000"/>
                        </a:lnSpc>
                        <a:spcAft>
                          <a:spcPts val="0"/>
                        </a:spcAft>
                      </a:pPr>
                      <a:r>
                        <a:rPr lang="en-GB" sz="1600" b="1" dirty="0">
                          <a:effectLst/>
                          <a:latin typeface="+mn-lt"/>
                          <a:ea typeface="Calibri" panose="020F0502020204030204" pitchFamily="34" charset="0"/>
                          <a:cs typeface="Times New Roman" panose="02020603050405020304" pitchFamily="18" charset="0"/>
                        </a:rPr>
                        <a:t>Score </a:t>
                      </a:r>
                      <a:r>
                        <a:rPr lang="en-GB" sz="1600" b="1" dirty="0" smtClean="0">
                          <a:effectLst/>
                          <a:latin typeface="+mn-lt"/>
                          <a:ea typeface="Calibri" panose="020F0502020204030204" pitchFamily="34" charset="0"/>
                          <a:cs typeface="Times New Roman" panose="02020603050405020304" pitchFamily="18" charset="0"/>
                        </a:rPr>
                        <a:t>0-5</a:t>
                      </a:r>
                      <a:endParaRPr lang="en-GB" sz="16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Weight</a:t>
                      </a:r>
                      <a:endParaRPr lang="en-GB" sz="160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smtClean="0">
                          <a:effectLst/>
                          <a:latin typeface="+mn-lt"/>
                          <a:ea typeface="Calibri" panose="020F0502020204030204" pitchFamily="34" charset="0"/>
                          <a:cs typeface="Times New Roman" panose="02020603050405020304" pitchFamily="18" charset="0"/>
                        </a:rPr>
                        <a:t>Max</a:t>
                      </a:r>
                      <a:endParaRPr lang="en-GB" sz="16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073">
                <a:tc>
                  <a:txBody>
                    <a:bodyPr/>
                    <a:lstStyle/>
                    <a:p>
                      <a:pPr>
                        <a:lnSpc>
                          <a:spcPct val="107000"/>
                        </a:lnSpc>
                        <a:spcAft>
                          <a:spcPts val="0"/>
                        </a:spcAft>
                      </a:pPr>
                      <a:r>
                        <a:rPr lang="en-GB" sz="1600" dirty="0" smtClean="0">
                          <a:effectLst/>
                          <a:latin typeface="+mn-lt"/>
                          <a:ea typeface="Times New Roman" panose="02020603050405020304" pitchFamily="18" charset="0"/>
                          <a:cs typeface="Times New Roman" panose="02020603050405020304" pitchFamily="18" charset="0"/>
                        </a:rPr>
                        <a:t>1</a:t>
                      </a:r>
                      <a:endParaRPr lang="en-GB" sz="16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Demonstrate a positive  environmental impact          (natural environment)</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NI priority species or habitat identified in the application.  Any other species or habitat mentioned</a:t>
                      </a:r>
                      <a:endParaRPr lang="en-GB" sz="1600" dirty="0">
                        <a:effectLst/>
                        <a:latin typeface="+mn-lt"/>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is the project site designated (e.g. ASSI) and/or if a priority species, is it red listed?</a:t>
                      </a:r>
                      <a:endParaRPr lang="en-GB" sz="1600" dirty="0">
                        <a:effectLst/>
                        <a:latin typeface="+mn-lt"/>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is there a clear link between the habitat and or species mentioned in the application form to those listed in the Council’s LBAP</a:t>
                      </a:r>
                      <a:endParaRPr lang="en-GB" sz="1600" dirty="0">
                        <a:effectLst/>
                        <a:latin typeface="+mn-lt"/>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are necessary consents identified and in place </a:t>
                      </a:r>
                      <a:endParaRPr lang="en-GB" sz="1600" dirty="0">
                        <a:effectLst/>
                        <a:latin typeface="+mn-lt"/>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assessment of the sites</a:t>
                      </a:r>
                      <a:r>
                        <a:rPr lang="en-GB" sz="1600" u="sng" dirty="0">
                          <a:solidFill>
                            <a:srgbClr val="008080"/>
                          </a:solidFill>
                          <a:effectLst/>
                          <a:latin typeface="+mn-lt"/>
                          <a:ea typeface="Calibri" panose="020F0502020204030204" pitchFamily="34" charset="0"/>
                        </a:rPr>
                        <a:t> </a:t>
                      </a:r>
                      <a:r>
                        <a:rPr lang="en-GB" sz="1600" dirty="0">
                          <a:effectLst/>
                          <a:latin typeface="+mn-lt"/>
                          <a:ea typeface="Calibri" panose="020F0502020204030204" pitchFamily="34" charset="0"/>
                        </a:rPr>
                        <a:t>current biodiversity and value.</a:t>
                      </a:r>
                      <a:endParaRPr lang="en-GB" sz="1600" dirty="0">
                        <a:effectLst/>
                        <a:latin typeface="+mn-lt"/>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how the proposed project will enhance and conserve the existing biodiversity of the site or in the case of biodiversity creation projects that the new habitat is not being created to the detriment of another (e.g. destroying a meadow to develop a pond), and is appropriate for the site</a:t>
                      </a:r>
                      <a:endParaRPr lang="en-GB" sz="1600" dirty="0">
                        <a:effectLst/>
                        <a:latin typeface="+mn-lt"/>
                      </a:endParaRPr>
                    </a:p>
                    <a:p>
                      <a:pPr marL="457200">
                        <a:spcAft>
                          <a:spcPts val="0"/>
                        </a:spcAft>
                      </a:pPr>
                      <a:r>
                        <a:rPr lang="en-GB" sz="1600" dirty="0">
                          <a:effectLst/>
                          <a:latin typeface="+mn-lt"/>
                          <a:ea typeface="Calibri" panose="020F0502020204030204" pitchFamily="34" charset="0"/>
                        </a:rPr>
                        <a:t> </a:t>
                      </a:r>
                      <a:endParaRPr lang="en-GB" sz="16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 </a:t>
                      </a:r>
                      <a:endParaRPr lang="en-GB" sz="16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 </a:t>
                      </a:r>
                      <a:endParaRPr lang="en-GB" sz="1600" dirty="0">
                        <a:effectLst/>
                        <a:latin typeface="+mn-lt"/>
                        <a:ea typeface="Times New Roman" panose="02020603050405020304" pitchFamily="18" charset="0"/>
                        <a:cs typeface="Times New Roman" panose="02020603050405020304" pitchFamily="18" charset="0"/>
                      </a:endParaRPr>
                    </a:p>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X  12</a:t>
                      </a:r>
                      <a:endParaRPr lang="en-GB" sz="16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 </a:t>
                      </a:r>
                      <a:endParaRPr lang="en-GB" sz="1600" dirty="0">
                        <a:effectLst/>
                        <a:latin typeface="+mn-lt"/>
                        <a:ea typeface="Times New Roman" panose="02020603050405020304" pitchFamily="18" charset="0"/>
                        <a:cs typeface="Times New Roman" panose="02020603050405020304" pitchFamily="18" charset="0"/>
                      </a:endParaRPr>
                    </a:p>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60</a:t>
                      </a:r>
                      <a:endParaRPr lang="en-GB" sz="16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508">
                <a:tc>
                  <a:txBody>
                    <a:bodyPr/>
                    <a:lstStyle/>
                    <a:p>
                      <a:pPr>
                        <a:lnSpc>
                          <a:spcPct val="107000"/>
                        </a:lnSpc>
                        <a:spcAft>
                          <a:spcPts val="0"/>
                        </a:spcAft>
                      </a:pPr>
                      <a:r>
                        <a:rPr lang="en-GB" sz="1600" dirty="0" smtClean="0">
                          <a:effectLst/>
                          <a:latin typeface="+mn-lt"/>
                          <a:ea typeface="Times New Roman" panose="02020603050405020304" pitchFamily="18" charset="0"/>
                          <a:cs typeface="Times New Roman" panose="02020603050405020304" pitchFamily="18" charset="0"/>
                        </a:rPr>
                        <a:t>2</a:t>
                      </a:r>
                      <a:endParaRPr lang="en-GB" sz="16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Ability, skills and experience of delivering a similar project demonstrated</a:t>
                      </a:r>
                      <a:endParaRPr lang="en-GB" sz="1600">
                        <a:effectLst/>
                        <a:latin typeface="+mn-lt"/>
                        <a:ea typeface="Times New Roman" panose="02020603050405020304" pitchFamily="18" charset="0"/>
                        <a:cs typeface="Times New Roman" panose="02020603050405020304" pitchFamily="18" charset="0"/>
                      </a:endParaRPr>
                    </a:p>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 </a:t>
                      </a:r>
                      <a:endParaRPr lang="en-GB" sz="160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 </a:t>
                      </a:r>
                      <a:endParaRPr lang="en-GB" sz="160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X 4</a:t>
                      </a:r>
                      <a:endParaRPr lang="en-GB" sz="160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20</a:t>
                      </a:r>
                      <a:endParaRPr lang="en-GB" sz="16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508">
                <a:tc>
                  <a:txBody>
                    <a:bodyPr/>
                    <a:lstStyle/>
                    <a:p>
                      <a:pPr>
                        <a:lnSpc>
                          <a:spcPct val="107000"/>
                        </a:lnSpc>
                        <a:spcAft>
                          <a:spcPts val="0"/>
                        </a:spcAft>
                      </a:pPr>
                      <a:r>
                        <a:rPr lang="en-GB" sz="1600" dirty="0" smtClean="0">
                          <a:effectLst/>
                          <a:latin typeface="+mn-lt"/>
                          <a:ea typeface="Times New Roman" panose="02020603050405020304" pitchFamily="18" charset="0"/>
                          <a:cs typeface="Times New Roman" panose="02020603050405020304" pitchFamily="18" charset="0"/>
                        </a:rPr>
                        <a:t>3</a:t>
                      </a:r>
                      <a:endParaRPr lang="en-GB" sz="16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Opportunities  available to the general public to increase their knowledge of the habitat or species identified in the project clearly demonstrated </a:t>
                      </a:r>
                      <a:endParaRPr lang="en-GB" sz="160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 </a:t>
                      </a:r>
                      <a:endParaRPr lang="en-GB" sz="16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X 4</a:t>
                      </a:r>
                      <a:endParaRPr lang="en-GB" sz="160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20</a:t>
                      </a:r>
                      <a:endParaRPr lang="en-GB" sz="1600" dirty="0">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144448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a:xfrm>
            <a:off x="534670" y="1739455"/>
            <a:ext cx="9624060" cy="276999"/>
          </a:xfrm>
        </p:spPr>
        <p:txBody>
          <a:bodyPr/>
          <a:lstStyle/>
          <a:p>
            <a:r>
              <a:rPr lang="en-GB" b="1" i="1" dirty="0"/>
              <a:t>Theme (iii):  BUILDING RESTORATION </a:t>
            </a:r>
            <a:r>
              <a:rPr lang="en-GB" b="1" i="1" dirty="0" smtClean="0"/>
              <a:t>PROGRAMME Criteria &amp; Assessment</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387068520"/>
              </p:ext>
            </p:extLst>
          </p:nvPr>
        </p:nvGraphicFramePr>
        <p:xfrm>
          <a:off x="0" y="2098760"/>
          <a:ext cx="10603284" cy="4954946"/>
        </p:xfrm>
        <a:graphic>
          <a:graphicData uri="http://schemas.openxmlformats.org/drawingml/2006/table">
            <a:tbl>
              <a:tblPr firstRow="1" firstCol="1" bandRow="1"/>
              <a:tblGrid>
                <a:gridCol w="522164"/>
                <a:gridCol w="7848872"/>
                <a:gridCol w="720080"/>
                <a:gridCol w="864096"/>
                <a:gridCol w="648072"/>
              </a:tblGrid>
              <a:tr h="0">
                <a:tc gridSpan="2">
                  <a:txBody>
                    <a:bodyPr/>
                    <a:lstStyle/>
                    <a:p>
                      <a:pPr>
                        <a:lnSpc>
                          <a:spcPct val="107000"/>
                        </a:lnSpc>
                        <a:spcAft>
                          <a:spcPts val="0"/>
                        </a:spcAft>
                      </a:pPr>
                      <a:r>
                        <a:rPr lang="en-GB" sz="1600" b="1" dirty="0">
                          <a:effectLst/>
                          <a:latin typeface="+mn-lt"/>
                          <a:ea typeface="Calibri" panose="020F0502020204030204" pitchFamily="34" charset="0"/>
                          <a:cs typeface="Times New Roman" panose="02020603050405020304" pitchFamily="18" charset="0"/>
                        </a:rPr>
                        <a:t>Criteria   </a:t>
                      </a:r>
                      <a:endParaRPr lang="en-GB" sz="1600" dirty="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nSpc>
                          <a:spcPct val="107000"/>
                        </a:lnSpc>
                        <a:spcAft>
                          <a:spcPts val="0"/>
                        </a:spcAft>
                      </a:pPr>
                      <a:r>
                        <a:rPr lang="en-GB" sz="1600" b="1" dirty="0">
                          <a:effectLst/>
                          <a:latin typeface="+mn-lt"/>
                          <a:ea typeface="Calibri" panose="020F0502020204030204" pitchFamily="34" charset="0"/>
                          <a:cs typeface="Times New Roman" panose="02020603050405020304" pitchFamily="18" charset="0"/>
                        </a:rPr>
                        <a:t>Score </a:t>
                      </a:r>
                      <a:r>
                        <a:rPr lang="en-GB" sz="1600" b="1" dirty="0" smtClean="0">
                          <a:effectLst/>
                          <a:latin typeface="+mn-lt"/>
                          <a:ea typeface="Calibri" panose="020F0502020204030204" pitchFamily="34" charset="0"/>
                          <a:cs typeface="Times New Roman" panose="02020603050405020304" pitchFamily="18" charset="0"/>
                        </a:rPr>
                        <a:t>0-5</a:t>
                      </a:r>
                      <a:endParaRPr lang="en-GB" sz="1600" dirty="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a:effectLst/>
                          <a:latin typeface="+mn-lt"/>
                          <a:ea typeface="Calibri" panose="020F0502020204030204" pitchFamily="34" charset="0"/>
                          <a:cs typeface="Times New Roman" panose="02020603050405020304" pitchFamily="18" charset="0"/>
                        </a:rPr>
                        <a:t>Weight</a:t>
                      </a:r>
                      <a:endParaRPr lang="en-GB" sz="160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smtClean="0">
                          <a:effectLst/>
                          <a:latin typeface="+mn-lt"/>
                          <a:ea typeface="Calibri" panose="020F0502020204030204" pitchFamily="34" charset="0"/>
                          <a:cs typeface="Times New Roman" panose="02020603050405020304" pitchFamily="18" charset="0"/>
                        </a:rPr>
                        <a:t>Max</a:t>
                      </a:r>
                      <a:endParaRPr lang="en-GB" sz="1600" dirty="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0634">
                <a:tc>
                  <a:txBody>
                    <a:bodyPr/>
                    <a:lstStyle/>
                    <a:p>
                      <a:pPr>
                        <a:lnSpc>
                          <a:spcPct val="107000"/>
                        </a:lnSpc>
                        <a:spcAft>
                          <a:spcPts val="0"/>
                        </a:spcAft>
                      </a:pPr>
                      <a:r>
                        <a:rPr lang="en-GB" sz="1600" dirty="0" smtClean="0">
                          <a:effectLst/>
                          <a:latin typeface="+mn-lt"/>
                          <a:ea typeface="Times New Roman" panose="02020603050405020304" pitchFamily="18" charset="0"/>
                          <a:cs typeface="Times New Roman" panose="02020603050405020304" pitchFamily="18" charset="0"/>
                        </a:rPr>
                        <a:t>1</a:t>
                      </a:r>
                      <a:endParaRPr lang="en-GB" sz="1600" dirty="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Demonstrate a positive environmental impact (built environment):</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is the building listed or has historical or architectural interest been demonstrated</a:t>
                      </a:r>
                      <a:endParaRPr lang="en-GB" sz="1600" dirty="0">
                        <a:effectLst/>
                        <a:latin typeface="+mn-lt"/>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has a description of how physical works that will be carried out will repair, restore or maintain building or structure been included</a:t>
                      </a:r>
                      <a:endParaRPr lang="en-GB" sz="1600" dirty="0">
                        <a:effectLst/>
                        <a:latin typeface="+mn-lt"/>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are necessary planning and other consents identified and in place</a:t>
                      </a:r>
                      <a:endParaRPr lang="en-GB" sz="1600" dirty="0">
                        <a:effectLst/>
                        <a:latin typeface="+mn-lt"/>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will proposed works make changes resulting in improved energy efficiency</a:t>
                      </a:r>
                      <a:endParaRPr lang="en-GB" sz="1600" dirty="0">
                        <a:effectLst/>
                        <a:latin typeface="+mn-lt"/>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will proposed works result in the improvements to a derelict or run down site</a:t>
                      </a:r>
                      <a:endParaRPr lang="en-GB" sz="1600" dirty="0">
                        <a:effectLst/>
                        <a:latin typeface="+mn-lt"/>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is the building or structure of value in promoting CCGBC’s tourism offer</a:t>
                      </a:r>
                      <a:endParaRPr lang="en-GB" sz="1600" dirty="0">
                        <a:effectLst/>
                        <a:latin typeface="+mn-lt"/>
                      </a:endParaRPr>
                    </a:p>
                    <a:p>
                      <a:pPr marL="342900" lvl="0" indent="-342900">
                        <a:lnSpc>
                          <a:spcPct val="115000"/>
                        </a:lnSpc>
                        <a:spcAft>
                          <a:spcPts val="1000"/>
                        </a:spcAft>
                        <a:buFont typeface="Symbol" panose="05050102010706020507" pitchFamily="18" charset="2"/>
                        <a:buChar char=""/>
                      </a:pPr>
                      <a:r>
                        <a:rPr lang="en-GB" sz="1600" dirty="0">
                          <a:effectLst/>
                          <a:latin typeface="+mn-lt"/>
                          <a:ea typeface="Calibri" panose="020F0502020204030204" pitchFamily="34" charset="0"/>
                        </a:rPr>
                        <a:t>how will the restoration ensure prior to commencement, that it will not have a negative impact on the natural environment, e.g. protection of bat roosts, swift nests, etc.    (measures can be put in place to protect these and still allow the works to happen)</a:t>
                      </a:r>
                      <a:endParaRPr lang="en-GB" sz="1600" dirty="0">
                        <a:effectLst/>
                        <a:latin typeface="+mn-lt"/>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 </a:t>
                      </a:r>
                      <a:endParaRPr lang="en-GB" sz="1600" dirty="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 </a:t>
                      </a:r>
                      <a:endParaRPr lang="en-GB" sz="1600">
                        <a:effectLst/>
                        <a:latin typeface="+mn-lt"/>
                        <a:ea typeface="Times New Roman" panose="02020603050405020304" pitchFamily="18" charset="0"/>
                        <a:cs typeface="Times New Roman" panose="02020603050405020304" pitchFamily="18" charset="0"/>
                      </a:endParaRPr>
                    </a:p>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X  12</a:t>
                      </a:r>
                      <a:endParaRPr lang="en-GB" sz="160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 </a:t>
                      </a:r>
                      <a:endParaRPr lang="en-GB" sz="1600">
                        <a:effectLst/>
                        <a:latin typeface="+mn-lt"/>
                        <a:ea typeface="Times New Roman" panose="02020603050405020304" pitchFamily="18" charset="0"/>
                        <a:cs typeface="Times New Roman" panose="02020603050405020304" pitchFamily="18" charset="0"/>
                      </a:endParaRPr>
                    </a:p>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60</a:t>
                      </a:r>
                      <a:endParaRPr lang="en-GB" sz="160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807">
                <a:tc>
                  <a:txBody>
                    <a:bodyPr/>
                    <a:lstStyle/>
                    <a:p>
                      <a:pPr>
                        <a:lnSpc>
                          <a:spcPct val="107000"/>
                        </a:lnSpc>
                        <a:spcAft>
                          <a:spcPts val="0"/>
                        </a:spcAft>
                      </a:pPr>
                      <a:r>
                        <a:rPr lang="en-GB" sz="1600" dirty="0" smtClean="0">
                          <a:effectLst/>
                          <a:latin typeface="+mn-lt"/>
                          <a:ea typeface="Calibri" panose="020F0502020204030204" pitchFamily="34" charset="0"/>
                          <a:cs typeface="Times New Roman" panose="02020603050405020304" pitchFamily="18" charset="0"/>
                        </a:rPr>
                        <a:t>2</a:t>
                      </a:r>
                      <a:endParaRPr lang="en-GB" sz="1600" dirty="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Ability, skills and experience of delivering a similar project demonstrated</a:t>
                      </a:r>
                      <a:endParaRPr lang="en-GB" sz="160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 </a:t>
                      </a:r>
                      <a:endParaRPr lang="en-GB" sz="160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X 4</a:t>
                      </a:r>
                      <a:endParaRPr lang="en-GB" sz="160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20</a:t>
                      </a:r>
                      <a:endParaRPr lang="en-GB" sz="160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1555">
                <a:tc>
                  <a:txBody>
                    <a:bodyPr/>
                    <a:lstStyle/>
                    <a:p>
                      <a:pPr>
                        <a:lnSpc>
                          <a:spcPct val="107000"/>
                        </a:lnSpc>
                        <a:spcAft>
                          <a:spcPts val="0"/>
                        </a:spcAft>
                      </a:pPr>
                      <a:r>
                        <a:rPr lang="en-GB" sz="1600" dirty="0" smtClean="0">
                          <a:effectLst/>
                          <a:latin typeface="+mn-lt"/>
                          <a:ea typeface="Calibri" panose="020F0502020204030204" pitchFamily="34" charset="0"/>
                          <a:cs typeface="Times New Roman" panose="02020603050405020304" pitchFamily="18" charset="0"/>
                        </a:rPr>
                        <a:t>3</a:t>
                      </a:r>
                      <a:endParaRPr lang="en-GB" sz="1600" dirty="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High level of community involvement and support demonstrated:</a:t>
                      </a:r>
                      <a:endParaRPr lang="en-GB" sz="1600" dirty="0">
                        <a:effectLst/>
                        <a:latin typeface="+mn-lt"/>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How have local people been involved in the project through community consultation and or letters of support</a:t>
                      </a:r>
                      <a:endParaRPr lang="en-GB" sz="1600" dirty="0">
                        <a:effectLst/>
                        <a:latin typeface="+mn-lt"/>
                      </a:endParaRPr>
                    </a:p>
                    <a:p>
                      <a:pPr marL="342900" lvl="0" indent="-342900">
                        <a:spcAft>
                          <a:spcPts val="0"/>
                        </a:spcAft>
                        <a:buFont typeface="Symbol" panose="05050102010706020507" pitchFamily="18" charset="2"/>
                        <a:buChar char=""/>
                      </a:pPr>
                      <a:r>
                        <a:rPr lang="en-GB" sz="1600" dirty="0">
                          <a:effectLst/>
                          <a:latin typeface="+mn-lt"/>
                          <a:ea typeface="Calibri" panose="020F0502020204030204" pitchFamily="34" charset="0"/>
                        </a:rPr>
                        <a:t>Extent to which volunteers will take ownership of the project and be engaged in its development</a:t>
                      </a:r>
                      <a:endParaRPr lang="en-GB" sz="1600" dirty="0">
                        <a:effectLst/>
                        <a:latin typeface="+mn-lt"/>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 </a:t>
                      </a:r>
                      <a:endParaRPr lang="en-GB" sz="160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mn-lt"/>
                          <a:ea typeface="Calibri" panose="020F0502020204030204" pitchFamily="34" charset="0"/>
                          <a:cs typeface="Times New Roman" panose="02020603050405020304" pitchFamily="18" charset="0"/>
                        </a:rPr>
                        <a:t>X 4</a:t>
                      </a:r>
                      <a:endParaRPr lang="en-GB" sz="160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mn-lt"/>
                          <a:ea typeface="Calibri" panose="020F0502020204030204" pitchFamily="34" charset="0"/>
                          <a:cs typeface="Times New Roman" panose="02020603050405020304" pitchFamily="18" charset="0"/>
                        </a:rPr>
                        <a:t>20</a:t>
                      </a:r>
                      <a:endParaRPr lang="en-GB" sz="1600" dirty="0">
                        <a:effectLst/>
                        <a:latin typeface="+mn-lt"/>
                        <a:ea typeface="Times New Roman" panose="02020603050405020304" pitchFamily="18" charset="0"/>
                        <a:cs typeface="Times New Roman" panose="02020603050405020304" pitchFamily="18" charset="0"/>
                      </a:endParaRPr>
                    </a:p>
                  </a:txBody>
                  <a:tcPr marL="58837" marR="588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599804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0156" y="1765201"/>
            <a:ext cx="9864725" cy="4154984"/>
          </a:xfrm>
        </p:spPr>
        <p:txBody>
          <a:bodyPr/>
          <a:lstStyle/>
          <a:p>
            <a:r>
              <a:rPr lang="en-GB" b="1" dirty="0"/>
              <a:t>Everybody Active Programme – Overview </a:t>
            </a:r>
          </a:p>
          <a:p>
            <a:endParaRPr lang="en-GB" dirty="0" smtClean="0"/>
          </a:p>
          <a:p>
            <a:endParaRPr lang="en-GB" dirty="0"/>
          </a:p>
          <a:p>
            <a:endParaRPr lang="en-GB" dirty="0" smtClean="0"/>
          </a:p>
          <a:p>
            <a:r>
              <a:rPr lang="en-GB" dirty="0" smtClean="0"/>
              <a:t>The </a:t>
            </a:r>
            <a:r>
              <a:rPr lang="en-GB" dirty="0"/>
              <a:t>Every Body Active Grants Programme is available to local organisations that can both promote and increase participation in physical activity and its development within the Borough.</a:t>
            </a:r>
          </a:p>
          <a:p>
            <a:r>
              <a:rPr lang="en-GB" dirty="0"/>
              <a:t> </a:t>
            </a:r>
          </a:p>
          <a:p>
            <a:r>
              <a:rPr lang="en-GB" dirty="0"/>
              <a:t>Priority will be given to projects which aim to increase participation among traditionally underrepresented groups which include:</a:t>
            </a:r>
          </a:p>
          <a:p>
            <a:r>
              <a:rPr lang="en-GB" dirty="0"/>
              <a:t> </a:t>
            </a:r>
          </a:p>
          <a:p>
            <a:pPr marL="285750" lvl="0" indent="-285750">
              <a:buFont typeface="Arial" panose="020B0604020202020204" pitchFamily="34" charset="0"/>
              <a:buChar char="•"/>
            </a:pPr>
            <a:r>
              <a:rPr lang="en-GB" dirty="0"/>
              <a:t>Women and girls</a:t>
            </a:r>
          </a:p>
          <a:p>
            <a:pPr marL="285750" lvl="0" indent="-285750">
              <a:buFont typeface="Arial" panose="020B0604020202020204" pitchFamily="34" charset="0"/>
              <a:buChar char="•"/>
            </a:pPr>
            <a:r>
              <a:rPr lang="en-GB" dirty="0"/>
              <a:t>People with a disability;</a:t>
            </a:r>
          </a:p>
          <a:p>
            <a:pPr marL="285750" lvl="0" indent="-285750">
              <a:buFont typeface="Arial" panose="020B0604020202020204" pitchFamily="34" charset="0"/>
              <a:buChar char="•"/>
            </a:pPr>
            <a:r>
              <a:rPr lang="en-GB" dirty="0"/>
              <a:t>Those living in areas of greatest social need (specifically people living within the top</a:t>
            </a:r>
          </a:p>
          <a:p>
            <a:pPr marL="285750" indent="-285750">
              <a:buFont typeface="Arial" panose="020B0604020202020204" pitchFamily="34" charset="0"/>
              <a:buChar char="•"/>
            </a:pPr>
            <a:r>
              <a:rPr lang="en-GB" dirty="0"/>
              <a:t>25% of wards designated by NI Multiple Deprivation Measure Index 2010) </a:t>
            </a:r>
          </a:p>
          <a:p>
            <a:endParaRPr lang="en-GB" dirty="0"/>
          </a:p>
        </p:txBody>
      </p:sp>
    </p:spTree>
    <p:extLst>
      <p:ext uri="{BB962C8B-B14F-4D97-AF65-F5344CB8AC3E}">
        <p14:creationId xmlns:p14="http://schemas.microsoft.com/office/powerpoint/2010/main" val="29513637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4132" y="1693193"/>
            <a:ext cx="8856984" cy="523220"/>
          </a:xfrm>
          <a:prstGeom prst="rect">
            <a:avLst/>
          </a:prstGeom>
        </p:spPr>
        <p:txBody>
          <a:bodyPr wrap="square">
            <a:spAutoFit/>
          </a:bodyPr>
          <a:lstStyle/>
          <a:p>
            <a:r>
              <a:rPr lang="en-GB" sz="2800" dirty="0" smtClean="0"/>
              <a:t>Everybody Active Programme </a:t>
            </a:r>
            <a:r>
              <a:rPr lang="en-GB" sz="2800" dirty="0"/>
              <a:t>– </a:t>
            </a:r>
            <a:r>
              <a:rPr lang="en-GB" sz="2800" dirty="0" smtClean="0"/>
              <a:t>Assessment &amp; Scoring </a:t>
            </a:r>
            <a:endParaRPr lang="en-GB" sz="2800" dirty="0"/>
          </a:p>
        </p:txBody>
      </p:sp>
      <p:graphicFrame>
        <p:nvGraphicFramePr>
          <p:cNvPr id="2" name="Table 1"/>
          <p:cNvGraphicFramePr>
            <a:graphicFrameLocks noGrp="1"/>
          </p:cNvGraphicFramePr>
          <p:nvPr>
            <p:extLst>
              <p:ext uri="{D42A27DB-BD31-4B8C-83A1-F6EECF244321}">
                <p14:modId xmlns:p14="http://schemas.microsoft.com/office/powerpoint/2010/main" val="1165445361"/>
              </p:ext>
            </p:extLst>
          </p:nvPr>
        </p:nvGraphicFramePr>
        <p:xfrm>
          <a:off x="578908" y="2198193"/>
          <a:ext cx="9304296" cy="1814768"/>
        </p:xfrm>
        <a:graphic>
          <a:graphicData uri="http://schemas.openxmlformats.org/drawingml/2006/table">
            <a:tbl>
              <a:tblPr firstRow="1" firstCol="1" bandRow="1"/>
              <a:tblGrid>
                <a:gridCol w="7999955"/>
                <a:gridCol w="1304341"/>
              </a:tblGrid>
              <a:tr h="0">
                <a:tc>
                  <a:txBody>
                    <a:bodyPr/>
                    <a:lstStyle/>
                    <a:p>
                      <a:pPr algn="just">
                        <a:lnSpc>
                          <a:spcPct val="107000"/>
                        </a:lnSpc>
                        <a:spcAft>
                          <a:spcPts val="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Criteria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Pass / Fail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a) Project must take place within the Borough.</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b) Grants will be open to applications from: Not for profit, Community and Voluntary Organisations who are delivering activities aligned to the established outcomes of the Council’s Community plan; Sports Clubs; Parent and Teacher organisations, etc.</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c) Activities planned and delivered must be a recognised Sport NI sport or physical activity.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d) Beneficiaries must be residents in </a:t>
                      </a: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Causeway Coast and Glens Borough Council area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67931326"/>
              </p:ext>
            </p:extLst>
          </p:nvPr>
        </p:nvGraphicFramePr>
        <p:xfrm>
          <a:off x="597525" y="4680709"/>
          <a:ext cx="9285679" cy="1369697"/>
        </p:xfrm>
        <a:graphic>
          <a:graphicData uri="http://schemas.openxmlformats.org/drawingml/2006/table">
            <a:tbl>
              <a:tblPr firstRow="1" firstCol="1" bandRow="1"/>
              <a:tblGrid>
                <a:gridCol w="6073345"/>
                <a:gridCol w="1041838"/>
                <a:gridCol w="1041838"/>
                <a:gridCol w="1128658"/>
              </a:tblGrid>
              <a:tr h="0">
                <a:tc>
                  <a:txBody>
                    <a:bodyPr/>
                    <a:lstStyle/>
                    <a:p>
                      <a:pPr>
                        <a:lnSpc>
                          <a:spcPct val="107000"/>
                        </a:lnSpc>
                        <a:spcAft>
                          <a:spcPts val="0"/>
                        </a:spcAft>
                      </a:pPr>
                      <a:r>
                        <a:rPr lang="en-GB" sz="1400" b="1" dirty="0">
                          <a:effectLst/>
                          <a:latin typeface="Arial" panose="020B0604020202020204" pitchFamily="34" charset="0"/>
                          <a:ea typeface="Calibri" panose="020F0502020204030204" pitchFamily="34" charset="0"/>
                          <a:cs typeface="Times New Roman" panose="02020603050405020304" pitchFamily="18" charset="0"/>
                        </a:rPr>
                        <a:t>Criteria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Score (0-5)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Weight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b="1">
                          <a:effectLst/>
                          <a:latin typeface="Arial" panose="020B0604020202020204" pitchFamily="34" charset="0"/>
                          <a:ea typeface="Calibri" panose="020F0502020204030204" pitchFamily="34" charset="0"/>
                          <a:cs typeface="Times New Roman" panose="02020603050405020304" pitchFamily="18" charset="0"/>
                        </a:rPr>
                        <a:t>Possible Score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1. Project detail i.e. new activities/ services created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X 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30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2. Identified Need. Who will benefit?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X 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35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3. Contribution to Community Plan outcomes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X 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a:effectLst/>
                          <a:latin typeface="Arial" panose="020B0604020202020204" pitchFamily="34" charset="0"/>
                          <a:ea typeface="Calibri" panose="020F0502020204030204" pitchFamily="34" charset="0"/>
                          <a:cs typeface="Times New Roman" panose="02020603050405020304" pitchFamily="18" charset="0"/>
                        </a:rPr>
                        <a:t>15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4. Sustainability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X 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dirty="0">
                          <a:effectLst/>
                          <a:latin typeface="Arial" panose="020B0604020202020204" pitchFamily="34" charset="0"/>
                          <a:ea typeface="Calibri" panose="020F0502020204030204" pitchFamily="34" charset="0"/>
                          <a:cs typeface="Times New Roman" panose="02020603050405020304" pitchFamily="18" charset="0"/>
                        </a:rPr>
                        <a:t>20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097910" y="5437927"/>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6"/>
          <p:cNvSpPr/>
          <p:nvPr/>
        </p:nvSpPr>
        <p:spPr>
          <a:xfrm>
            <a:off x="572600" y="6263649"/>
            <a:ext cx="8136740" cy="388696"/>
          </a:xfrm>
          <a:prstGeom prst="rect">
            <a:avLst/>
          </a:prstGeom>
        </p:spPr>
        <p:txBody>
          <a:bodyPr wrap="square">
            <a:spAutoFit/>
          </a:bodyPr>
          <a:lstStyle/>
          <a:p>
            <a:pPr algn="just">
              <a:lnSpc>
                <a:spcPct val="107000"/>
              </a:lnSpc>
              <a:spcAft>
                <a:spcPts val="800"/>
              </a:spcAft>
            </a:pPr>
            <a:r>
              <a:rPr lang="en-GB" b="1" dirty="0">
                <a:latin typeface="Arial" panose="020B0604020202020204" pitchFamily="34" charset="0"/>
                <a:ea typeface="Calibri" panose="020F0502020204030204" pitchFamily="34" charset="0"/>
                <a:cs typeface="Times New Roman" panose="02020603050405020304" pitchFamily="18" charset="0"/>
              </a:rPr>
              <a:t>Applications must score 65% in order to avail of funding.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83128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7825" y="1765300"/>
            <a:ext cx="9864725" cy="3786549"/>
          </a:xfrm>
        </p:spPr>
        <p:txBody>
          <a:bodyPr/>
          <a:lstStyle/>
          <a:p>
            <a:pPr>
              <a:lnSpc>
                <a:spcPct val="107000"/>
              </a:lnSpc>
              <a:spcAft>
                <a:spcPts val="800"/>
              </a:spcAft>
            </a:pPr>
            <a:r>
              <a:rPr lang="en-GB" sz="2000" dirty="0" smtClean="0">
                <a:ea typeface="Calibri" panose="020F0502020204030204" pitchFamily="34" charset="0"/>
                <a:cs typeface="Times New Roman" panose="02020603050405020304" pitchFamily="18" charset="0"/>
              </a:rPr>
              <a:t>Enterprise Fund</a:t>
            </a:r>
          </a:p>
          <a:p>
            <a:pPr>
              <a:lnSpc>
                <a:spcPct val="107000"/>
              </a:lnSpc>
              <a:spcAft>
                <a:spcPts val="800"/>
              </a:spcAft>
            </a:pPr>
            <a:endParaRPr lang="en-GB"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smtClean="0">
                <a:ea typeface="Calibri" panose="020F0502020204030204" pitchFamily="34" charset="0"/>
                <a:cs typeface="Times New Roman" panose="02020603050405020304" pitchFamily="18" charset="0"/>
              </a:rPr>
              <a:t>In </a:t>
            </a:r>
            <a:r>
              <a:rPr lang="en-GB" dirty="0">
                <a:ea typeface="Calibri" panose="020F0502020204030204" pitchFamily="34" charset="0"/>
                <a:cs typeface="Times New Roman" panose="02020603050405020304" pitchFamily="18" charset="0"/>
              </a:rPr>
              <a:t>order to support a new generation of entrepreneurs, Council has established an annual fund to support start-up businesses (including recent start-ups that have been trading less than two years).  </a:t>
            </a:r>
            <a:endParaRPr lang="en-GB" dirty="0" smtClean="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dirty="0" smtClean="0">
                <a:ea typeface="Calibri" panose="020F0502020204030204" pitchFamily="34" charset="0"/>
                <a:cs typeface="Times New Roman" panose="02020603050405020304" pitchFamily="18" charset="0"/>
              </a:rPr>
              <a:t>The </a:t>
            </a:r>
            <a:r>
              <a:rPr lang="en-GB" dirty="0">
                <a:ea typeface="Calibri" panose="020F0502020204030204" pitchFamily="34" charset="0"/>
                <a:cs typeface="Times New Roman" panose="02020603050405020304" pitchFamily="18" charset="0"/>
              </a:rPr>
              <a:t>Enterprise Fund is about developing those start-up businesses that</a:t>
            </a:r>
            <a:r>
              <a:rPr lang="en-GB" dirty="0">
                <a:solidFill>
                  <a:srgbClr val="FF0000"/>
                </a:solidFill>
                <a:ea typeface="Calibri" panose="020F0502020204030204" pitchFamily="34" charset="0"/>
                <a:cs typeface="Times New Roman" panose="02020603050405020304" pitchFamily="18" charset="0"/>
              </a:rPr>
              <a:t> </a:t>
            </a:r>
            <a:r>
              <a:rPr lang="en-GB" dirty="0">
                <a:ea typeface="Calibri" panose="020F0502020204030204" pitchFamily="34" charset="0"/>
                <a:cs typeface="Times New Roman" panose="02020603050405020304" pitchFamily="18" charset="0"/>
              </a:rPr>
              <a:t>need assistance in taking the next step in their growth plan.  This may be funding towards a new piece of equipment, developing I.T. infrastructure, implementing a significant marketing campaign, product and design development and so forth.  </a:t>
            </a:r>
          </a:p>
          <a:p>
            <a:pPr marL="285750" indent="-285750">
              <a:lnSpc>
                <a:spcPct val="107000"/>
              </a:lnSpc>
              <a:spcAft>
                <a:spcPts val="800"/>
              </a:spcAft>
              <a:buFont typeface="Arial" panose="020B0604020202020204" pitchFamily="34" charset="0"/>
              <a:buChar char="•"/>
            </a:pPr>
            <a:r>
              <a:rPr lang="en-GB" dirty="0">
                <a:ea typeface="Calibri" panose="020F0502020204030204" pitchFamily="34" charset="0"/>
                <a:cs typeface="Times New Roman" panose="02020603050405020304" pitchFamily="18" charset="0"/>
              </a:rPr>
              <a:t>This fund is aimed at supporting new businesses, </a:t>
            </a:r>
            <a:r>
              <a:rPr lang="en-GB" u="sng" dirty="0">
                <a:ea typeface="Calibri" panose="020F0502020204030204" pitchFamily="34" charset="0"/>
                <a:cs typeface="Times New Roman" panose="02020603050405020304" pitchFamily="18" charset="0"/>
              </a:rPr>
              <a:t>with a track record of two years or less</a:t>
            </a:r>
            <a:r>
              <a:rPr lang="en-GB" dirty="0">
                <a:ea typeface="Calibri" panose="020F0502020204030204" pitchFamily="34" charset="0"/>
                <a:cs typeface="Times New Roman" panose="02020603050405020304" pitchFamily="18" charset="0"/>
              </a:rPr>
              <a:t>, to address barriers to growth using innovative approaches.   </a:t>
            </a:r>
          </a:p>
          <a:p>
            <a:endParaRPr lang="en-GB" dirty="0"/>
          </a:p>
        </p:txBody>
      </p:sp>
    </p:spTree>
    <p:extLst>
      <p:ext uri="{BB962C8B-B14F-4D97-AF65-F5344CB8AC3E}">
        <p14:creationId xmlns:p14="http://schemas.microsoft.com/office/powerpoint/2010/main" val="34466027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19007" y="1549177"/>
            <a:ext cx="9864725" cy="2492990"/>
          </a:xfrm>
        </p:spPr>
        <p:txBody>
          <a:bodyPr/>
          <a:lstStyle/>
          <a:p>
            <a:r>
              <a:rPr lang="en-GB" b="1" dirty="0" smtClean="0"/>
              <a:t>Enterprise Fund Criteria &amp; Assessment</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710998743"/>
              </p:ext>
            </p:extLst>
          </p:nvPr>
        </p:nvGraphicFramePr>
        <p:xfrm>
          <a:off x="119007" y="1953289"/>
          <a:ext cx="10123543" cy="4726664"/>
        </p:xfrm>
        <a:graphic>
          <a:graphicData uri="http://schemas.openxmlformats.org/drawingml/2006/table">
            <a:tbl>
              <a:tblPr firstRow="1" bandRow="1">
                <a:tableStyleId>{616DA210-FB5B-4158-B5E0-FEB733F419BA}</a:tableStyleId>
              </a:tblPr>
              <a:tblGrid>
                <a:gridCol w="475165"/>
                <a:gridCol w="5903962"/>
                <a:gridCol w="1224136"/>
                <a:gridCol w="1296144"/>
                <a:gridCol w="1224136"/>
              </a:tblGrid>
              <a:tr h="675238">
                <a:tc>
                  <a:txBody>
                    <a:bodyPr/>
                    <a:lstStyle/>
                    <a:p>
                      <a:endParaRPr lang="en-GB" dirty="0"/>
                    </a:p>
                  </a:txBody>
                  <a:tcPr/>
                </a:tc>
                <a:tc>
                  <a:txBody>
                    <a:bodyPr/>
                    <a:lstStyle/>
                    <a:p>
                      <a:r>
                        <a:rPr lang="en-GB" dirty="0" smtClean="0"/>
                        <a:t>Criteria</a:t>
                      </a:r>
                      <a:endParaRPr lang="en-GB" dirty="0"/>
                    </a:p>
                  </a:txBody>
                  <a:tcPr>
                    <a:solidFill>
                      <a:schemeClr val="bg1"/>
                    </a:solidFill>
                  </a:tcPr>
                </a:tc>
                <a:tc>
                  <a:txBody>
                    <a:bodyPr/>
                    <a:lstStyle/>
                    <a:p>
                      <a:r>
                        <a:rPr lang="en-GB" dirty="0" smtClean="0"/>
                        <a:t>Score (0-5)</a:t>
                      </a:r>
                      <a:endParaRPr lang="en-GB" dirty="0"/>
                    </a:p>
                  </a:txBody>
                  <a:tcPr/>
                </a:tc>
                <a:tc>
                  <a:txBody>
                    <a:bodyPr/>
                    <a:lstStyle/>
                    <a:p>
                      <a:r>
                        <a:rPr lang="en-GB" dirty="0" smtClean="0"/>
                        <a:t>Weight</a:t>
                      </a:r>
                      <a:endParaRPr lang="en-GB" dirty="0"/>
                    </a:p>
                  </a:txBody>
                  <a:tcPr/>
                </a:tc>
                <a:tc>
                  <a:txBody>
                    <a:bodyPr/>
                    <a:lstStyle/>
                    <a:p>
                      <a:r>
                        <a:rPr lang="en-GB" dirty="0" smtClean="0"/>
                        <a:t>Max Points</a:t>
                      </a:r>
                      <a:endParaRPr lang="en-GB" dirty="0"/>
                    </a:p>
                  </a:txBody>
                  <a:tcPr/>
                </a:tc>
              </a:tr>
              <a:tr h="675238">
                <a:tc>
                  <a:txBody>
                    <a:bodyPr/>
                    <a:lstStyle/>
                    <a:p>
                      <a:r>
                        <a:rPr lang="en-GB" dirty="0" smtClean="0"/>
                        <a:t>1</a:t>
                      </a:r>
                      <a:endParaRPr lang="en-GB" dirty="0"/>
                    </a:p>
                  </a:txBody>
                  <a:tcPr>
                    <a:solidFill>
                      <a:schemeClr val="bg1"/>
                    </a:solidFill>
                  </a:tcPr>
                </a:tc>
                <a:tc>
                  <a:txBody>
                    <a:bodyPr/>
                    <a:lstStyle/>
                    <a:p>
                      <a:r>
                        <a:rPr lang="en-GB" sz="1800" dirty="0" smtClean="0">
                          <a:solidFill>
                            <a:schemeClr val="tx1"/>
                          </a:solidFill>
                          <a:effectLst/>
                          <a:latin typeface="+mn-lt"/>
                          <a:ea typeface="+mn-ea"/>
                          <a:cs typeface="+mn-cs"/>
                        </a:rPr>
                        <a:t>Clear and concise evidence of a developed project with a start and end date within the scope of the advertised fund </a:t>
                      </a:r>
                      <a:endParaRPr lang="en-GB" dirty="0"/>
                    </a:p>
                  </a:txBody>
                  <a:tcPr>
                    <a:solidFill>
                      <a:schemeClr val="bg1"/>
                    </a:solidFill>
                  </a:tcPr>
                </a:tc>
                <a:tc>
                  <a:txBody>
                    <a:bodyPr/>
                    <a:lstStyle/>
                    <a:p>
                      <a:endParaRPr lang="en-GB" dirty="0"/>
                    </a:p>
                  </a:txBody>
                  <a:tcPr>
                    <a:solidFill>
                      <a:schemeClr val="bg1"/>
                    </a:solidFill>
                  </a:tcPr>
                </a:tc>
                <a:tc>
                  <a:txBody>
                    <a:bodyPr/>
                    <a:lstStyle/>
                    <a:p>
                      <a:r>
                        <a:rPr lang="en-GB" dirty="0" smtClean="0"/>
                        <a:t>X 3</a:t>
                      </a:r>
                      <a:endParaRPr lang="en-GB" dirty="0"/>
                    </a:p>
                  </a:txBody>
                  <a:tcPr>
                    <a:solidFill>
                      <a:schemeClr val="bg1"/>
                    </a:solidFill>
                  </a:tcPr>
                </a:tc>
                <a:tc>
                  <a:txBody>
                    <a:bodyPr/>
                    <a:lstStyle/>
                    <a:p>
                      <a:r>
                        <a:rPr lang="en-GB" dirty="0" smtClean="0"/>
                        <a:t>15</a:t>
                      </a:r>
                      <a:endParaRPr lang="en-GB" dirty="0"/>
                    </a:p>
                  </a:txBody>
                  <a:tcPr>
                    <a:solidFill>
                      <a:schemeClr val="bg1"/>
                    </a:solidFill>
                  </a:tcPr>
                </a:tc>
              </a:tr>
              <a:tr h="964625">
                <a:tc>
                  <a:txBody>
                    <a:bodyPr/>
                    <a:lstStyle/>
                    <a:p>
                      <a:r>
                        <a:rPr lang="en-GB" dirty="0" smtClean="0"/>
                        <a:t>2</a:t>
                      </a:r>
                      <a:endParaRPr lang="en-GB" dirty="0"/>
                    </a:p>
                  </a:txBody>
                  <a:tcPr>
                    <a:solidFill>
                      <a:schemeClr val="bg1"/>
                    </a:solidFill>
                  </a:tcPr>
                </a:tc>
                <a:tc>
                  <a:txBody>
                    <a:bodyPr/>
                    <a:lstStyle/>
                    <a:p>
                      <a:r>
                        <a:rPr lang="en-GB" sz="1800" dirty="0" smtClean="0">
                          <a:solidFill>
                            <a:schemeClr val="tx1"/>
                          </a:solidFill>
                          <a:effectLst/>
                          <a:latin typeface="+mn-lt"/>
                          <a:ea typeface="+mn-ea"/>
                          <a:cs typeface="+mn-cs"/>
                        </a:rPr>
                        <a:t>Clear and realistic objectives set for the project e.g. increase in profit, employment, new markets entered, new products or services introduced</a:t>
                      </a:r>
                      <a:endParaRPr lang="en-GB" dirty="0"/>
                    </a:p>
                  </a:txBody>
                  <a:tcPr>
                    <a:solidFill>
                      <a:schemeClr val="bg1"/>
                    </a:solidFill>
                  </a:tcPr>
                </a:tc>
                <a:tc>
                  <a:txBody>
                    <a:bodyPr/>
                    <a:lstStyle/>
                    <a:p>
                      <a:endParaRPr lang="en-GB" dirty="0"/>
                    </a:p>
                  </a:txBody>
                  <a:tcPr>
                    <a:solidFill>
                      <a:schemeClr val="bg1"/>
                    </a:solidFill>
                  </a:tcPr>
                </a:tc>
                <a:tc>
                  <a:txBody>
                    <a:bodyPr/>
                    <a:lstStyle/>
                    <a:p>
                      <a:r>
                        <a:rPr lang="en-GB" dirty="0" smtClean="0"/>
                        <a:t>X 3 </a:t>
                      </a:r>
                      <a:endParaRPr lang="en-GB" dirty="0"/>
                    </a:p>
                  </a:txBody>
                  <a:tcPr>
                    <a:solidFill>
                      <a:schemeClr val="bg1"/>
                    </a:solidFill>
                  </a:tcPr>
                </a:tc>
                <a:tc>
                  <a:txBody>
                    <a:bodyPr/>
                    <a:lstStyle/>
                    <a:p>
                      <a:r>
                        <a:rPr lang="en-GB" dirty="0" smtClean="0"/>
                        <a:t>15</a:t>
                      </a:r>
                      <a:endParaRPr lang="en-GB" dirty="0"/>
                    </a:p>
                  </a:txBody>
                  <a:tcPr>
                    <a:solidFill>
                      <a:schemeClr val="bg1"/>
                    </a:solidFill>
                  </a:tcPr>
                </a:tc>
              </a:tr>
              <a:tr h="675238">
                <a:tc>
                  <a:txBody>
                    <a:bodyPr/>
                    <a:lstStyle/>
                    <a:p>
                      <a:r>
                        <a:rPr lang="en-GB" dirty="0" smtClean="0"/>
                        <a:t>3</a:t>
                      </a:r>
                      <a:endParaRPr lang="en-GB" dirty="0"/>
                    </a:p>
                  </a:txBody>
                  <a:tcPr>
                    <a:solidFill>
                      <a:schemeClr val="bg1"/>
                    </a:solidFill>
                  </a:tcPr>
                </a:tc>
                <a:tc>
                  <a:txBody>
                    <a:bodyPr/>
                    <a:lstStyle/>
                    <a:p>
                      <a:r>
                        <a:rPr lang="en-GB" sz="1800" dirty="0" smtClean="0">
                          <a:solidFill>
                            <a:schemeClr val="tx1"/>
                          </a:solidFill>
                          <a:effectLst/>
                          <a:latin typeface="+mn-lt"/>
                          <a:ea typeface="+mn-ea"/>
                          <a:cs typeface="+mn-cs"/>
                        </a:rPr>
                        <a:t>Ability, skills and experience of the business which enables them to deliver the project</a:t>
                      </a:r>
                      <a:endParaRPr lang="en-GB" dirty="0"/>
                    </a:p>
                  </a:txBody>
                  <a:tcPr>
                    <a:solidFill>
                      <a:schemeClr val="bg1"/>
                    </a:solidFill>
                  </a:tcPr>
                </a:tc>
                <a:tc>
                  <a:txBody>
                    <a:bodyPr/>
                    <a:lstStyle/>
                    <a:p>
                      <a:endParaRPr lang="en-GB"/>
                    </a:p>
                  </a:txBody>
                  <a:tcPr>
                    <a:solidFill>
                      <a:schemeClr val="bg1"/>
                    </a:solidFill>
                  </a:tcPr>
                </a:tc>
                <a:tc>
                  <a:txBody>
                    <a:bodyPr/>
                    <a:lstStyle/>
                    <a:p>
                      <a:r>
                        <a:rPr lang="en-GB" dirty="0" smtClean="0"/>
                        <a:t>X 1</a:t>
                      </a:r>
                      <a:endParaRPr lang="en-GB" dirty="0"/>
                    </a:p>
                  </a:txBody>
                  <a:tcPr>
                    <a:solidFill>
                      <a:schemeClr val="bg1"/>
                    </a:solidFill>
                  </a:tcPr>
                </a:tc>
                <a:tc>
                  <a:txBody>
                    <a:bodyPr/>
                    <a:lstStyle/>
                    <a:p>
                      <a:r>
                        <a:rPr lang="en-GB" dirty="0" smtClean="0"/>
                        <a:t>5</a:t>
                      </a:r>
                      <a:endParaRPr lang="en-GB" dirty="0"/>
                    </a:p>
                  </a:txBody>
                  <a:tcPr>
                    <a:solidFill>
                      <a:schemeClr val="bg1"/>
                    </a:solidFill>
                  </a:tcPr>
                </a:tc>
              </a:tr>
              <a:tr h="385850">
                <a:tc>
                  <a:txBody>
                    <a:bodyPr/>
                    <a:lstStyle/>
                    <a:p>
                      <a:r>
                        <a:rPr lang="en-GB" dirty="0" smtClean="0"/>
                        <a:t>4</a:t>
                      </a:r>
                      <a:endParaRPr lang="en-GB" dirty="0"/>
                    </a:p>
                  </a:txBody>
                  <a:tcPr>
                    <a:solidFill>
                      <a:schemeClr val="bg1"/>
                    </a:solidFill>
                  </a:tcPr>
                </a:tc>
                <a:tc>
                  <a:txBody>
                    <a:bodyPr/>
                    <a:lstStyle/>
                    <a:p>
                      <a:r>
                        <a:rPr lang="en-GB" sz="1800" dirty="0" smtClean="0">
                          <a:solidFill>
                            <a:schemeClr val="tx1"/>
                          </a:solidFill>
                          <a:effectLst/>
                          <a:latin typeface="+mn-lt"/>
                          <a:ea typeface="+mn-ea"/>
                          <a:cs typeface="+mn-cs"/>
                        </a:rPr>
                        <a:t>Detailed explanation of planned promotion of project</a:t>
                      </a:r>
                      <a:endParaRPr lang="en-GB" dirty="0"/>
                    </a:p>
                  </a:txBody>
                  <a:tcPr>
                    <a:solidFill>
                      <a:schemeClr val="bg1"/>
                    </a:solidFill>
                  </a:tcPr>
                </a:tc>
                <a:tc>
                  <a:txBody>
                    <a:bodyPr/>
                    <a:lstStyle/>
                    <a:p>
                      <a:endParaRPr lang="en-GB"/>
                    </a:p>
                  </a:txBody>
                  <a:tcPr>
                    <a:solidFill>
                      <a:schemeClr val="bg1"/>
                    </a:solidFill>
                  </a:tcPr>
                </a:tc>
                <a:tc>
                  <a:txBody>
                    <a:bodyPr/>
                    <a:lstStyle/>
                    <a:p>
                      <a:r>
                        <a:rPr lang="en-GB" dirty="0" smtClean="0"/>
                        <a:t>X 2</a:t>
                      </a:r>
                      <a:endParaRPr lang="en-GB" dirty="0"/>
                    </a:p>
                  </a:txBody>
                  <a:tcPr>
                    <a:solidFill>
                      <a:schemeClr val="bg1"/>
                    </a:solidFill>
                  </a:tcPr>
                </a:tc>
                <a:tc>
                  <a:txBody>
                    <a:bodyPr/>
                    <a:lstStyle/>
                    <a:p>
                      <a:r>
                        <a:rPr lang="en-GB" dirty="0" smtClean="0"/>
                        <a:t>10</a:t>
                      </a:r>
                      <a:endParaRPr lang="en-GB" dirty="0"/>
                    </a:p>
                  </a:txBody>
                  <a:tcPr>
                    <a:solidFill>
                      <a:schemeClr val="bg1"/>
                    </a:solidFill>
                  </a:tcPr>
                </a:tc>
              </a:tr>
              <a:tr h="964625">
                <a:tc>
                  <a:txBody>
                    <a:bodyPr/>
                    <a:lstStyle/>
                    <a:p>
                      <a:r>
                        <a:rPr lang="en-GB" dirty="0" smtClean="0"/>
                        <a:t>5</a:t>
                      </a:r>
                      <a:endParaRPr lang="en-GB" dirty="0"/>
                    </a:p>
                  </a:txBody>
                  <a:tcPr>
                    <a:solidFill>
                      <a:schemeClr val="bg1">
                        <a:alpha val="20000"/>
                      </a:schemeClr>
                    </a:solidFill>
                  </a:tcPr>
                </a:tc>
                <a:tc>
                  <a:txBody>
                    <a:bodyPr/>
                    <a:lstStyle/>
                    <a:p>
                      <a:r>
                        <a:rPr lang="en-GB" sz="1800" dirty="0" smtClean="0">
                          <a:solidFill>
                            <a:schemeClr val="tx1"/>
                          </a:solidFill>
                          <a:effectLst/>
                          <a:latin typeface="+mn-lt"/>
                          <a:ea typeface="+mn-ea"/>
                          <a:cs typeface="+mn-cs"/>
                        </a:rPr>
                        <a:t>Will the project create any new jobs – which could include moving the applicant from part time to full time? (If yes, 1 extra point for every job, up to a max of 5)</a:t>
                      </a:r>
                      <a:endParaRPr lang="en-GB" dirty="0"/>
                    </a:p>
                  </a:txBody>
                  <a:tcPr>
                    <a:solidFill>
                      <a:schemeClr val="bg1">
                        <a:alpha val="20000"/>
                      </a:schemeClr>
                    </a:solidFill>
                  </a:tcPr>
                </a:tc>
                <a:tc>
                  <a:txBody>
                    <a:bodyPr/>
                    <a:lstStyle/>
                    <a:p>
                      <a:endParaRPr lang="en-GB" dirty="0"/>
                    </a:p>
                  </a:txBody>
                  <a:tcPr>
                    <a:solidFill>
                      <a:schemeClr val="bg1">
                        <a:alpha val="20000"/>
                      </a:schemeClr>
                    </a:solidFill>
                  </a:tcPr>
                </a:tc>
                <a:tc>
                  <a:txBody>
                    <a:bodyPr/>
                    <a:lstStyle/>
                    <a:p>
                      <a:r>
                        <a:rPr lang="en-GB" dirty="0" smtClean="0"/>
                        <a:t>No weighting</a:t>
                      </a:r>
                      <a:endParaRPr lang="en-GB" dirty="0"/>
                    </a:p>
                  </a:txBody>
                  <a:tcPr>
                    <a:solidFill>
                      <a:schemeClr val="bg1">
                        <a:alpha val="20000"/>
                      </a:schemeClr>
                    </a:solidFill>
                  </a:tcPr>
                </a:tc>
                <a:tc>
                  <a:txBody>
                    <a:bodyPr/>
                    <a:lstStyle/>
                    <a:p>
                      <a:r>
                        <a:rPr lang="en-GB" dirty="0" smtClean="0"/>
                        <a:t>5</a:t>
                      </a:r>
                      <a:endParaRPr lang="en-GB" dirty="0"/>
                    </a:p>
                  </a:txBody>
                  <a:tcPr>
                    <a:solidFill>
                      <a:schemeClr val="bg1">
                        <a:alpha val="20000"/>
                      </a:schemeClr>
                    </a:solidFill>
                  </a:tcPr>
                </a:tc>
              </a:tr>
              <a:tr h="385850">
                <a:tc>
                  <a:txBody>
                    <a:bodyPr/>
                    <a:lstStyle/>
                    <a:p>
                      <a:endParaRPr lang="en-GB" dirty="0"/>
                    </a:p>
                  </a:txBody>
                  <a:tcPr>
                    <a:solidFill>
                      <a:schemeClr val="bg1">
                        <a:alpha val="20000"/>
                      </a:schemeClr>
                    </a:solidFill>
                  </a:tcPr>
                </a:tc>
                <a:tc>
                  <a:txBody>
                    <a:bodyPr/>
                    <a:lstStyle/>
                    <a:p>
                      <a:endParaRPr lang="en-GB" dirty="0"/>
                    </a:p>
                  </a:txBody>
                  <a:tcPr>
                    <a:solidFill>
                      <a:schemeClr val="bg1">
                        <a:alpha val="20000"/>
                      </a:schemeClr>
                    </a:solidFill>
                  </a:tcPr>
                </a:tc>
                <a:tc>
                  <a:txBody>
                    <a:bodyPr/>
                    <a:lstStyle/>
                    <a:p>
                      <a:endParaRPr lang="en-GB" dirty="0"/>
                    </a:p>
                  </a:txBody>
                  <a:tcPr>
                    <a:solidFill>
                      <a:schemeClr val="bg1">
                        <a:alpha val="20000"/>
                      </a:schemeClr>
                    </a:solidFill>
                  </a:tcPr>
                </a:tc>
                <a:tc>
                  <a:txBody>
                    <a:bodyPr/>
                    <a:lstStyle/>
                    <a:p>
                      <a:endParaRPr lang="en-GB" dirty="0"/>
                    </a:p>
                  </a:txBody>
                  <a:tcPr>
                    <a:solidFill>
                      <a:schemeClr val="bg1">
                        <a:alpha val="20000"/>
                      </a:schemeClr>
                    </a:solidFill>
                  </a:tcPr>
                </a:tc>
                <a:tc>
                  <a:txBody>
                    <a:bodyPr/>
                    <a:lstStyle/>
                    <a:p>
                      <a:r>
                        <a:rPr lang="en-GB" dirty="0" smtClean="0"/>
                        <a:t>50</a:t>
                      </a:r>
                      <a:endParaRPr lang="en-GB" dirty="0"/>
                    </a:p>
                  </a:txBody>
                  <a:tcPr>
                    <a:solidFill>
                      <a:schemeClr val="bg1">
                        <a:alpha val="20000"/>
                      </a:schemeClr>
                    </a:solidFill>
                  </a:tcPr>
                </a:tc>
              </a:tr>
            </a:tbl>
          </a:graphicData>
        </a:graphic>
      </p:graphicFrame>
      <p:sp>
        <p:nvSpPr>
          <p:cNvPr id="6" name="Rectangle 5"/>
          <p:cNvSpPr/>
          <p:nvPr/>
        </p:nvSpPr>
        <p:spPr>
          <a:xfrm>
            <a:off x="-557956" y="6679954"/>
            <a:ext cx="8136904" cy="355803"/>
          </a:xfrm>
          <a:prstGeom prst="rect">
            <a:avLst/>
          </a:prstGeom>
        </p:spPr>
        <p:txBody>
          <a:bodyPr wrap="square">
            <a:spAutoFit/>
          </a:bodyPr>
          <a:lstStyle/>
          <a:p>
            <a:pPr algn="ctr">
              <a:lnSpc>
                <a:spcPct val="107000"/>
              </a:lnSpc>
              <a:spcAft>
                <a:spcPts val="800"/>
              </a:spcAft>
            </a:pPr>
            <a:r>
              <a:rPr lang="en-GB" sz="1600" b="1" dirty="0">
                <a:latin typeface="Arial" panose="020B0604020202020204" pitchFamily="34" charset="0"/>
                <a:ea typeface="Calibri" panose="020F0502020204030204" pitchFamily="34" charset="0"/>
                <a:cs typeface="Times New Roman" panose="02020603050405020304" pitchFamily="18" charset="0"/>
              </a:rPr>
              <a:t>Applications must score 65% in order to avail of funding.</a:t>
            </a:r>
            <a:endParaRPr lang="en-GB"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98322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62124" y="1576467"/>
            <a:ext cx="9864725" cy="2215991"/>
          </a:xfrm>
        </p:spPr>
        <p:txBody>
          <a:bodyPr/>
          <a:lstStyle/>
          <a:p>
            <a:r>
              <a:rPr lang="en-GB" dirty="0"/>
              <a:t>Causeway Coast and Glens Borough Council </a:t>
            </a:r>
            <a:r>
              <a:rPr lang="en-GB" dirty="0" smtClean="0"/>
              <a:t>developed </a:t>
            </a:r>
            <a:r>
              <a:rPr lang="en-GB" dirty="0"/>
              <a:t>the Christmas Festive Fund to support Community Associations from the smaller towns, villages and hamlets to help celebrate Christmas.</a:t>
            </a:r>
            <a:r>
              <a:rPr lang="en-GB" b="1" dirty="0"/>
              <a:t>  </a:t>
            </a:r>
            <a:r>
              <a:rPr lang="en-GB" dirty="0"/>
              <a:t>Applications are invited for clearly defined outdoor events to mark the lighting of the Christmas tree/ festive lighting in that settlement.  Due to a limited funding pot only </a:t>
            </a:r>
            <a:r>
              <a:rPr lang="en-GB" b="1" dirty="0"/>
              <a:t>ONE</a:t>
            </a:r>
            <a:r>
              <a:rPr lang="en-GB" dirty="0"/>
              <a:t> community group per settlement will be successful</a:t>
            </a:r>
            <a:r>
              <a:rPr lang="en-GB" dirty="0" smtClean="0"/>
              <a:t>.  </a:t>
            </a:r>
            <a:r>
              <a:rPr lang="en-GB" dirty="0"/>
              <a:t> </a:t>
            </a:r>
          </a:p>
          <a:p>
            <a:r>
              <a:rPr lang="en-GB" dirty="0" smtClean="0"/>
              <a:t>Priority </a:t>
            </a:r>
            <a:r>
              <a:rPr lang="en-GB" dirty="0"/>
              <a:t>will be given to projects that promote wide community involvement for events celebrating this festive period.   </a:t>
            </a:r>
          </a:p>
          <a:p>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905949123"/>
              </p:ext>
            </p:extLst>
          </p:nvPr>
        </p:nvGraphicFramePr>
        <p:xfrm>
          <a:off x="280554" y="3709417"/>
          <a:ext cx="9962690" cy="2612709"/>
        </p:xfrm>
        <a:graphic>
          <a:graphicData uri="http://schemas.openxmlformats.org/drawingml/2006/table">
            <a:tbl>
              <a:tblPr firstRow="1" firstCol="1" bandRow="1"/>
              <a:tblGrid>
                <a:gridCol w="7204825"/>
                <a:gridCol w="885657"/>
                <a:gridCol w="864096"/>
                <a:gridCol w="1008112"/>
              </a:tblGrid>
              <a:tr h="412750">
                <a:tc>
                  <a:txBody>
                    <a:bodyPr/>
                    <a:lstStyle/>
                    <a:p>
                      <a:pPr>
                        <a:lnSpc>
                          <a:spcPct val="107000"/>
                        </a:lnSpc>
                        <a:spcAft>
                          <a:spcPts val="800"/>
                        </a:spcAft>
                      </a:pPr>
                      <a:r>
                        <a:rPr lang="en-GB" sz="1400" b="1" dirty="0">
                          <a:effectLst/>
                          <a:latin typeface="Arial" panose="020B0604020202020204" pitchFamily="34" charset="0"/>
                          <a:ea typeface="Calibri" panose="020F0502020204030204" pitchFamily="34" charset="0"/>
                          <a:cs typeface="Arial" panose="020B0604020202020204" pitchFamily="34" charset="0"/>
                        </a:rPr>
                        <a:t>Criterion</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b="1">
                          <a:effectLst/>
                          <a:latin typeface="Arial" panose="020B0604020202020204" pitchFamily="34" charset="0"/>
                          <a:ea typeface="Calibri" panose="020F0502020204030204" pitchFamily="34" charset="0"/>
                          <a:cs typeface="Arial" panose="020B0604020202020204" pitchFamily="34" charset="0"/>
                        </a:rPr>
                        <a:t>Score</a:t>
                      </a:r>
                      <a:endParaRPr lang="en-GB" sz="140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b="1">
                          <a:effectLst/>
                          <a:latin typeface="Arial" panose="020B0604020202020204" pitchFamily="34" charset="0"/>
                          <a:ea typeface="Calibri" panose="020F0502020204030204" pitchFamily="34" charset="0"/>
                          <a:cs typeface="Arial" panose="020B0604020202020204" pitchFamily="34" charset="0"/>
                        </a:rPr>
                        <a:t>(0-5)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b="1">
                          <a:effectLst/>
                          <a:latin typeface="Arial" panose="020B0604020202020204" pitchFamily="34" charset="0"/>
                          <a:ea typeface="Calibri" panose="020F0502020204030204" pitchFamily="34" charset="0"/>
                          <a:cs typeface="Arial" panose="020B0604020202020204" pitchFamily="34" charset="0"/>
                        </a:rPr>
                        <a:t>Weight</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b="1">
                          <a:effectLst/>
                          <a:latin typeface="Arial" panose="020B0604020202020204" pitchFamily="34" charset="0"/>
                          <a:ea typeface="Calibri" panose="020F0502020204030204" pitchFamily="34" charset="0"/>
                          <a:cs typeface="Arial" panose="020B0604020202020204" pitchFamily="34" charset="0"/>
                        </a:rPr>
                        <a:t>Overall Score</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935">
                <a:tc>
                  <a:txBody>
                    <a:bodyPr/>
                    <a:lstStyle/>
                    <a:p>
                      <a:pPr marL="457200">
                        <a:lnSpc>
                          <a:spcPct val="107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1. Clear and concise evidence of a developed project with a date within the scope of the advertised fund (activity to take place </a:t>
                      </a:r>
                      <a:r>
                        <a:rPr lang="en-GB" sz="1400" dirty="0" smtClean="0">
                          <a:effectLst/>
                          <a:latin typeface="Arial" panose="020B0604020202020204" pitchFamily="34" charset="0"/>
                          <a:ea typeface="Calibri" panose="020F0502020204030204" pitchFamily="34" charset="0"/>
                          <a:cs typeface="Arial" panose="020B0604020202020204" pitchFamily="34" charset="0"/>
                        </a:rPr>
                        <a:t>within certain advertised timescales)</a:t>
                      </a:r>
                      <a:r>
                        <a:rPr lang="en-GB" sz="1400" b="1" dirty="0">
                          <a:effectLst/>
                          <a:latin typeface="Arial" panose="020B0604020202020204" pitchFamily="34" charset="0"/>
                          <a:ea typeface="Calibri" panose="020F050202020403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Arial" panose="020B0604020202020204" pitchFamily="34" charset="0"/>
                        </a:rPr>
                        <a:t>X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i="1">
                          <a:effectLst/>
                          <a:latin typeface="Arial" panose="020B0604020202020204" pitchFamily="34" charset="0"/>
                          <a:ea typeface="Calibri" panose="020F0502020204030204" pitchFamily="34" charset="0"/>
                          <a:cs typeface="Arial" panose="020B0604020202020204" pitchFamily="34" charset="0"/>
                        </a:rPr>
                        <a:t>15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565">
                <a:tc>
                  <a:txBody>
                    <a:bodyPr/>
                    <a:lstStyle/>
                    <a:p>
                      <a:pPr marL="457200">
                        <a:lnSpc>
                          <a:spcPct val="107000"/>
                        </a:lnSpc>
                        <a:spcAft>
                          <a:spcPts val="0"/>
                        </a:spcAft>
                      </a:pPr>
                      <a:r>
                        <a:rPr lang="en-GB" sz="1400" dirty="0">
                          <a:effectLst/>
                          <a:latin typeface="Arial" panose="020B0604020202020204" pitchFamily="34" charset="0"/>
                          <a:ea typeface="Calibri" panose="020F0502020204030204" pitchFamily="34" charset="0"/>
                          <a:cs typeface="Arial" panose="020B0604020202020204" pitchFamily="34" charset="0"/>
                        </a:rPr>
                        <a:t>2. Clear and realistic objectives set for the project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X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i="1">
                          <a:effectLst/>
                          <a:latin typeface="Arial" panose="020B0604020202020204" pitchFamily="34" charset="0"/>
                          <a:ea typeface="Calibri" panose="020F0502020204030204" pitchFamily="34" charset="0"/>
                          <a:cs typeface="Arial" panose="020B0604020202020204" pitchFamily="34" charset="0"/>
                        </a:rPr>
                        <a:t>10</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a:txBody>
                    <a:bodyPr/>
                    <a:lstStyle/>
                    <a:p>
                      <a:pPr marL="457200">
                        <a:lnSpc>
                          <a:spcPct val="107000"/>
                        </a:lnSpc>
                        <a:spcAft>
                          <a:spcPts val="0"/>
                        </a:spcAft>
                      </a:pPr>
                      <a:r>
                        <a:rPr lang="en-GB" sz="1400">
                          <a:effectLst/>
                          <a:latin typeface="Arial" panose="020B0604020202020204" pitchFamily="34" charset="0"/>
                          <a:ea typeface="Calibri" panose="020F0502020204030204" pitchFamily="34" charset="0"/>
                          <a:cs typeface="Arial" panose="020B0604020202020204" pitchFamily="34" charset="0"/>
                        </a:rPr>
                        <a:t>3. Ability, skills and experience of the group which enables them to deliver the project</a:t>
                      </a:r>
                    </a:p>
                    <a:p>
                      <a:pPr marL="457200">
                        <a:lnSpc>
                          <a:spcPct val="107000"/>
                        </a:lnSpc>
                        <a:spcAft>
                          <a:spcPts val="0"/>
                        </a:spcAft>
                      </a:pPr>
                      <a:r>
                        <a:rPr lang="en-GB" sz="1400" b="1">
                          <a:effectLst/>
                          <a:latin typeface="Arial" panose="020B0604020202020204" pitchFamily="34" charset="0"/>
                          <a:ea typeface="Calibri" panose="020F0502020204030204" pitchFamily="34" charset="0"/>
                          <a:cs typeface="Arial" panose="020B0604020202020204" pitchFamily="34" charset="0"/>
                        </a:rPr>
                        <a:t>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dirty="0">
                          <a:effectLst/>
                          <a:latin typeface="Arial" panose="020B0604020202020204" pitchFamily="34" charset="0"/>
                          <a:ea typeface="Calibri" panose="020F0502020204030204" pitchFamily="34" charset="0"/>
                          <a:cs typeface="Arial" panose="020B0604020202020204" pitchFamily="34" charset="0"/>
                        </a:rPr>
                        <a:t>X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i="1" dirty="0">
                          <a:effectLst/>
                          <a:latin typeface="Arial" panose="020B0604020202020204" pitchFamily="34" charset="0"/>
                          <a:ea typeface="Calibri" panose="020F0502020204030204" pitchFamily="34" charset="0"/>
                          <a:cs typeface="Arial" panose="020B0604020202020204" pitchFamily="34" charset="0"/>
                        </a:rPr>
                        <a:t>10</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745">
                <a:tc>
                  <a:txBody>
                    <a:bodyPr/>
                    <a:lstStyle/>
                    <a:p>
                      <a:pPr marL="457200">
                        <a:lnSpc>
                          <a:spcPct val="107000"/>
                        </a:lnSpc>
                        <a:spcAft>
                          <a:spcPts val="0"/>
                        </a:spcAft>
                      </a:pPr>
                      <a:r>
                        <a:rPr lang="en-GB" sz="1400">
                          <a:effectLst/>
                          <a:latin typeface="Arial" panose="020B0604020202020204" pitchFamily="34" charset="0"/>
                          <a:ea typeface="Calibri" panose="020F0502020204030204" pitchFamily="34" charset="0"/>
                          <a:cs typeface="Arial" panose="020B0604020202020204" pitchFamily="34" charset="0"/>
                        </a:rPr>
                        <a:t>4. </a:t>
                      </a:r>
                      <a:r>
                        <a:rPr lang="en-US" sz="1400">
                          <a:effectLst/>
                          <a:latin typeface="Arial" panose="020B0604020202020204" pitchFamily="34" charset="0"/>
                          <a:ea typeface="Calibri" panose="020F0502020204030204" pitchFamily="34" charset="0"/>
                          <a:cs typeface="Arial" panose="020B0604020202020204" pitchFamily="34" charset="0"/>
                        </a:rPr>
                        <a:t>Detailed explanation of planned promotion of project</a:t>
                      </a:r>
                      <a:endParaRPr lang="en-GB" sz="1400">
                        <a:effectLst/>
                        <a:latin typeface="Arial" panose="020B0604020202020204" pitchFamily="34" charset="0"/>
                        <a:ea typeface="Calibri" panose="020F0502020204030204" pitchFamily="34" charset="0"/>
                        <a:cs typeface="Arial" panose="020B0604020202020204" pitchFamily="34" charset="0"/>
                      </a:endParaRPr>
                    </a:p>
                    <a:p>
                      <a:pPr marL="457200">
                        <a:lnSpc>
                          <a:spcPct val="107000"/>
                        </a:lnSpc>
                        <a:spcAft>
                          <a:spcPts val="0"/>
                        </a:spcAft>
                      </a:pPr>
                      <a:r>
                        <a:rPr lang="en-GB" sz="14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a:effectLst/>
                          <a:latin typeface="Arial" panose="020B0604020202020204" pitchFamily="34" charset="0"/>
                          <a:ea typeface="Calibri" panose="020F0502020204030204" pitchFamily="34" charset="0"/>
                          <a:cs typeface="Arial" panose="020B0604020202020204" pitchFamily="34" charset="0"/>
                        </a:rPr>
                        <a:t>X3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400" i="1" dirty="0">
                          <a:effectLst/>
                          <a:latin typeface="Arial" panose="020B0604020202020204" pitchFamily="34" charset="0"/>
                          <a:ea typeface="Calibri" panose="020F0502020204030204" pitchFamily="34" charset="0"/>
                          <a:cs typeface="Arial" panose="020B0604020202020204" pitchFamily="34" charset="0"/>
                        </a:rPr>
                        <a:t>15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5639283" y="4166935"/>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207540" y="6511937"/>
            <a:ext cx="7730441" cy="338554"/>
          </a:xfrm>
          <a:prstGeom prst="rect">
            <a:avLst/>
          </a:prstGeom>
        </p:spPr>
        <p:txBody>
          <a:bodyPr wrap="square">
            <a:spAutoFit/>
          </a:bodyPr>
          <a:lstStyle/>
          <a:p>
            <a:r>
              <a:rPr lang="en-GB" altLang="en-US" sz="1600" b="1" dirty="0">
                <a:latin typeface="Arial" panose="020B0604020202020204" pitchFamily="34" charset="0"/>
                <a:ea typeface="Calibri" panose="020F0502020204030204" pitchFamily="34" charset="0"/>
                <a:cs typeface="Arial" panose="020B0604020202020204" pitchFamily="34" charset="0"/>
              </a:rPr>
              <a:t>Applications must score 65% in order to avail of funding</a:t>
            </a:r>
            <a:endParaRPr lang="en-GB" sz="1600" dirty="0"/>
          </a:p>
        </p:txBody>
      </p:sp>
      <p:sp>
        <p:nvSpPr>
          <p:cNvPr id="6" name="TextBox 5"/>
          <p:cNvSpPr txBox="1"/>
          <p:nvPr/>
        </p:nvSpPr>
        <p:spPr>
          <a:xfrm>
            <a:off x="4145774" y="541065"/>
            <a:ext cx="4873334" cy="584775"/>
          </a:xfrm>
          <a:prstGeom prst="rect">
            <a:avLst/>
          </a:prstGeom>
          <a:noFill/>
        </p:spPr>
        <p:txBody>
          <a:bodyPr wrap="square" rtlCol="0">
            <a:spAutoFit/>
          </a:bodyPr>
          <a:lstStyle/>
          <a:p>
            <a:r>
              <a:rPr lang="en-GB" sz="3200" dirty="0" smtClean="0">
                <a:solidFill>
                  <a:schemeClr val="bg1"/>
                </a:solidFill>
              </a:rPr>
              <a:t>Christmas Festive Fund</a:t>
            </a:r>
            <a:endParaRPr lang="en-GB" sz="3200" dirty="0">
              <a:solidFill>
                <a:schemeClr val="bg1"/>
              </a:solidFill>
            </a:endParaRPr>
          </a:p>
        </p:txBody>
      </p:sp>
    </p:spTree>
    <p:extLst>
      <p:ext uri="{BB962C8B-B14F-4D97-AF65-F5344CB8AC3E}">
        <p14:creationId xmlns:p14="http://schemas.microsoft.com/office/powerpoint/2010/main" val="2468847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386260" y="2917329"/>
            <a:ext cx="7920880" cy="5386090"/>
          </a:xfrm>
        </p:spPr>
        <p:txBody>
          <a:bodyPr/>
          <a:lstStyle/>
          <a:p>
            <a:endParaRPr lang="en-GB" sz="2000" u="sng" dirty="0">
              <a:hlinkClick r:id="rId2"/>
            </a:endParaRPr>
          </a:p>
          <a:p>
            <a:endParaRPr lang="en-GB" sz="2000" dirty="0" smtClean="0"/>
          </a:p>
          <a:p>
            <a:endParaRPr lang="en-GB" sz="2000" dirty="0"/>
          </a:p>
          <a:p>
            <a:endParaRPr lang="en-GB" sz="2000" dirty="0" smtClean="0"/>
          </a:p>
          <a:p>
            <a:endParaRPr lang="en-GB" sz="2000" dirty="0"/>
          </a:p>
          <a:p>
            <a:endParaRPr lang="en-GB" sz="2000" dirty="0" smtClean="0"/>
          </a:p>
          <a:p>
            <a:r>
              <a:rPr lang="en-GB" sz="2000" dirty="0" smtClean="0"/>
              <a:t>Part A:  	Organisational Details (including submission of constitution, accounts, policies, procedures)</a:t>
            </a:r>
          </a:p>
          <a:p>
            <a:endParaRPr lang="en-GB" sz="2000" dirty="0" smtClean="0"/>
          </a:p>
          <a:p>
            <a:r>
              <a:rPr lang="en-GB" sz="2000" dirty="0" smtClean="0"/>
              <a:t>Part B: 	Project Details (Project description, aims, objectives, ability of group to deliver, costs, match funding (if required)</a:t>
            </a:r>
          </a:p>
          <a:p>
            <a:endParaRPr lang="en-GB" sz="2000" dirty="0"/>
          </a:p>
          <a:p>
            <a:r>
              <a:rPr lang="en-GB" sz="2000" dirty="0" smtClean="0"/>
              <a:t>Declaration &amp; Submission</a:t>
            </a:r>
          </a:p>
          <a:p>
            <a:endParaRPr lang="en-GB" dirty="0"/>
          </a:p>
          <a:p>
            <a:endParaRPr lang="en-GB" dirty="0" smtClean="0">
              <a:solidFill>
                <a:schemeClr val="tx1"/>
              </a:solidFill>
            </a:endParaRPr>
          </a:p>
          <a:p>
            <a:endParaRPr lang="en-GB" dirty="0" smtClean="0"/>
          </a:p>
          <a:p>
            <a:endParaRPr lang="en-GB" dirty="0" smtClean="0"/>
          </a:p>
          <a:p>
            <a:endParaRPr lang="en-GB" dirty="0"/>
          </a:p>
        </p:txBody>
      </p:sp>
      <p:sp>
        <p:nvSpPr>
          <p:cNvPr id="4" name="TextBox 3"/>
          <p:cNvSpPr txBox="1"/>
          <p:nvPr/>
        </p:nvSpPr>
        <p:spPr>
          <a:xfrm>
            <a:off x="666180" y="1981225"/>
            <a:ext cx="9073008" cy="3108543"/>
          </a:xfrm>
          <a:prstGeom prst="rect">
            <a:avLst/>
          </a:prstGeom>
          <a:noFill/>
        </p:spPr>
        <p:txBody>
          <a:bodyPr wrap="square" rtlCol="0">
            <a:spAutoFit/>
          </a:bodyPr>
          <a:lstStyle/>
          <a:p>
            <a:r>
              <a:rPr lang="en-GB" sz="2800" dirty="0" smtClean="0"/>
              <a:t>How to apply:</a:t>
            </a:r>
          </a:p>
          <a:p>
            <a:endParaRPr lang="en-GB" sz="2800" dirty="0" smtClean="0"/>
          </a:p>
          <a:p>
            <a:r>
              <a:rPr lang="en-GB" sz="2800" dirty="0" smtClean="0"/>
              <a:t>Online Funding Hub </a:t>
            </a:r>
          </a:p>
          <a:p>
            <a:endParaRPr lang="en-GB" sz="2800" dirty="0" smtClean="0"/>
          </a:p>
          <a:p>
            <a:r>
              <a:rPr lang="en-GB" sz="2800" u="sng" dirty="0" smtClean="0"/>
              <a:t>www.causewaycoastandglens.gov.uk</a:t>
            </a:r>
          </a:p>
          <a:p>
            <a:endParaRPr lang="en-GB" sz="2800" dirty="0" smtClean="0"/>
          </a:p>
          <a:p>
            <a:endParaRPr lang="en-GB" sz="2800" dirty="0"/>
          </a:p>
        </p:txBody>
      </p:sp>
    </p:spTree>
    <p:extLst>
      <p:ext uri="{BB962C8B-B14F-4D97-AF65-F5344CB8AC3E}">
        <p14:creationId xmlns:p14="http://schemas.microsoft.com/office/powerpoint/2010/main" val="37205978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6500" y="325041"/>
            <a:ext cx="6480720" cy="430887"/>
          </a:xfrm>
        </p:spPr>
        <p:txBody>
          <a:bodyPr/>
          <a:lstStyle/>
          <a:p>
            <a:r>
              <a:rPr lang="en-GB" sz="2800" dirty="0" smtClean="0">
                <a:solidFill>
                  <a:schemeClr val="bg1"/>
                </a:solidFill>
              </a:rPr>
              <a:t>Grant Programmes 2018-19</a:t>
            </a:r>
            <a:endParaRPr lang="en-GB" sz="2800"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945463886"/>
              </p:ext>
            </p:extLst>
          </p:nvPr>
        </p:nvGraphicFramePr>
        <p:xfrm>
          <a:off x="0" y="1261145"/>
          <a:ext cx="10693400" cy="6226260"/>
        </p:xfrm>
        <a:graphic>
          <a:graphicData uri="http://schemas.openxmlformats.org/drawingml/2006/table">
            <a:tbl>
              <a:tblPr>
                <a:tableStyleId>{5C22544A-7EE6-4342-B048-85BDC9FD1C3A}</a:tableStyleId>
              </a:tblPr>
              <a:tblGrid>
                <a:gridCol w="874133"/>
                <a:gridCol w="3176423"/>
                <a:gridCol w="1728192"/>
                <a:gridCol w="2160240"/>
                <a:gridCol w="1152128"/>
                <a:gridCol w="1602284"/>
              </a:tblGrid>
              <a:tr h="348708">
                <a:tc>
                  <a:txBody>
                    <a:bodyPr/>
                    <a:lstStyle/>
                    <a:p>
                      <a:pPr algn="l" fontAlgn="b"/>
                      <a:endParaRPr lang="en-GB" sz="1600" b="0" i="0" u="none" strike="noStrike" dirty="0">
                        <a:solidFill>
                          <a:srgbClr val="000000"/>
                        </a:solidFill>
                        <a:effectLst/>
                        <a:latin typeface="+mn-lt"/>
                      </a:endParaRPr>
                    </a:p>
                  </a:txBody>
                  <a:tcPr marL="0" marR="0" marT="0" marB="0" anchor="b"/>
                </a:tc>
                <a:tc>
                  <a:txBody>
                    <a:bodyPr/>
                    <a:lstStyle/>
                    <a:p>
                      <a:pPr algn="l" fontAlgn="b"/>
                      <a:r>
                        <a:rPr lang="en-GB" sz="1600" b="1" i="0" u="none" strike="noStrike" dirty="0" smtClean="0">
                          <a:solidFill>
                            <a:schemeClr val="dk1"/>
                          </a:solidFill>
                          <a:effectLst/>
                          <a:latin typeface="+mn-lt"/>
                        </a:rPr>
                        <a:t>Grant</a:t>
                      </a:r>
                      <a:r>
                        <a:rPr lang="en-GB" sz="1600" b="1" i="0" u="none" strike="noStrike" baseline="0" dirty="0" smtClean="0">
                          <a:solidFill>
                            <a:schemeClr val="dk1"/>
                          </a:solidFill>
                          <a:effectLst/>
                          <a:latin typeface="+mn-lt"/>
                        </a:rPr>
                        <a:t> Programme </a:t>
                      </a:r>
                      <a:endParaRPr lang="en-GB" sz="1600" b="1" i="0" u="none" strike="noStrike" dirty="0">
                        <a:solidFill>
                          <a:srgbClr val="000000"/>
                        </a:solidFill>
                        <a:effectLst/>
                        <a:latin typeface="+mn-lt"/>
                      </a:endParaRPr>
                    </a:p>
                  </a:txBody>
                  <a:tcPr marL="0" marR="0" marT="0" marB="0" anchor="b"/>
                </a:tc>
                <a:tc>
                  <a:txBody>
                    <a:bodyPr/>
                    <a:lstStyle/>
                    <a:p>
                      <a:pPr algn="ctr" fontAlgn="b"/>
                      <a:r>
                        <a:rPr lang="en-GB" sz="1600" b="1" i="0" u="none" strike="noStrike" dirty="0" smtClean="0">
                          <a:solidFill>
                            <a:srgbClr val="000000"/>
                          </a:solidFill>
                          <a:effectLst/>
                          <a:latin typeface="+mn-lt"/>
                        </a:rPr>
                        <a:t>%</a:t>
                      </a:r>
                      <a:r>
                        <a:rPr lang="en-GB" sz="1600" b="1" i="0" u="none" strike="noStrike" baseline="0" dirty="0" smtClean="0">
                          <a:solidFill>
                            <a:srgbClr val="000000"/>
                          </a:solidFill>
                          <a:effectLst/>
                          <a:latin typeface="+mn-lt"/>
                        </a:rPr>
                        <a:t> </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1" i="0" u="none" strike="noStrike" dirty="0" smtClean="0">
                          <a:solidFill>
                            <a:srgbClr val="000000"/>
                          </a:solidFill>
                          <a:effectLst/>
                          <a:latin typeface="+mn-lt"/>
                        </a:rPr>
                        <a:t>Max grant available</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1" i="0" u="none" strike="noStrike" dirty="0" smtClean="0">
                          <a:solidFill>
                            <a:srgbClr val="000000"/>
                          </a:solidFill>
                          <a:effectLst/>
                          <a:latin typeface="+mn-lt"/>
                        </a:rPr>
                        <a:t>Opening </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1" i="0" u="none" strike="noStrike" dirty="0" smtClean="0">
                          <a:solidFill>
                            <a:srgbClr val="000000"/>
                          </a:solidFill>
                          <a:effectLst/>
                          <a:latin typeface="+mn-lt"/>
                        </a:rPr>
                        <a:t>Closing</a:t>
                      </a:r>
                      <a:endParaRPr lang="en-GB" sz="1600" b="1" i="0" u="none" strike="noStrike" dirty="0">
                        <a:solidFill>
                          <a:srgbClr val="000000"/>
                        </a:solidFill>
                        <a:effectLst/>
                        <a:latin typeface="+mn-lt"/>
                      </a:endParaRPr>
                    </a:p>
                  </a:txBody>
                  <a:tcPr marL="0" marR="0" marT="0" marB="0" anchor="b"/>
                </a:tc>
              </a:tr>
              <a:tr h="348708">
                <a:tc>
                  <a:txBody>
                    <a:bodyPr/>
                    <a:lstStyle/>
                    <a:p>
                      <a:pPr algn="ctr" fontAlgn="b"/>
                      <a:r>
                        <a:rPr lang="en-GB" sz="1600" b="1" u="none" strike="noStrike" dirty="0" smtClean="0">
                          <a:effectLst/>
                          <a:latin typeface="+mn-lt"/>
                        </a:rPr>
                        <a:t>1</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a:effectLst/>
                          <a:latin typeface="+mn-lt"/>
                        </a:rPr>
                        <a:t>Building a United Community Fund</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100%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£1,500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Check Guidance </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u="none" strike="noStrike" dirty="0" smtClean="0">
                          <a:effectLst/>
                          <a:latin typeface="+mn-lt"/>
                        </a:rPr>
                        <a:t>2</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a:effectLst/>
                          <a:latin typeface="+mn-lt"/>
                        </a:rPr>
                        <a:t>Community Development Support Grant</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75%</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£1,000 / £2,000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u="none" strike="noStrike" dirty="0" smtClean="0">
                          <a:effectLst/>
                          <a:latin typeface="+mn-lt"/>
                        </a:rPr>
                        <a:t>3</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a:effectLst/>
                          <a:latin typeface="+mn-lt"/>
                        </a:rPr>
                        <a:t>Community Festivals Fund</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75%</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£750 / £1,500 / £3,000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26 Jan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u="none" strike="noStrike" dirty="0" smtClean="0">
                          <a:effectLst/>
                          <a:latin typeface="+mn-lt"/>
                        </a:rPr>
                        <a:t>4</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a:effectLst/>
                          <a:latin typeface="+mn-lt"/>
                        </a:rPr>
                        <a:t>Culture, Arts and Heritage Grant Scheme</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100%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smtClean="0">
                          <a:solidFill>
                            <a:schemeClr val="tx1"/>
                          </a:solidFill>
                          <a:effectLst/>
                          <a:latin typeface="+mn-lt"/>
                        </a:rPr>
                        <a:t>Check Guidance </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5</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0" i="0" u="none" strike="noStrike" dirty="0" smtClean="0">
                          <a:solidFill>
                            <a:srgbClr val="000000"/>
                          </a:solidFill>
                          <a:effectLst/>
                          <a:latin typeface="+mn-lt"/>
                        </a:rPr>
                        <a:t>Individual Artists Bursary Scheme</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100%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Check Guidance </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6</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0" i="0" u="none" strike="noStrike" dirty="0" smtClean="0">
                          <a:solidFill>
                            <a:srgbClr val="000000"/>
                          </a:solidFill>
                          <a:effectLst/>
                          <a:latin typeface="+mn-lt"/>
                        </a:rPr>
                        <a:t>Youth Creative Skills Bursary Scheme</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100%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rgbClr val="FF0000"/>
                          </a:solidFill>
                          <a:effectLst/>
                          <a:latin typeface="+mn-lt"/>
                        </a:rPr>
                        <a:t>£200</a:t>
                      </a:r>
                      <a:endParaRPr lang="en-GB" sz="1600" b="0" i="0" u="none" strike="noStrike" dirty="0">
                        <a:solidFill>
                          <a:srgbClr val="FF0000"/>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27 April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7</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smtClean="0">
                          <a:effectLst/>
                          <a:latin typeface="+mn-lt"/>
                        </a:rPr>
                        <a:t>Tourism Large </a:t>
                      </a:r>
                      <a:r>
                        <a:rPr lang="en-GB" sz="1600" u="none" strike="noStrike" dirty="0">
                          <a:effectLst/>
                          <a:latin typeface="+mn-lt"/>
                        </a:rPr>
                        <a:t>Events Funding</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50%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£100,000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12 Jan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8</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smtClean="0">
                          <a:effectLst/>
                          <a:latin typeface="+mn-lt"/>
                        </a:rPr>
                        <a:t>Tourism Small </a:t>
                      </a:r>
                      <a:r>
                        <a:rPr lang="en-GB" sz="1600" u="none" strike="noStrike" dirty="0">
                          <a:effectLst/>
                          <a:latin typeface="+mn-lt"/>
                        </a:rPr>
                        <a:t>Events Funding</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50%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£7,500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12 Jan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9</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smtClean="0">
                          <a:effectLst/>
                          <a:latin typeface="+mn-lt"/>
                        </a:rPr>
                        <a:t>Policing and Community Safety Grants </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10</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a:effectLst/>
                          <a:latin typeface="+mn-lt"/>
                        </a:rPr>
                        <a:t>Social Inclusion Grants</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85%</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£500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chemeClr val="tx1"/>
                          </a:solidFill>
                          <a:effectLst/>
                          <a:latin typeface="+mn-lt"/>
                        </a:rPr>
                        <a:t>11</a:t>
                      </a:r>
                      <a:endParaRPr lang="en-GB" sz="1600" b="1"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Every Body Active Grants</a:t>
                      </a:r>
                      <a:endParaRPr lang="en-GB" sz="1600" b="0" i="0" u="none" strike="noStrike" dirty="0">
                        <a:solidFill>
                          <a:schemeClr val="tx1"/>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100%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12</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0" i="0" u="none" strike="noStrike" dirty="0" smtClean="0">
                          <a:solidFill>
                            <a:srgbClr val="000000"/>
                          </a:solidFill>
                          <a:effectLst/>
                          <a:latin typeface="+mn-lt"/>
                        </a:rPr>
                        <a:t>Capital</a:t>
                      </a:r>
                      <a:r>
                        <a:rPr lang="en-GB" sz="1600" b="0" i="0" u="none" strike="noStrike" baseline="0" dirty="0" smtClean="0">
                          <a:solidFill>
                            <a:srgbClr val="000000"/>
                          </a:solidFill>
                          <a:effectLst/>
                          <a:latin typeface="+mn-lt"/>
                        </a:rPr>
                        <a:t> Grants Programme</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80% / 60% / 50%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£80k / £120k</a:t>
                      </a:r>
                      <a:r>
                        <a:rPr lang="en-GB" sz="1600" b="0" i="0" u="none" strike="noStrike" baseline="0" dirty="0" smtClean="0">
                          <a:solidFill>
                            <a:schemeClr val="tx1"/>
                          </a:solidFill>
                          <a:effectLst/>
                          <a:latin typeface="+mn-lt"/>
                        </a:rPr>
                        <a:t> / </a:t>
                      </a:r>
                      <a:r>
                        <a:rPr lang="en-GB" sz="1600" b="0" i="0" u="none" strike="noStrike" baseline="0" dirty="0" smtClean="0">
                          <a:solidFill>
                            <a:srgbClr val="FF0000"/>
                          </a:solidFill>
                          <a:effectLst/>
                          <a:latin typeface="+mn-lt"/>
                        </a:rPr>
                        <a:t>£500k</a:t>
                      </a:r>
                      <a:endParaRPr lang="en-GB" sz="1600" b="0" i="0" u="none" strike="noStrike" dirty="0">
                        <a:solidFill>
                          <a:srgbClr val="FF0000"/>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1" u="none" strike="noStrike" dirty="0" smtClean="0">
                          <a:solidFill>
                            <a:schemeClr val="tx1"/>
                          </a:solidFill>
                          <a:effectLst/>
                          <a:latin typeface="+mn-lt"/>
                        </a:rPr>
                        <a:t>Stage 1:</a:t>
                      </a:r>
                      <a:r>
                        <a:rPr lang="en-GB" sz="1600" b="0" i="0" u="none" strike="noStrike" dirty="0" smtClean="0">
                          <a:solidFill>
                            <a:schemeClr val="tx1"/>
                          </a:solidFill>
                          <a:effectLst/>
                          <a:latin typeface="+mn-lt"/>
                        </a:rPr>
                        <a:t> 28 Feb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13</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0" i="0" u="none" strike="noStrike" dirty="0" smtClean="0">
                          <a:solidFill>
                            <a:srgbClr val="000000"/>
                          </a:solidFill>
                          <a:effectLst/>
                          <a:latin typeface="+mn-lt"/>
                        </a:rPr>
                        <a:t>Enterprise Fund</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n/a</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chemeClr val="tx1"/>
                          </a:solidFill>
                          <a:effectLst/>
                          <a:latin typeface="+mn-lt"/>
                        </a:rPr>
                        <a:t>14</a:t>
                      </a:r>
                      <a:endParaRPr lang="en-GB" sz="1600" b="1"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Minor Capital Grant programme </a:t>
                      </a:r>
                      <a:endParaRPr lang="en-GB" sz="1600" b="0" i="0" u="none" strike="noStrike" dirty="0">
                        <a:solidFill>
                          <a:schemeClr val="tx1"/>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75%</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£30,000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a:t>
                      </a:r>
                      <a:r>
                        <a:rPr lang="en-GB" sz="1600" b="0" i="0" u="none" strike="noStrike" baseline="0" dirty="0" smtClean="0">
                          <a:solidFill>
                            <a:schemeClr val="tx1"/>
                          </a:solidFill>
                          <a:effectLst/>
                          <a:latin typeface="+mn-lt"/>
                        </a:rPr>
                        <a:t>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30 March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15</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0" i="0" u="none" strike="noStrike" dirty="0" smtClean="0">
                          <a:solidFill>
                            <a:srgbClr val="000000"/>
                          </a:solidFill>
                          <a:effectLst/>
                          <a:latin typeface="+mn-lt"/>
                        </a:rPr>
                        <a:t>Landfill Communities Fund</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75%</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£30,000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28 Feb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16</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0" i="0" u="none" strike="noStrike" dirty="0" smtClean="0">
                          <a:solidFill>
                            <a:srgbClr val="000000"/>
                          </a:solidFill>
                          <a:effectLst/>
                          <a:latin typeface="+mn-lt"/>
                        </a:rPr>
                        <a:t>Christmas Festive Fund</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100%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£250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13 Aug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14 Sept 18</a:t>
                      </a:r>
                      <a:endParaRPr lang="en-GB" sz="1600" b="0" i="0" u="none" strike="noStrike" dirty="0">
                        <a:solidFill>
                          <a:schemeClr val="tx1"/>
                        </a:solidFill>
                        <a:effectLst/>
                        <a:latin typeface="+mn-lt"/>
                      </a:endParaRPr>
                    </a:p>
                  </a:txBody>
                  <a:tcPr marL="0" marR="0" marT="0" marB="0" anchor="b"/>
                </a:tc>
              </a:tr>
            </a:tbl>
          </a:graphicData>
        </a:graphic>
      </p:graphicFrame>
    </p:spTree>
    <p:extLst>
      <p:ext uri="{BB962C8B-B14F-4D97-AF65-F5344CB8AC3E}">
        <p14:creationId xmlns:p14="http://schemas.microsoft.com/office/powerpoint/2010/main" val="1253600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
        <p:nvSpPr>
          <p:cNvPr id="6" name="TextBox 5"/>
          <p:cNvSpPr txBox="1"/>
          <p:nvPr/>
        </p:nvSpPr>
        <p:spPr>
          <a:xfrm>
            <a:off x="136953" y="2769620"/>
            <a:ext cx="10419519" cy="3486211"/>
          </a:xfrm>
          <a:prstGeom prst="rect">
            <a:avLst/>
          </a:prstGeom>
          <a:noFill/>
        </p:spPr>
        <p:txBody>
          <a:bodyPr wrap="none" rtlCol="0">
            <a:spAutoFit/>
          </a:bodyPr>
          <a:lstStyle/>
          <a:p>
            <a:pPr algn="ctr"/>
            <a:r>
              <a:rPr lang="en-GB" sz="4411" dirty="0">
                <a:latin typeface="Arial" panose="020B0604020202020204" pitchFamily="34" charset="0"/>
                <a:cs typeface="Arial" panose="020B0604020202020204" pitchFamily="34" charset="0"/>
              </a:rPr>
              <a:t>Funding Unit Contact:</a:t>
            </a:r>
          </a:p>
          <a:p>
            <a:pPr algn="ctr"/>
            <a:r>
              <a:rPr lang="en-GB" sz="4411" dirty="0">
                <a:latin typeface="Arial" panose="020B0604020202020204" pitchFamily="34" charset="0"/>
                <a:cs typeface="Arial" panose="020B0604020202020204" pitchFamily="34" charset="0"/>
              </a:rPr>
              <a:t> Tel: </a:t>
            </a:r>
            <a:r>
              <a:rPr lang="en-GB" sz="4411" dirty="0" smtClean="0">
                <a:latin typeface="Arial" panose="020B0604020202020204" pitchFamily="34" charset="0"/>
                <a:cs typeface="Arial" panose="020B0604020202020204" pitchFamily="34" charset="0"/>
              </a:rPr>
              <a:t>02870347198</a:t>
            </a:r>
            <a:endParaRPr lang="en-GB" sz="4411" dirty="0">
              <a:latin typeface="Arial" panose="020B0604020202020204" pitchFamily="34" charset="0"/>
              <a:cs typeface="Arial" panose="020B0604020202020204" pitchFamily="34" charset="0"/>
            </a:endParaRPr>
          </a:p>
          <a:p>
            <a:pPr algn="ctr"/>
            <a:endParaRPr lang="en-GB" sz="4411" dirty="0">
              <a:latin typeface="Arial" panose="020B0604020202020204" pitchFamily="34" charset="0"/>
              <a:cs typeface="Arial" panose="020B0604020202020204" pitchFamily="34" charset="0"/>
            </a:endParaRPr>
          </a:p>
          <a:p>
            <a:pPr algn="ctr"/>
            <a:r>
              <a:rPr lang="en-GB" sz="4411" dirty="0">
                <a:latin typeface="Arial" panose="020B0604020202020204" pitchFamily="34" charset="0"/>
                <a:cs typeface="Arial" panose="020B0604020202020204" pitchFamily="34" charset="0"/>
              </a:rPr>
              <a:t>Email:</a:t>
            </a:r>
          </a:p>
          <a:p>
            <a:pPr algn="ctr"/>
            <a:r>
              <a:rPr lang="en-GB" sz="4411" dirty="0">
                <a:latin typeface="Arial" panose="020B0604020202020204" pitchFamily="34" charset="0"/>
                <a:cs typeface="Arial" panose="020B0604020202020204" pitchFamily="34" charset="0"/>
              </a:rPr>
              <a:t> grants@causewaycoastandglens.gov.uk</a:t>
            </a:r>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386101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6500" y="325041"/>
            <a:ext cx="6480720" cy="430887"/>
          </a:xfrm>
        </p:spPr>
        <p:txBody>
          <a:bodyPr/>
          <a:lstStyle/>
          <a:p>
            <a:r>
              <a:rPr lang="en-GB" sz="2800" dirty="0" smtClean="0">
                <a:solidFill>
                  <a:schemeClr val="bg1"/>
                </a:solidFill>
              </a:rPr>
              <a:t>Grant Programmes 2018-19</a:t>
            </a:r>
            <a:endParaRPr lang="en-GB" sz="2800"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042240023"/>
              </p:ext>
            </p:extLst>
          </p:nvPr>
        </p:nvGraphicFramePr>
        <p:xfrm>
          <a:off x="0" y="1261145"/>
          <a:ext cx="10693400" cy="6226260"/>
        </p:xfrm>
        <a:graphic>
          <a:graphicData uri="http://schemas.openxmlformats.org/drawingml/2006/table">
            <a:tbl>
              <a:tblPr>
                <a:tableStyleId>{5C22544A-7EE6-4342-B048-85BDC9FD1C3A}</a:tableStyleId>
              </a:tblPr>
              <a:tblGrid>
                <a:gridCol w="874133"/>
                <a:gridCol w="3176423"/>
                <a:gridCol w="1944216"/>
                <a:gridCol w="2088232"/>
                <a:gridCol w="1080120"/>
                <a:gridCol w="1530276"/>
              </a:tblGrid>
              <a:tr h="348708">
                <a:tc>
                  <a:txBody>
                    <a:bodyPr/>
                    <a:lstStyle/>
                    <a:p>
                      <a:pPr algn="l" fontAlgn="b"/>
                      <a:endParaRPr lang="en-GB" sz="1600" b="0" i="0" u="none" strike="noStrike" dirty="0">
                        <a:solidFill>
                          <a:srgbClr val="000000"/>
                        </a:solidFill>
                        <a:effectLst/>
                        <a:latin typeface="+mn-lt"/>
                      </a:endParaRPr>
                    </a:p>
                  </a:txBody>
                  <a:tcPr marL="0" marR="0" marT="0" marB="0" anchor="b"/>
                </a:tc>
                <a:tc>
                  <a:txBody>
                    <a:bodyPr/>
                    <a:lstStyle/>
                    <a:p>
                      <a:pPr algn="l" fontAlgn="b"/>
                      <a:r>
                        <a:rPr lang="en-GB" sz="1600" b="1" i="0" u="none" strike="noStrike" dirty="0" smtClean="0">
                          <a:solidFill>
                            <a:schemeClr val="dk1"/>
                          </a:solidFill>
                          <a:effectLst/>
                          <a:latin typeface="+mn-lt"/>
                        </a:rPr>
                        <a:t>Grant</a:t>
                      </a:r>
                      <a:r>
                        <a:rPr lang="en-GB" sz="1600" b="1" i="0" u="none" strike="noStrike" baseline="0" dirty="0" smtClean="0">
                          <a:solidFill>
                            <a:schemeClr val="dk1"/>
                          </a:solidFill>
                          <a:effectLst/>
                          <a:latin typeface="+mn-lt"/>
                        </a:rPr>
                        <a:t> Programme </a:t>
                      </a:r>
                      <a:endParaRPr lang="en-GB" sz="1600" b="1" i="0" u="none" strike="noStrike" dirty="0">
                        <a:solidFill>
                          <a:srgbClr val="000000"/>
                        </a:solidFill>
                        <a:effectLst/>
                        <a:latin typeface="+mn-lt"/>
                      </a:endParaRPr>
                    </a:p>
                  </a:txBody>
                  <a:tcPr marL="0" marR="0" marT="0" marB="0" anchor="b"/>
                </a:tc>
                <a:tc>
                  <a:txBody>
                    <a:bodyPr/>
                    <a:lstStyle/>
                    <a:p>
                      <a:pPr algn="ctr" fontAlgn="b"/>
                      <a:r>
                        <a:rPr lang="en-GB" sz="1600" b="1" i="0" u="none" strike="noStrike" dirty="0" smtClean="0">
                          <a:solidFill>
                            <a:srgbClr val="000000"/>
                          </a:solidFill>
                          <a:effectLst/>
                          <a:latin typeface="+mn-lt"/>
                        </a:rPr>
                        <a:t>%</a:t>
                      </a:r>
                      <a:r>
                        <a:rPr lang="en-GB" sz="1600" b="1" i="0" u="none" strike="noStrike" baseline="0" dirty="0" smtClean="0">
                          <a:solidFill>
                            <a:srgbClr val="000000"/>
                          </a:solidFill>
                          <a:effectLst/>
                          <a:latin typeface="+mn-lt"/>
                        </a:rPr>
                        <a:t> </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1" i="0" u="none" strike="noStrike" dirty="0" smtClean="0">
                          <a:solidFill>
                            <a:srgbClr val="000000"/>
                          </a:solidFill>
                          <a:effectLst/>
                          <a:latin typeface="+mn-lt"/>
                        </a:rPr>
                        <a:t>Max grant available</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1" i="0" u="none" strike="noStrike" dirty="0" smtClean="0">
                          <a:solidFill>
                            <a:srgbClr val="000000"/>
                          </a:solidFill>
                          <a:effectLst/>
                          <a:latin typeface="+mn-lt"/>
                        </a:rPr>
                        <a:t>Opening </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1" i="0" u="none" strike="noStrike" dirty="0" smtClean="0">
                          <a:solidFill>
                            <a:srgbClr val="000000"/>
                          </a:solidFill>
                          <a:effectLst/>
                          <a:latin typeface="+mn-lt"/>
                        </a:rPr>
                        <a:t>Closing</a:t>
                      </a:r>
                      <a:endParaRPr lang="en-GB" sz="1600" b="1" i="0" u="none" strike="noStrike" dirty="0">
                        <a:solidFill>
                          <a:srgbClr val="000000"/>
                        </a:solidFill>
                        <a:effectLst/>
                        <a:latin typeface="+mn-lt"/>
                      </a:endParaRPr>
                    </a:p>
                  </a:txBody>
                  <a:tcPr marL="0" marR="0" marT="0" marB="0" anchor="b"/>
                </a:tc>
              </a:tr>
              <a:tr h="348708">
                <a:tc>
                  <a:txBody>
                    <a:bodyPr/>
                    <a:lstStyle/>
                    <a:p>
                      <a:pPr algn="ctr" fontAlgn="b"/>
                      <a:r>
                        <a:rPr lang="en-GB" sz="1600" b="1" u="none" strike="noStrike" dirty="0" smtClean="0">
                          <a:effectLst/>
                          <a:latin typeface="+mn-lt"/>
                        </a:rPr>
                        <a:t>1</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a:effectLst/>
                          <a:latin typeface="+mn-lt"/>
                        </a:rPr>
                        <a:t>Building a United Community Fund</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100%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£1,500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Check Guidance</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u="none" strike="noStrike" dirty="0" smtClean="0">
                          <a:effectLst/>
                          <a:latin typeface="+mn-lt"/>
                        </a:rPr>
                        <a:t>2</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a:effectLst/>
                          <a:latin typeface="+mn-lt"/>
                        </a:rPr>
                        <a:t>Community Development Support Grant</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75%</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£1,000 / £2,000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u="none" strike="noStrike" dirty="0" smtClean="0">
                          <a:effectLst/>
                          <a:latin typeface="+mn-lt"/>
                        </a:rPr>
                        <a:t>3</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a:effectLst/>
                          <a:latin typeface="+mn-lt"/>
                        </a:rPr>
                        <a:t>Community Festivals Fund</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75%</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£750 / £1,500 / £3,000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26 Jan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u="none" strike="noStrike" dirty="0" smtClean="0">
                          <a:effectLst/>
                          <a:latin typeface="+mn-lt"/>
                        </a:rPr>
                        <a:t>4</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a:effectLst/>
                          <a:latin typeface="+mn-lt"/>
                        </a:rPr>
                        <a:t>Culture, Arts and Heritage Grant Scheme</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100%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smtClean="0">
                          <a:solidFill>
                            <a:schemeClr val="tx1"/>
                          </a:solidFill>
                          <a:effectLst/>
                          <a:latin typeface="+mn-lt"/>
                        </a:rPr>
                        <a:t>Check Guidance</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5</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0" i="0" u="none" strike="noStrike" dirty="0" smtClean="0">
                          <a:solidFill>
                            <a:srgbClr val="000000"/>
                          </a:solidFill>
                          <a:effectLst/>
                          <a:latin typeface="+mn-lt"/>
                        </a:rPr>
                        <a:t>Individual Artists Bursary Scheme</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100%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Check Guidance</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6</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0" i="0" u="none" strike="noStrike" dirty="0" smtClean="0">
                          <a:solidFill>
                            <a:srgbClr val="000000"/>
                          </a:solidFill>
                          <a:effectLst/>
                          <a:latin typeface="+mn-lt"/>
                        </a:rPr>
                        <a:t>Youth Creative Skills Bursary Scheme</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100%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rgbClr val="FF0000"/>
                          </a:solidFill>
                          <a:effectLst/>
                          <a:latin typeface="+mn-lt"/>
                        </a:rPr>
                        <a:t>£200</a:t>
                      </a:r>
                      <a:endParaRPr lang="en-GB" sz="1600" b="0" i="0" u="none" strike="noStrike" dirty="0">
                        <a:solidFill>
                          <a:srgbClr val="FF0000"/>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27 April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7</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smtClean="0">
                          <a:effectLst/>
                          <a:latin typeface="+mn-lt"/>
                        </a:rPr>
                        <a:t>Tourism Large </a:t>
                      </a:r>
                      <a:r>
                        <a:rPr lang="en-GB" sz="1600" u="none" strike="noStrike" dirty="0">
                          <a:effectLst/>
                          <a:latin typeface="+mn-lt"/>
                        </a:rPr>
                        <a:t>Events Funding</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50%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£100,000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12 Jan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8</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smtClean="0">
                          <a:effectLst/>
                          <a:latin typeface="+mn-lt"/>
                        </a:rPr>
                        <a:t>Tourism Small </a:t>
                      </a:r>
                      <a:r>
                        <a:rPr lang="en-GB" sz="1600" u="none" strike="noStrike" dirty="0">
                          <a:effectLst/>
                          <a:latin typeface="+mn-lt"/>
                        </a:rPr>
                        <a:t>Events Funding</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50%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£7,500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12 Jan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9</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smtClean="0">
                          <a:effectLst/>
                          <a:latin typeface="+mn-lt"/>
                        </a:rPr>
                        <a:t>Policing and Community Safety Grants </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10</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u="none" strike="noStrike" dirty="0">
                          <a:effectLst/>
                          <a:latin typeface="+mn-lt"/>
                        </a:rPr>
                        <a:t>Social Inclusion Grants</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85%</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£500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chemeClr val="tx1"/>
                          </a:solidFill>
                          <a:effectLst/>
                          <a:latin typeface="+mn-lt"/>
                        </a:rPr>
                        <a:t>11</a:t>
                      </a:r>
                      <a:endParaRPr lang="en-GB" sz="1600" b="1"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Every Body Active Grants</a:t>
                      </a:r>
                      <a:endParaRPr lang="en-GB" sz="1600" b="0" i="0" u="none" strike="noStrike" dirty="0">
                        <a:solidFill>
                          <a:schemeClr val="tx1"/>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100%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12</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0" i="0" u="none" strike="noStrike" dirty="0" smtClean="0">
                          <a:solidFill>
                            <a:srgbClr val="000000"/>
                          </a:solidFill>
                          <a:effectLst/>
                          <a:latin typeface="+mn-lt"/>
                        </a:rPr>
                        <a:t>Capital</a:t>
                      </a:r>
                      <a:r>
                        <a:rPr lang="en-GB" sz="1600" b="0" i="0" u="none" strike="noStrike" baseline="0" dirty="0" smtClean="0">
                          <a:solidFill>
                            <a:srgbClr val="000000"/>
                          </a:solidFill>
                          <a:effectLst/>
                          <a:latin typeface="+mn-lt"/>
                        </a:rPr>
                        <a:t> Grants Programme</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80% / 60% / 50%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£80k / £120k</a:t>
                      </a:r>
                      <a:r>
                        <a:rPr lang="en-GB" sz="1600" b="0" i="0" u="none" strike="noStrike" baseline="0" dirty="0" smtClean="0">
                          <a:solidFill>
                            <a:schemeClr val="tx1"/>
                          </a:solidFill>
                          <a:effectLst/>
                          <a:latin typeface="+mn-lt"/>
                        </a:rPr>
                        <a:t> / </a:t>
                      </a:r>
                      <a:r>
                        <a:rPr lang="en-GB" sz="1600" b="0" i="0" u="none" strike="noStrike" baseline="0" dirty="0" smtClean="0">
                          <a:solidFill>
                            <a:srgbClr val="FF0000"/>
                          </a:solidFill>
                          <a:effectLst/>
                          <a:latin typeface="+mn-lt"/>
                        </a:rPr>
                        <a:t>£500k</a:t>
                      </a:r>
                      <a:endParaRPr lang="en-GB" sz="1600" b="0" i="0" u="none" strike="noStrike" dirty="0">
                        <a:solidFill>
                          <a:srgbClr val="FF0000"/>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28 Feb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13</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0" i="0" u="none" strike="noStrike" dirty="0" smtClean="0">
                          <a:solidFill>
                            <a:srgbClr val="000000"/>
                          </a:solidFill>
                          <a:effectLst/>
                          <a:latin typeface="+mn-lt"/>
                        </a:rPr>
                        <a:t>Enterprise Fund</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n/a</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TBC</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chemeClr val="tx1"/>
                          </a:solidFill>
                          <a:effectLst/>
                          <a:latin typeface="+mn-lt"/>
                        </a:rPr>
                        <a:t>14</a:t>
                      </a:r>
                      <a:endParaRPr lang="en-GB" sz="1600" b="1"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Minor Capital Grant programme </a:t>
                      </a:r>
                      <a:endParaRPr lang="en-GB" sz="1600" b="0" i="0" u="none" strike="noStrike" dirty="0">
                        <a:solidFill>
                          <a:schemeClr val="tx1"/>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75%</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£30,000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a:t>
                      </a:r>
                      <a:r>
                        <a:rPr lang="en-GB" sz="1600" b="0" i="0" u="none" strike="noStrike" baseline="0" dirty="0" smtClean="0">
                          <a:solidFill>
                            <a:schemeClr val="tx1"/>
                          </a:solidFill>
                          <a:effectLst/>
                          <a:latin typeface="+mn-lt"/>
                        </a:rPr>
                        <a:t>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30 March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15</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0" i="0" u="none" strike="noStrike" dirty="0" smtClean="0">
                          <a:solidFill>
                            <a:srgbClr val="000000"/>
                          </a:solidFill>
                          <a:effectLst/>
                          <a:latin typeface="+mn-lt"/>
                        </a:rPr>
                        <a:t>Landfill Communities Fund</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75%</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£30,000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4 Dec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28 Feb 18</a:t>
                      </a:r>
                      <a:endParaRPr lang="en-GB" sz="1600" b="0" i="0" u="none" strike="noStrike" dirty="0">
                        <a:solidFill>
                          <a:schemeClr val="tx1"/>
                        </a:solidFill>
                        <a:effectLst/>
                        <a:latin typeface="+mn-lt"/>
                      </a:endParaRPr>
                    </a:p>
                  </a:txBody>
                  <a:tcPr marL="0" marR="0" marT="0" marB="0" anchor="b"/>
                </a:tc>
              </a:tr>
              <a:tr h="350268">
                <a:tc>
                  <a:txBody>
                    <a:bodyPr/>
                    <a:lstStyle/>
                    <a:p>
                      <a:pPr algn="ctr" fontAlgn="b"/>
                      <a:r>
                        <a:rPr lang="en-GB" sz="1600" b="1" i="0" u="none" strike="noStrike" dirty="0" smtClean="0">
                          <a:solidFill>
                            <a:srgbClr val="000000"/>
                          </a:solidFill>
                          <a:effectLst/>
                          <a:latin typeface="+mn-lt"/>
                        </a:rPr>
                        <a:t>16</a:t>
                      </a:r>
                      <a:endParaRPr lang="en-GB" sz="1600" b="1" i="0" u="none" strike="noStrike" dirty="0">
                        <a:solidFill>
                          <a:srgbClr val="000000"/>
                        </a:solidFill>
                        <a:effectLst/>
                        <a:latin typeface="+mn-lt"/>
                      </a:endParaRPr>
                    </a:p>
                  </a:txBody>
                  <a:tcPr marL="0" marR="0" marT="0" marB="0" anchor="b"/>
                </a:tc>
                <a:tc>
                  <a:txBody>
                    <a:bodyPr/>
                    <a:lstStyle/>
                    <a:p>
                      <a:pPr algn="l" fontAlgn="b"/>
                      <a:r>
                        <a:rPr lang="en-GB" sz="1600" b="0" i="0" u="none" strike="noStrike" dirty="0" smtClean="0">
                          <a:solidFill>
                            <a:srgbClr val="000000"/>
                          </a:solidFill>
                          <a:effectLst/>
                          <a:latin typeface="+mn-lt"/>
                        </a:rPr>
                        <a:t>Christmas Festive Fund</a:t>
                      </a:r>
                      <a:endParaRPr lang="en-GB" sz="1600" b="0" i="0" u="none" strike="noStrike" dirty="0">
                        <a:solidFill>
                          <a:srgbClr val="000000"/>
                        </a:solidFill>
                        <a:effectLst/>
                        <a:latin typeface="+mn-lt"/>
                      </a:endParaRPr>
                    </a:p>
                  </a:txBody>
                  <a:tcPr marL="0" marR="0" marT="0" marB="0" anchor="b"/>
                </a:tc>
                <a:tc>
                  <a:txBody>
                    <a:bodyPr/>
                    <a:lstStyle/>
                    <a:p>
                      <a:pPr algn="ctr" fontAlgn="b"/>
                      <a:r>
                        <a:rPr lang="en-GB" sz="1600" b="0" i="0" u="none" strike="noStrike" dirty="0" smtClean="0">
                          <a:solidFill>
                            <a:schemeClr val="tx1"/>
                          </a:solidFill>
                          <a:effectLst/>
                          <a:latin typeface="+mn-lt"/>
                        </a:rPr>
                        <a:t>100%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£250</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13 Aug 17</a:t>
                      </a:r>
                      <a:endParaRPr lang="en-GB" sz="1600" b="0" i="0" u="none" strike="noStrike" dirty="0">
                        <a:solidFill>
                          <a:schemeClr val="tx1"/>
                        </a:solidFill>
                        <a:effectLst/>
                        <a:latin typeface="+mn-lt"/>
                      </a:endParaRPr>
                    </a:p>
                  </a:txBody>
                  <a:tcPr marL="0" marR="0" marT="0" marB="0" anchor="b"/>
                </a:tc>
                <a:tc>
                  <a:txBody>
                    <a:bodyPr/>
                    <a:lstStyle/>
                    <a:p>
                      <a:pPr algn="l" fontAlgn="b"/>
                      <a:r>
                        <a:rPr lang="en-GB" sz="1600" b="0" i="0" u="none" strike="noStrike" dirty="0" smtClean="0">
                          <a:solidFill>
                            <a:schemeClr val="tx1"/>
                          </a:solidFill>
                          <a:effectLst/>
                          <a:latin typeface="+mn-lt"/>
                        </a:rPr>
                        <a:t>14 Sept 18</a:t>
                      </a:r>
                      <a:endParaRPr lang="en-GB" sz="1600" b="0" i="0" u="none" strike="noStrike" dirty="0">
                        <a:solidFill>
                          <a:schemeClr val="tx1"/>
                        </a:solidFill>
                        <a:effectLst/>
                        <a:latin typeface="+mn-lt"/>
                      </a:endParaRPr>
                    </a:p>
                  </a:txBody>
                  <a:tcPr marL="0" marR="0" marT="0" marB="0" anchor="b"/>
                </a:tc>
              </a:tr>
            </a:tbl>
          </a:graphicData>
        </a:graphic>
      </p:graphicFrame>
    </p:spTree>
    <p:extLst>
      <p:ext uri="{BB962C8B-B14F-4D97-AF65-F5344CB8AC3E}">
        <p14:creationId xmlns:p14="http://schemas.microsoft.com/office/powerpoint/2010/main" val="1030452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7825" y="1765300"/>
            <a:ext cx="9864725" cy="4985980"/>
          </a:xfrm>
        </p:spPr>
        <p:txBody>
          <a:bodyPr/>
          <a:lstStyle/>
          <a:p>
            <a:r>
              <a:rPr lang="en-GB" b="1" dirty="0"/>
              <a:t>Culture Arts &amp; Heritage  </a:t>
            </a:r>
            <a:r>
              <a:rPr lang="en-GB" b="1" dirty="0" smtClean="0"/>
              <a:t>Grants- </a:t>
            </a:r>
            <a:r>
              <a:rPr lang="en-GB" b="1" dirty="0"/>
              <a:t>Overview  </a:t>
            </a:r>
          </a:p>
          <a:p>
            <a:endParaRPr lang="en-GB" dirty="0" smtClean="0"/>
          </a:p>
          <a:p>
            <a:endParaRPr lang="en-GB" dirty="0"/>
          </a:p>
          <a:p>
            <a:r>
              <a:rPr lang="en-GB" dirty="0" smtClean="0"/>
              <a:t>Organisations </a:t>
            </a:r>
            <a:r>
              <a:rPr lang="en-GB" dirty="0"/>
              <a:t>have to demonstrate how their organisation contributes to any one of the following Culture, Arts and Heritage Aims identified in </a:t>
            </a:r>
            <a:r>
              <a:rPr lang="en-GB" dirty="0" smtClean="0"/>
              <a:t>Council’s </a:t>
            </a:r>
            <a:r>
              <a:rPr lang="en-GB" dirty="0"/>
              <a:t>Culture, Arts and Heritage Strategy 2016-2021. </a:t>
            </a:r>
            <a:endParaRPr lang="en-GB" dirty="0" smtClean="0"/>
          </a:p>
          <a:p>
            <a:endParaRPr lang="en-GB" dirty="0"/>
          </a:p>
          <a:p>
            <a:pPr marL="285750" lvl="0" indent="-285750">
              <a:buFont typeface="Arial" panose="020B0604020202020204" pitchFamily="34" charset="0"/>
              <a:buChar char="•"/>
            </a:pPr>
            <a:r>
              <a:rPr lang="en-US" b="1" dirty="0"/>
              <a:t>Enhancing Our Cultural Venues and Assets –</a:t>
            </a:r>
            <a:r>
              <a:rPr lang="en-US" dirty="0"/>
              <a:t> To use our landscape and our cultural assets and activities to enable opportunities for both local people and visitors to participate in Culture, Arts and Heritage in the area</a:t>
            </a:r>
            <a:r>
              <a:rPr lang="en-US" dirty="0" smtClean="0"/>
              <a:t>.</a:t>
            </a:r>
          </a:p>
          <a:p>
            <a:pPr lvl="0"/>
            <a:endParaRPr lang="en-GB" dirty="0"/>
          </a:p>
          <a:p>
            <a:pPr marL="285750" lvl="0" indent="-285750">
              <a:buFont typeface="Arial" panose="020B0604020202020204" pitchFamily="34" charset="0"/>
              <a:buChar char="•"/>
            </a:pPr>
            <a:r>
              <a:rPr lang="en-GB" b="1" dirty="0"/>
              <a:t>Investing in Creative learning and Skills Development –</a:t>
            </a:r>
            <a:r>
              <a:rPr lang="en-GB" dirty="0"/>
              <a:t>To support the creative development our young people and our creative practitioners through training, skills development and providing opportunities to showcase </a:t>
            </a:r>
            <a:r>
              <a:rPr lang="en-GB" dirty="0" smtClean="0"/>
              <a:t>work</a:t>
            </a:r>
          </a:p>
          <a:p>
            <a:pPr lvl="0"/>
            <a:endParaRPr lang="en-GB" dirty="0"/>
          </a:p>
          <a:p>
            <a:pPr marL="285750" indent="-285750">
              <a:buFont typeface="Arial" panose="020B0604020202020204" pitchFamily="34" charset="0"/>
              <a:buChar char="•"/>
            </a:pPr>
            <a:r>
              <a:rPr lang="en-GB" b="1" dirty="0"/>
              <a:t>History, Heritage and Cultural Tourism –</a:t>
            </a:r>
            <a:r>
              <a:rPr lang="en-GB" dirty="0"/>
              <a:t>To promote a sense of pride, identity and deeper understanding of our area by bringing together the many stories, histories, identities and languages which are present in the </a:t>
            </a:r>
            <a:r>
              <a:rPr lang="en-GB" dirty="0" smtClean="0"/>
              <a:t>area</a:t>
            </a:r>
          </a:p>
          <a:p>
            <a:endParaRPr lang="en-GB" dirty="0"/>
          </a:p>
        </p:txBody>
      </p:sp>
      <p:sp>
        <p:nvSpPr>
          <p:cNvPr id="3" name="TextBox 2"/>
          <p:cNvSpPr txBox="1"/>
          <p:nvPr/>
        </p:nvSpPr>
        <p:spPr>
          <a:xfrm>
            <a:off x="3690516" y="469057"/>
            <a:ext cx="6468309" cy="584775"/>
          </a:xfrm>
          <a:prstGeom prst="rect">
            <a:avLst/>
          </a:prstGeom>
          <a:noFill/>
        </p:spPr>
        <p:txBody>
          <a:bodyPr wrap="none" rtlCol="0">
            <a:spAutoFit/>
          </a:bodyPr>
          <a:lstStyle/>
          <a:p>
            <a:r>
              <a:rPr lang="en-GB" sz="3200" dirty="0" smtClean="0">
                <a:solidFill>
                  <a:schemeClr val="bg1"/>
                </a:solidFill>
              </a:rPr>
              <a:t>Proposed Grant Programmes 2018-19</a:t>
            </a:r>
            <a:endParaRPr lang="en-GB" sz="3200" dirty="0">
              <a:solidFill>
                <a:schemeClr val="bg1"/>
              </a:solidFill>
            </a:endParaRPr>
          </a:p>
        </p:txBody>
      </p:sp>
    </p:spTree>
    <p:extLst>
      <p:ext uri="{BB962C8B-B14F-4D97-AF65-F5344CB8AC3E}">
        <p14:creationId xmlns:p14="http://schemas.microsoft.com/office/powerpoint/2010/main" val="2364693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62124" y="1693193"/>
            <a:ext cx="9864725" cy="5112568"/>
          </a:xfrm>
        </p:spPr>
        <p:txBody>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pic>
        <p:nvPicPr>
          <p:cNvPr id="3" name="Picture 2"/>
          <p:cNvPicPr>
            <a:picLocks noChangeAspect="1"/>
          </p:cNvPicPr>
          <p:nvPr/>
        </p:nvPicPr>
        <p:blipFill>
          <a:blip r:embed="rId3"/>
          <a:stretch>
            <a:fillRect/>
          </a:stretch>
        </p:blipFill>
        <p:spPr>
          <a:xfrm>
            <a:off x="162124" y="1605453"/>
            <a:ext cx="7492633" cy="749873"/>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606774956"/>
              </p:ext>
            </p:extLst>
          </p:nvPr>
        </p:nvGraphicFramePr>
        <p:xfrm>
          <a:off x="234132" y="2269257"/>
          <a:ext cx="9433047" cy="3913824"/>
        </p:xfrm>
        <a:graphic>
          <a:graphicData uri="http://schemas.openxmlformats.org/drawingml/2006/table">
            <a:tbl>
              <a:tblPr firstRow="1" firstCol="1" bandRow="1"/>
              <a:tblGrid>
                <a:gridCol w="6624736"/>
                <a:gridCol w="936104"/>
                <a:gridCol w="792088"/>
                <a:gridCol w="1080119"/>
              </a:tblGrid>
              <a:tr h="514216">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Criteria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Score </a:t>
                      </a:r>
                      <a:endParaRPr lang="en-GB" sz="16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GB" sz="1600" dirty="0" smtClean="0">
                          <a:effectLst/>
                          <a:latin typeface="Arial" panose="020B0604020202020204" pitchFamily="34" charset="0"/>
                          <a:ea typeface="Calibri" panose="020F0502020204030204" pitchFamily="34" charset="0"/>
                          <a:cs typeface="Arial" panose="020B0604020202020204" pitchFamily="34" charset="0"/>
                        </a:rPr>
                        <a:t>(0-5)</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smtClean="0">
                          <a:effectLst/>
                          <a:latin typeface="Arial" panose="020B0604020202020204" pitchFamily="34" charset="0"/>
                          <a:ea typeface="Calibri" panose="020F0502020204030204" pitchFamily="34" charset="0"/>
                          <a:cs typeface="Arial" panose="020B0604020202020204" pitchFamily="34" charset="0"/>
                        </a:rPr>
                        <a:t>Weight</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Possible Score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216">
                <a:tc>
                  <a:txBody>
                    <a:bodyPr/>
                    <a:lstStyle/>
                    <a:p>
                      <a:pPr>
                        <a:lnSpc>
                          <a:spcPct val="107000"/>
                        </a:lnSpc>
                        <a:spcAft>
                          <a:spcPts val="0"/>
                        </a:spcAft>
                      </a:pPr>
                      <a:r>
                        <a:rPr lang="en-GB" sz="1600" dirty="0" smtClean="0">
                          <a:effectLst/>
                          <a:latin typeface="Arial" panose="020B0604020202020204" pitchFamily="34" charset="0"/>
                          <a:ea typeface="Calibri" panose="020F0502020204030204" pitchFamily="34" charset="0"/>
                          <a:cs typeface="Arial" panose="020B0604020202020204" pitchFamily="34" charset="0"/>
                        </a:rPr>
                        <a:t>1 </a:t>
                      </a:r>
                      <a:r>
                        <a:rPr lang="en-GB" sz="1600" dirty="0">
                          <a:effectLst/>
                          <a:latin typeface="Arial" panose="020B0604020202020204" pitchFamily="34" charset="0"/>
                          <a:ea typeface="Calibri" panose="020F0502020204030204" pitchFamily="34" charset="0"/>
                          <a:cs typeface="Arial" panose="020B0604020202020204" pitchFamily="34" charset="0"/>
                        </a:rPr>
                        <a:t>– Clear and concise evidence of a developed project with a Culture, Arts and Heritage ethos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X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109">
                <a:tc>
                  <a:txBody>
                    <a:bodyPr/>
                    <a:lstStyle/>
                    <a:p>
                      <a:pPr>
                        <a:lnSpc>
                          <a:spcPct val="107000"/>
                        </a:lnSpc>
                        <a:spcAft>
                          <a:spcPts val="0"/>
                        </a:spcAft>
                      </a:pPr>
                      <a:r>
                        <a:rPr lang="en-GB" sz="1600" dirty="0" smtClean="0">
                          <a:effectLst/>
                          <a:latin typeface="Arial" panose="020B0604020202020204" pitchFamily="34" charset="0"/>
                          <a:ea typeface="Calibri" panose="020F0502020204030204" pitchFamily="34" charset="0"/>
                          <a:cs typeface="Arial" panose="020B0604020202020204" pitchFamily="34" charset="0"/>
                        </a:rPr>
                        <a:t>2 </a:t>
                      </a:r>
                      <a:r>
                        <a:rPr lang="en-GB" sz="1600" dirty="0">
                          <a:effectLst/>
                          <a:latin typeface="Arial" panose="020B0604020202020204" pitchFamily="34" charset="0"/>
                          <a:ea typeface="Calibri" panose="020F0502020204030204" pitchFamily="34" charset="0"/>
                          <a:cs typeface="Arial" panose="020B0604020202020204" pitchFamily="34" charset="0"/>
                        </a:rPr>
                        <a:t>– Clear and realistic objectives set for the project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X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216">
                <a:tc>
                  <a:txBody>
                    <a:bodyPr/>
                    <a:lstStyle/>
                    <a:p>
                      <a:pPr>
                        <a:lnSpc>
                          <a:spcPct val="107000"/>
                        </a:lnSpc>
                        <a:spcAft>
                          <a:spcPts val="0"/>
                        </a:spcAft>
                      </a:pPr>
                      <a:r>
                        <a:rPr lang="en-GB" sz="1600" dirty="0" smtClean="0">
                          <a:effectLst/>
                          <a:latin typeface="Arial" panose="020B0604020202020204" pitchFamily="34" charset="0"/>
                          <a:ea typeface="Calibri" panose="020F0502020204030204" pitchFamily="34" charset="0"/>
                          <a:cs typeface="Arial" panose="020B0604020202020204" pitchFamily="34" charset="0"/>
                        </a:rPr>
                        <a:t>3 </a:t>
                      </a:r>
                      <a:r>
                        <a:rPr lang="en-GB" sz="1600" dirty="0">
                          <a:effectLst/>
                          <a:latin typeface="Arial" panose="020B0604020202020204" pitchFamily="34" charset="0"/>
                          <a:ea typeface="Calibri" panose="020F0502020204030204" pitchFamily="34" charset="0"/>
                          <a:cs typeface="Arial" panose="020B0604020202020204" pitchFamily="34" charset="0"/>
                        </a:rPr>
                        <a:t>– A clear understanding of how the project objectives link to the Culture, Arts and Heritage aims and can help work towards these.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X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216">
                <a:tc>
                  <a:txBody>
                    <a:bodyPr/>
                    <a:lstStyle/>
                    <a:p>
                      <a:pPr>
                        <a:lnSpc>
                          <a:spcPct val="107000"/>
                        </a:lnSpc>
                        <a:spcAft>
                          <a:spcPts val="0"/>
                        </a:spcAft>
                      </a:pPr>
                      <a:r>
                        <a:rPr lang="en-GB" sz="1600" dirty="0" smtClean="0">
                          <a:effectLst/>
                          <a:latin typeface="Arial" panose="020B0604020202020204" pitchFamily="34" charset="0"/>
                          <a:ea typeface="Calibri" panose="020F0502020204030204" pitchFamily="34" charset="0"/>
                          <a:cs typeface="Arial" panose="020B0604020202020204" pitchFamily="34" charset="0"/>
                        </a:rPr>
                        <a:t>4 </a:t>
                      </a:r>
                      <a:r>
                        <a:rPr lang="en-GB" sz="1600" dirty="0">
                          <a:effectLst/>
                          <a:latin typeface="Arial" panose="020B0604020202020204" pitchFamily="34" charset="0"/>
                          <a:ea typeface="Calibri" panose="020F0502020204030204" pitchFamily="34" charset="0"/>
                          <a:cs typeface="Arial" panose="020B0604020202020204" pitchFamily="34" charset="0"/>
                        </a:rPr>
                        <a:t>- </a:t>
                      </a:r>
                      <a:r>
                        <a:rPr lang="en-GB" sz="1600" dirty="0">
                          <a:solidFill>
                            <a:srgbClr val="00000A"/>
                          </a:solidFill>
                          <a:effectLst/>
                          <a:latin typeface="Arial" panose="020B0604020202020204" pitchFamily="34" charset="0"/>
                          <a:ea typeface="Calibri" panose="020F0502020204030204" pitchFamily="34" charset="0"/>
                          <a:cs typeface="Arial" panose="020B0604020202020204" pitchFamily="34" charset="0"/>
                        </a:rPr>
                        <a:t>Extent of ability, skills and experience of the group which enables them to deliver the project</a:t>
                      </a:r>
                      <a:endParaRPr lang="en-GB"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X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216">
                <a:tc>
                  <a:txBody>
                    <a:bodyPr/>
                    <a:lstStyle/>
                    <a:p>
                      <a:pPr>
                        <a:lnSpc>
                          <a:spcPct val="107000"/>
                        </a:lnSpc>
                        <a:spcAft>
                          <a:spcPts val="0"/>
                        </a:spcAft>
                      </a:pPr>
                      <a:r>
                        <a:rPr lang="en-GB" sz="1600" dirty="0" smtClean="0">
                          <a:effectLst/>
                          <a:latin typeface="Arial" panose="020B0604020202020204" pitchFamily="34" charset="0"/>
                          <a:ea typeface="Calibri" panose="020F0502020204030204" pitchFamily="34" charset="0"/>
                          <a:cs typeface="Arial" panose="020B0604020202020204" pitchFamily="34" charset="0"/>
                        </a:rPr>
                        <a:t>5 </a:t>
                      </a:r>
                      <a:r>
                        <a:rPr lang="en-GB" sz="1600" dirty="0">
                          <a:effectLst/>
                          <a:latin typeface="Arial" panose="020B0604020202020204" pitchFamily="34" charset="0"/>
                          <a:ea typeface="Calibri" panose="020F0502020204030204" pitchFamily="34" charset="0"/>
                          <a:cs typeface="Arial" panose="020B0604020202020204" pitchFamily="34" charset="0"/>
                        </a:rPr>
                        <a:t>– A clear understanding of how the project will address specific Culture Arts and Heritage needs in your area and how you know this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X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216">
                <a:tc>
                  <a:txBody>
                    <a:bodyPr/>
                    <a:lstStyle/>
                    <a:p>
                      <a:pPr>
                        <a:lnSpc>
                          <a:spcPct val="107000"/>
                        </a:lnSpc>
                        <a:spcAft>
                          <a:spcPts val="0"/>
                        </a:spcAft>
                      </a:pPr>
                      <a:r>
                        <a:rPr lang="en-GB" sz="1600" dirty="0" smtClean="0">
                          <a:effectLst/>
                          <a:latin typeface="Arial" panose="020B0604020202020204" pitchFamily="34" charset="0"/>
                          <a:ea typeface="Calibri" panose="020F0502020204030204" pitchFamily="34" charset="0"/>
                          <a:cs typeface="Arial" panose="020B0604020202020204" pitchFamily="34" charset="0"/>
                        </a:rPr>
                        <a:t>6 </a:t>
                      </a:r>
                      <a:r>
                        <a:rPr lang="en-GB" sz="1600" dirty="0">
                          <a:effectLst/>
                          <a:latin typeface="Arial" panose="020B0604020202020204" pitchFamily="34" charset="0"/>
                          <a:ea typeface="Calibri" panose="020F0502020204030204" pitchFamily="34" charset="0"/>
                          <a:cs typeface="Arial" panose="020B0604020202020204" pitchFamily="34" charset="0"/>
                        </a:rPr>
                        <a:t>– Detailed explanation of planned promotion of project</a:t>
                      </a:r>
                    </a:p>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X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109">
                <a:tc>
                  <a:txBody>
                    <a:bodyPr/>
                    <a:lstStyle/>
                    <a:p>
                      <a:pPr>
                        <a:lnSpc>
                          <a:spcPct val="107000"/>
                        </a:lnSpc>
                        <a:spcAft>
                          <a:spcPts val="0"/>
                        </a:spcAft>
                      </a:pPr>
                      <a:r>
                        <a:rPr lang="en-GB" sz="1600" dirty="0" smtClean="0">
                          <a:effectLst/>
                          <a:latin typeface="Arial" panose="020B0604020202020204" pitchFamily="34" charset="0"/>
                          <a:ea typeface="Calibri" panose="020F0502020204030204" pitchFamily="34" charset="0"/>
                          <a:cs typeface="Arial" panose="020B0604020202020204" pitchFamily="34" charset="0"/>
                        </a:rPr>
                        <a:t>7 </a:t>
                      </a:r>
                      <a:r>
                        <a:rPr lang="en-GB" sz="1600" dirty="0">
                          <a:effectLst/>
                          <a:latin typeface="Arial" panose="020B0604020202020204" pitchFamily="34" charset="0"/>
                          <a:ea typeface="Calibri" panose="020F0502020204030204" pitchFamily="34" charset="0"/>
                          <a:cs typeface="Arial" panose="020B0604020202020204" pitchFamily="34" charset="0"/>
                        </a:rPr>
                        <a:t>Monitoring and Evaluation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X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109">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Arial" panose="020B0604020202020204" pitchFamily="34" charset="0"/>
                          <a:ea typeface="Calibri" panose="020F0502020204030204" pitchFamily="34" charset="0"/>
                          <a:cs typeface="Arial" panose="020B0604020202020204" pitchFamily="34" charset="0"/>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1235090" y="6264027"/>
            <a:ext cx="7495986" cy="369332"/>
          </a:xfrm>
          <a:prstGeom prst="rect">
            <a:avLst/>
          </a:prstGeom>
        </p:spPr>
        <p:txBody>
          <a:bodyPr wrap="square">
            <a:spAutoFit/>
          </a:bodyPr>
          <a:lstStyle/>
          <a:p>
            <a:r>
              <a:rPr lang="en-GB" b="1" dirty="0">
                <a:latin typeface="Arial" panose="020B0604020202020204" pitchFamily="34" charset="0"/>
                <a:ea typeface="Calibri" panose="020F0502020204030204" pitchFamily="34" charset="0"/>
              </a:rPr>
              <a:t>Applications must score 65% in order to avail of funding.</a:t>
            </a:r>
            <a:endParaRPr lang="en-GB" dirty="0"/>
          </a:p>
        </p:txBody>
      </p:sp>
    </p:spTree>
    <p:extLst>
      <p:ext uri="{BB962C8B-B14F-4D97-AF65-F5344CB8AC3E}">
        <p14:creationId xmlns:p14="http://schemas.microsoft.com/office/powerpoint/2010/main" val="3323705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2124" y="1739455"/>
            <a:ext cx="10297144" cy="430887"/>
          </a:xfrm>
        </p:spPr>
        <p:txBody>
          <a:bodyPr/>
          <a:lstStyle/>
          <a:p>
            <a:r>
              <a:rPr lang="en-GB" sz="2800" dirty="0"/>
              <a:t>Individual Artists Bursary </a:t>
            </a:r>
            <a:r>
              <a:rPr lang="en-GB" sz="2800" dirty="0" smtClean="0"/>
              <a:t>Scheme  (</a:t>
            </a:r>
            <a:r>
              <a:rPr lang="en-GB" sz="2800" dirty="0"/>
              <a:t>Creative Skills Development) </a:t>
            </a:r>
          </a:p>
        </p:txBody>
      </p:sp>
      <p:pic>
        <p:nvPicPr>
          <p:cNvPr id="2" name="Picture 1"/>
          <p:cNvPicPr>
            <a:picLocks noChangeAspect="1"/>
          </p:cNvPicPr>
          <p:nvPr/>
        </p:nvPicPr>
        <p:blipFill>
          <a:blip r:embed="rId3"/>
          <a:stretch>
            <a:fillRect/>
          </a:stretch>
        </p:blipFill>
        <p:spPr>
          <a:xfrm>
            <a:off x="306140" y="2281185"/>
            <a:ext cx="9289032" cy="4164536"/>
          </a:xfrm>
          <a:prstGeom prst="rect">
            <a:avLst/>
          </a:prstGeom>
        </p:spPr>
      </p:pic>
    </p:spTree>
    <p:extLst>
      <p:ext uri="{BB962C8B-B14F-4D97-AF65-F5344CB8AC3E}">
        <p14:creationId xmlns:p14="http://schemas.microsoft.com/office/powerpoint/2010/main" val="2154173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9746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CCG powerpoint template (1)</Template>
  <TotalTime>1647</TotalTime>
  <Words>5817</Words>
  <Application>Microsoft Office PowerPoint</Application>
  <PresentationFormat>Custom</PresentationFormat>
  <Paragraphs>1236</Paragraphs>
  <Slides>51</Slides>
  <Notes>40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51</vt:i4>
      </vt:variant>
    </vt:vector>
  </HeadingPairs>
  <TitlesOfParts>
    <vt:vector size="59" baseType="lpstr">
      <vt:lpstr>Arial</vt:lpstr>
      <vt:lpstr>Calibri</vt:lpstr>
      <vt:lpstr>Symbol</vt:lpstr>
      <vt:lpstr>Times New Roman</vt:lpstr>
      <vt:lpstr>Wingdings</vt:lpstr>
      <vt:lpstr>9746 powerpoint template</vt:lpstr>
      <vt:lpstr>Custom Design</vt:lpstr>
      <vt:lpstr>Document</vt:lpstr>
      <vt:lpstr>PowerPoint Presentation</vt:lpstr>
      <vt:lpstr>Roadshow Agenda</vt:lpstr>
      <vt:lpstr>PowerPoint Presentation</vt:lpstr>
      <vt:lpstr>PowerPoint Presentation</vt:lpstr>
      <vt:lpstr>PowerPoint Presentation</vt:lpstr>
      <vt:lpstr>Grant Programmes 2018-19</vt:lpstr>
      <vt:lpstr>PowerPoint Presentation</vt:lpstr>
      <vt:lpstr>PowerPoint Presentation</vt:lpstr>
      <vt:lpstr>PowerPoint Presentation</vt:lpstr>
      <vt:lpstr>Individual Artists Bursary Closing Dates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Grant Programmes 2018-19</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Kerr</dc:creator>
  <cp:lastModifiedBy>Aileen Devlin</cp:lastModifiedBy>
  <cp:revision>201</cp:revision>
  <cp:lastPrinted>2017-12-01T12:38:20Z</cp:lastPrinted>
  <dcterms:created xsi:type="dcterms:W3CDTF">2016-08-23T12:01:31Z</dcterms:created>
  <dcterms:modified xsi:type="dcterms:W3CDTF">2017-12-12T15:26:43Z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2016-01-21T00:00:00Z</vt:filetime>
  </property>
  <property fmtid="{D5CDD505-2E9C-101B-9397-08002B2CF9AE}" pid="3" name="Creator">
    <vt:lpwstr>Adobe InDesign CC 2014 (Macintosh)</vt:lpwstr>
  </property>
  <property fmtid="{D5CDD505-2E9C-101B-9397-08002B2CF9AE}" pid="4" name="LastSaved">
    <vt:filetime>2016-03-14T00:00:00Z</vt:filetime>
  </property>
</Properties>
</file>