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8" r:id="rId4"/>
    <p:sldMasterId id="2147483705" r:id="rId5"/>
    <p:sldMasterId id="2147483669" r:id="rId6"/>
    <p:sldMasterId id="2147483674" r:id="rId7"/>
    <p:sldMasterId id="2147483740" r:id="rId8"/>
  </p:sldMasterIdLst>
  <p:notesMasterIdLst>
    <p:notesMasterId r:id="rId60"/>
  </p:notesMasterIdLst>
  <p:handoutMasterIdLst>
    <p:handoutMasterId r:id="rId61"/>
  </p:handoutMasterIdLst>
  <p:sldIdLst>
    <p:sldId id="323" r:id="rId9"/>
    <p:sldId id="262" r:id="rId10"/>
    <p:sldId id="379" r:id="rId11"/>
    <p:sldId id="391" r:id="rId12"/>
    <p:sldId id="329" r:id="rId13"/>
    <p:sldId id="380" r:id="rId14"/>
    <p:sldId id="395" r:id="rId15"/>
    <p:sldId id="363" r:id="rId16"/>
    <p:sldId id="330" r:id="rId17"/>
    <p:sldId id="331" r:id="rId18"/>
    <p:sldId id="364" r:id="rId19"/>
    <p:sldId id="361" r:id="rId20"/>
    <p:sldId id="392" r:id="rId21"/>
    <p:sldId id="327" r:id="rId22"/>
    <p:sldId id="289" r:id="rId23"/>
    <p:sldId id="288" r:id="rId24"/>
    <p:sldId id="334" r:id="rId25"/>
    <p:sldId id="381" r:id="rId26"/>
    <p:sldId id="393" r:id="rId27"/>
    <p:sldId id="383" r:id="rId28"/>
    <p:sldId id="384" r:id="rId29"/>
    <p:sldId id="385" r:id="rId30"/>
    <p:sldId id="386" r:id="rId31"/>
    <p:sldId id="387" r:id="rId32"/>
    <p:sldId id="388" r:id="rId33"/>
    <p:sldId id="394" r:id="rId34"/>
    <p:sldId id="313" r:id="rId35"/>
    <p:sldId id="310" r:id="rId36"/>
    <p:sldId id="312" r:id="rId37"/>
    <p:sldId id="337" r:id="rId38"/>
    <p:sldId id="389" r:id="rId39"/>
    <p:sldId id="390" r:id="rId40"/>
    <p:sldId id="300" r:id="rId41"/>
    <p:sldId id="302" r:id="rId42"/>
    <p:sldId id="292" r:id="rId43"/>
    <p:sldId id="372" r:id="rId44"/>
    <p:sldId id="370" r:id="rId45"/>
    <p:sldId id="375" r:id="rId46"/>
    <p:sldId id="296" r:id="rId47"/>
    <p:sldId id="297" r:id="rId48"/>
    <p:sldId id="293" r:id="rId49"/>
    <p:sldId id="316" r:id="rId50"/>
    <p:sldId id="359" r:id="rId51"/>
    <p:sldId id="294" r:id="rId52"/>
    <p:sldId id="283" r:id="rId53"/>
    <p:sldId id="318" r:id="rId54"/>
    <p:sldId id="320" r:id="rId55"/>
    <p:sldId id="321" r:id="rId56"/>
    <p:sldId id="286" r:id="rId57"/>
    <p:sldId id="378" r:id="rId58"/>
    <p:sldId id="279" r:id="rId5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AA0C2B-ACA8-A03C-2CD0-A1FE3F83F020}" name="Magennis, Eoin" initials="ME" userId="S::e.magennis@ulster.ac.uk::534e4280-2742-4e5a-8415-92ce7960ae12" providerId="AD"/>
  <p188:author id="{184DD153-4ADB-9C02-CDB5-6635A560CA73}" name="Desmond, Anastasia" initials="DA" userId="S::a.desmond@ulster.ac.uk::28dc788c-331e-4d58-959b-21fb920f5e9b" providerId="AD"/>
  <p188:author id="{27E1AE62-2215-10E1-7B48-ADEE9878429F}" name="McCausland, Gillian" initials="MG" userId="S::g.mccausland@ulster.ac.uk::7daff72a-4c48-481b-98fa-3fb19b32530c" providerId="AD"/>
  <p188:author id="{2F83F5FA-694B-2159-E61A-2BB9B40019A7}" name="Donaldson, Ruth" initials="DR" userId="S::R.Donaldson@ulster.ac.uk::f8db5877-8356-4b2f-bfc8-c4a84f9c01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42D"/>
    <a:srgbClr val="00B8E7"/>
    <a:srgbClr val="404040"/>
    <a:srgbClr val="FF00FF"/>
    <a:srgbClr val="1A2A4F"/>
    <a:srgbClr val="BAA360"/>
    <a:srgbClr val="55A6B6"/>
    <a:srgbClr val="56AEC9"/>
    <a:srgbClr val="8B7A39"/>
    <a:srgbClr val="6E3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5EB7A-2010-4CA0-93E1-695380E2C8F4}" v="2694" dt="2022-03-15T20:59:33.259"/>
    <p1510:client id="{B9699E86-E916-3C8B-C4F7-3DF17F37A38E}" v="450" dt="2022-03-16T10:46:37.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microsoft.com/office/2018/10/relationships/authors" Targe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62AF5E7-E2FE-1145-9869-7B43B6344FF6}" type="datetimeFigureOut">
              <a:rPr lang="en-US" smtClean="0"/>
              <a:t>4/5/2022</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F185789-F3D9-634F-96C2-BEA085027A68}" type="slidenum">
              <a:rPr lang="en-US" smtClean="0"/>
              <a:t>‹#›</a:t>
            </a:fld>
            <a:endParaRPr lang="en-US"/>
          </a:p>
        </p:txBody>
      </p:sp>
    </p:spTree>
    <p:extLst>
      <p:ext uri="{BB962C8B-B14F-4D97-AF65-F5344CB8AC3E}">
        <p14:creationId xmlns:p14="http://schemas.microsoft.com/office/powerpoint/2010/main" val="3709641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E8391F5-958C-4D5E-BEE6-F85EFE70D9D0}" type="datetimeFigureOut">
              <a:rPr lang="en-GB" smtClean="0"/>
              <a:t>05/04/2022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0A57610-D610-4620-B7D4-B384B17F9F66}" type="slidenum">
              <a:rPr lang="en-GB" smtClean="0"/>
              <a:t>‹#›</a:t>
            </a:fld>
            <a:endParaRPr lang="en-GB"/>
          </a:p>
        </p:txBody>
      </p:sp>
    </p:spTree>
    <p:extLst>
      <p:ext uri="{BB962C8B-B14F-4D97-AF65-F5344CB8AC3E}">
        <p14:creationId xmlns:p14="http://schemas.microsoft.com/office/powerpoint/2010/main" val="7646255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mage right 1">
    <p:bg>
      <p:bgPr>
        <a:solidFill>
          <a:srgbClr val="1A2A4F"/>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flipH="1">
            <a:off x="6885732" y="2"/>
            <a:ext cx="5311712" cy="6874330"/>
          </a:xfrm>
          <a:custGeom>
            <a:avLst/>
            <a:gdLst>
              <a:gd name="connsiteX0" fmla="*/ 0 w 3209925"/>
              <a:gd name="connsiteY0" fmla="*/ 0 h 6858000"/>
              <a:gd name="connsiteX1" fmla="*/ 1760515 w 3209925"/>
              <a:gd name="connsiteY1" fmla="*/ 0 h 6858000"/>
              <a:gd name="connsiteX2" fmla="*/ 3209925 w 3209925"/>
              <a:gd name="connsiteY2" fmla="*/ 1449410 h 6858000"/>
              <a:gd name="connsiteX3" fmla="*/ 3209925 w 3209925"/>
              <a:gd name="connsiteY3" fmla="*/ 6858000 h 6858000"/>
              <a:gd name="connsiteX4" fmla="*/ 0 w 3209925"/>
              <a:gd name="connsiteY4" fmla="*/ 6858000 h 6858000"/>
              <a:gd name="connsiteX5" fmla="*/ 0 w 3209925"/>
              <a:gd name="connsiteY5" fmla="*/ 0 h 6858000"/>
              <a:gd name="connsiteX0" fmla="*/ 0 w 4416933"/>
              <a:gd name="connsiteY0" fmla="*/ 0 h 6858000"/>
              <a:gd name="connsiteX1" fmla="*/ 1760515 w 4416933"/>
              <a:gd name="connsiteY1" fmla="*/ 0 h 6858000"/>
              <a:gd name="connsiteX2" fmla="*/ 4416933 w 4416933"/>
              <a:gd name="connsiteY2" fmla="*/ 1449410 h 6858000"/>
              <a:gd name="connsiteX3" fmla="*/ 3209925 w 4416933"/>
              <a:gd name="connsiteY3" fmla="*/ 6858000 h 6858000"/>
              <a:gd name="connsiteX4" fmla="*/ 0 w 4416933"/>
              <a:gd name="connsiteY4" fmla="*/ 6858000 h 6858000"/>
              <a:gd name="connsiteX5" fmla="*/ 0 w 4416933"/>
              <a:gd name="connsiteY5" fmla="*/ 0 h 6858000"/>
              <a:gd name="connsiteX0" fmla="*/ 0 w 4420108"/>
              <a:gd name="connsiteY0" fmla="*/ 0 h 6858000"/>
              <a:gd name="connsiteX1" fmla="*/ 1760515 w 4420108"/>
              <a:gd name="connsiteY1" fmla="*/ 0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0 w 4420108"/>
              <a:gd name="connsiteY0" fmla="*/ 0 h 6858000"/>
              <a:gd name="connsiteX1" fmla="*/ 1735115 w 4420108"/>
              <a:gd name="connsiteY1" fmla="*/ 3175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0 w 4420108"/>
              <a:gd name="connsiteY0" fmla="*/ 0 h 6858000"/>
              <a:gd name="connsiteX1" fmla="*/ 1735115 w 4420108"/>
              <a:gd name="connsiteY1" fmla="*/ 3175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0 w 4420108"/>
              <a:gd name="connsiteY0" fmla="*/ 0 h 6858000"/>
              <a:gd name="connsiteX1" fmla="*/ 1735115 w 4420108"/>
              <a:gd name="connsiteY1" fmla="*/ 3175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0 w 4420108"/>
              <a:gd name="connsiteY0" fmla="*/ 0 h 6858000"/>
              <a:gd name="connsiteX1" fmla="*/ 1735115 w 4420108"/>
              <a:gd name="connsiteY1" fmla="*/ 3175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0 w 4420108"/>
              <a:gd name="connsiteY0" fmla="*/ 0 h 6858000"/>
              <a:gd name="connsiteX1" fmla="*/ 1735115 w 4420108"/>
              <a:gd name="connsiteY1" fmla="*/ 3175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625033 w 5045141"/>
              <a:gd name="connsiteY0" fmla="*/ 0 h 6858000"/>
              <a:gd name="connsiteX1" fmla="*/ 2360148 w 5045141"/>
              <a:gd name="connsiteY1" fmla="*/ 3175 h 6858000"/>
              <a:gd name="connsiteX2" fmla="*/ 5045141 w 5045141"/>
              <a:gd name="connsiteY2" fmla="*/ 1433535 h 6858000"/>
              <a:gd name="connsiteX3" fmla="*/ 3834958 w 5045141"/>
              <a:gd name="connsiteY3" fmla="*/ 6858000 h 6858000"/>
              <a:gd name="connsiteX4" fmla="*/ 0 w 5045141"/>
              <a:gd name="connsiteY4" fmla="*/ 6858000 h 6858000"/>
              <a:gd name="connsiteX5" fmla="*/ 625033 w 5045141"/>
              <a:gd name="connsiteY5" fmla="*/ 0 h 6858000"/>
              <a:gd name="connsiteX0" fmla="*/ 11575 w 5045141"/>
              <a:gd name="connsiteY0" fmla="*/ 0 h 6858000"/>
              <a:gd name="connsiteX1" fmla="*/ 2360148 w 5045141"/>
              <a:gd name="connsiteY1" fmla="*/ 3175 h 6858000"/>
              <a:gd name="connsiteX2" fmla="*/ 5045141 w 5045141"/>
              <a:gd name="connsiteY2" fmla="*/ 1433535 h 6858000"/>
              <a:gd name="connsiteX3" fmla="*/ 3834958 w 5045141"/>
              <a:gd name="connsiteY3" fmla="*/ 6858000 h 6858000"/>
              <a:gd name="connsiteX4" fmla="*/ 0 w 5045141"/>
              <a:gd name="connsiteY4" fmla="*/ 6858000 h 6858000"/>
              <a:gd name="connsiteX5" fmla="*/ 11575 w 5045141"/>
              <a:gd name="connsiteY5" fmla="*/ 0 h 6858000"/>
              <a:gd name="connsiteX0" fmla="*/ 787182 w 5045141"/>
              <a:gd name="connsiteY0" fmla="*/ 4989 h 6854825"/>
              <a:gd name="connsiteX1" fmla="*/ 2360148 w 5045141"/>
              <a:gd name="connsiteY1" fmla="*/ 0 h 6854825"/>
              <a:gd name="connsiteX2" fmla="*/ 5045141 w 5045141"/>
              <a:gd name="connsiteY2" fmla="*/ 1430360 h 6854825"/>
              <a:gd name="connsiteX3" fmla="*/ 3834958 w 5045141"/>
              <a:gd name="connsiteY3" fmla="*/ 6854825 h 6854825"/>
              <a:gd name="connsiteX4" fmla="*/ 0 w 5045141"/>
              <a:gd name="connsiteY4" fmla="*/ 6854825 h 6854825"/>
              <a:gd name="connsiteX5" fmla="*/ 787182 w 5045141"/>
              <a:gd name="connsiteY5" fmla="*/ 4989 h 6854825"/>
              <a:gd name="connsiteX0" fmla="*/ 41 w 4258000"/>
              <a:gd name="connsiteY0" fmla="*/ 4989 h 6854825"/>
              <a:gd name="connsiteX1" fmla="*/ 1573007 w 4258000"/>
              <a:gd name="connsiteY1" fmla="*/ 0 h 6854825"/>
              <a:gd name="connsiteX2" fmla="*/ 4258000 w 4258000"/>
              <a:gd name="connsiteY2" fmla="*/ 1430360 h 6854825"/>
              <a:gd name="connsiteX3" fmla="*/ 3047817 w 4258000"/>
              <a:gd name="connsiteY3" fmla="*/ 6854825 h 6854825"/>
              <a:gd name="connsiteX4" fmla="*/ 266052 w 4258000"/>
              <a:gd name="connsiteY4" fmla="*/ 6854825 h 6854825"/>
              <a:gd name="connsiteX5" fmla="*/ 41 w 4258000"/>
              <a:gd name="connsiteY5" fmla="*/ 4989 h 6854825"/>
              <a:gd name="connsiteX0" fmla="*/ 21 w 4257980"/>
              <a:gd name="connsiteY0" fmla="*/ 4989 h 6862990"/>
              <a:gd name="connsiteX1" fmla="*/ 1572987 w 4257980"/>
              <a:gd name="connsiteY1" fmla="*/ 0 h 6862990"/>
              <a:gd name="connsiteX2" fmla="*/ 4257980 w 4257980"/>
              <a:gd name="connsiteY2" fmla="*/ 1430360 h 6862990"/>
              <a:gd name="connsiteX3" fmla="*/ 3047797 w 4257980"/>
              <a:gd name="connsiteY3" fmla="*/ 6854825 h 6862990"/>
              <a:gd name="connsiteX4" fmla="*/ 535453 w 4257980"/>
              <a:gd name="connsiteY4" fmla="*/ 6862990 h 6862990"/>
              <a:gd name="connsiteX5" fmla="*/ 21 w 4257980"/>
              <a:gd name="connsiteY5" fmla="*/ 4989 h 6862990"/>
              <a:gd name="connsiteX0" fmla="*/ 39 w 4257998"/>
              <a:gd name="connsiteY0" fmla="*/ 4989 h 6871155"/>
              <a:gd name="connsiteX1" fmla="*/ 1573005 w 4257998"/>
              <a:gd name="connsiteY1" fmla="*/ 0 h 6871155"/>
              <a:gd name="connsiteX2" fmla="*/ 4257998 w 4257998"/>
              <a:gd name="connsiteY2" fmla="*/ 1430360 h 6871155"/>
              <a:gd name="connsiteX3" fmla="*/ 3047815 w 4257998"/>
              <a:gd name="connsiteY3" fmla="*/ 6854825 h 6871155"/>
              <a:gd name="connsiteX4" fmla="*/ 274214 w 4257998"/>
              <a:gd name="connsiteY4" fmla="*/ 6871155 h 6871155"/>
              <a:gd name="connsiteX5" fmla="*/ 39 w 4257998"/>
              <a:gd name="connsiteY5" fmla="*/ 4989 h 6871155"/>
              <a:gd name="connsiteX0" fmla="*/ 484 w 3997186"/>
              <a:gd name="connsiteY0" fmla="*/ 0 h 6890659"/>
              <a:gd name="connsiteX1" fmla="*/ 1312193 w 3997186"/>
              <a:gd name="connsiteY1" fmla="*/ 19504 h 6890659"/>
              <a:gd name="connsiteX2" fmla="*/ 3997186 w 3997186"/>
              <a:gd name="connsiteY2" fmla="*/ 1449864 h 6890659"/>
              <a:gd name="connsiteX3" fmla="*/ 2787003 w 3997186"/>
              <a:gd name="connsiteY3" fmla="*/ 6874329 h 6890659"/>
              <a:gd name="connsiteX4" fmla="*/ 13402 w 3997186"/>
              <a:gd name="connsiteY4" fmla="*/ 6890659 h 6890659"/>
              <a:gd name="connsiteX5" fmla="*/ 484 w 3997186"/>
              <a:gd name="connsiteY5" fmla="*/ 0 h 6890659"/>
              <a:gd name="connsiteX0" fmla="*/ 223846 w 3983784"/>
              <a:gd name="connsiteY0" fmla="*/ 0 h 6874330"/>
              <a:gd name="connsiteX1" fmla="*/ 1298791 w 3983784"/>
              <a:gd name="connsiteY1" fmla="*/ 3175 h 6874330"/>
              <a:gd name="connsiteX2" fmla="*/ 3983784 w 3983784"/>
              <a:gd name="connsiteY2" fmla="*/ 1433535 h 6874330"/>
              <a:gd name="connsiteX3" fmla="*/ 2773601 w 3983784"/>
              <a:gd name="connsiteY3" fmla="*/ 6858000 h 6874330"/>
              <a:gd name="connsiteX4" fmla="*/ 0 w 3983784"/>
              <a:gd name="connsiteY4" fmla="*/ 6874330 h 6874330"/>
              <a:gd name="connsiteX5" fmla="*/ 223846 w 3983784"/>
              <a:gd name="connsiteY5" fmla="*/ 0 h 6874330"/>
              <a:gd name="connsiteX0" fmla="*/ 3411 w 3983784"/>
              <a:gd name="connsiteY0" fmla="*/ 0 h 6874330"/>
              <a:gd name="connsiteX1" fmla="*/ 1298791 w 3983784"/>
              <a:gd name="connsiteY1" fmla="*/ 3175 h 6874330"/>
              <a:gd name="connsiteX2" fmla="*/ 3983784 w 3983784"/>
              <a:gd name="connsiteY2" fmla="*/ 1433535 h 6874330"/>
              <a:gd name="connsiteX3" fmla="*/ 2773601 w 3983784"/>
              <a:gd name="connsiteY3" fmla="*/ 6858000 h 6874330"/>
              <a:gd name="connsiteX4" fmla="*/ 0 w 3983784"/>
              <a:gd name="connsiteY4" fmla="*/ 6874330 h 6874330"/>
              <a:gd name="connsiteX5" fmla="*/ 3411 w 3983784"/>
              <a:gd name="connsiteY5" fmla="*/ 0 h 68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3784" h="6874330">
                <a:moveTo>
                  <a:pt x="3411" y="0"/>
                </a:moveTo>
                <a:lnTo>
                  <a:pt x="1298791" y="3175"/>
                </a:lnTo>
                <a:cubicBezTo>
                  <a:pt x="2555739" y="568862"/>
                  <a:pt x="3726961" y="1261548"/>
                  <a:pt x="3983784" y="1433535"/>
                </a:cubicBezTo>
                <a:lnTo>
                  <a:pt x="2773601" y="6858000"/>
                </a:lnTo>
                <a:lnTo>
                  <a:pt x="0" y="6874330"/>
                </a:lnTo>
                <a:cubicBezTo>
                  <a:pt x="3858" y="4588330"/>
                  <a:pt x="-447" y="2286000"/>
                  <a:pt x="3411" y="0"/>
                </a:cubicBezTo>
                <a:close/>
              </a:path>
            </a:pathLst>
          </a:custGeom>
          <a:solidFill>
            <a:schemeClr val="bg1">
              <a:lumMod val="75000"/>
            </a:schemeClr>
          </a:solidFill>
        </p:spPr>
        <p:txBody>
          <a:bodyPr/>
          <a:lstStyle/>
          <a:p>
            <a:endParaRPr lang="en-US"/>
          </a:p>
        </p:txBody>
      </p:sp>
      <p:sp>
        <p:nvSpPr>
          <p:cNvPr id="8" name="Freeform 7"/>
          <p:cNvSpPr/>
          <p:nvPr userDrawn="1"/>
        </p:nvSpPr>
        <p:spPr>
          <a:xfrm flipH="1">
            <a:off x="6875573" y="-3176"/>
            <a:ext cx="3611639" cy="1440827"/>
          </a:xfrm>
          <a:custGeom>
            <a:avLst/>
            <a:gdLst>
              <a:gd name="connsiteX0" fmla="*/ 0 w 2661104"/>
              <a:gd name="connsiteY0" fmla="*/ 0 h 1418602"/>
              <a:gd name="connsiteX1" fmla="*/ 833275 w 2661104"/>
              <a:gd name="connsiteY1" fmla="*/ 0 h 1418602"/>
              <a:gd name="connsiteX2" fmla="*/ 2450968 w 2661104"/>
              <a:gd name="connsiteY2" fmla="*/ 1212297 h 1418602"/>
              <a:gd name="connsiteX3" fmla="*/ 2661104 w 2661104"/>
              <a:gd name="connsiteY3" fmla="*/ 1418602 h 1418602"/>
              <a:gd name="connsiteX4" fmla="*/ 2605866 w 2661104"/>
              <a:gd name="connsiteY4" fmla="*/ 1382644 h 1418602"/>
              <a:gd name="connsiteX5" fmla="*/ 445260 w 2661104"/>
              <a:gd name="connsiteY5" fmla="*/ 207296 h 1418602"/>
              <a:gd name="connsiteX6" fmla="*/ 0 w 2661104"/>
              <a:gd name="connsiteY6" fmla="*/ 0 h 1418602"/>
              <a:gd name="connsiteX0" fmla="*/ 0 w 2661104"/>
              <a:gd name="connsiteY0" fmla="*/ 22225 h 1440827"/>
              <a:gd name="connsiteX1" fmla="*/ 823750 w 2661104"/>
              <a:gd name="connsiteY1" fmla="*/ 0 h 1440827"/>
              <a:gd name="connsiteX2" fmla="*/ 2450968 w 2661104"/>
              <a:gd name="connsiteY2" fmla="*/ 1234522 h 1440827"/>
              <a:gd name="connsiteX3" fmla="*/ 2661104 w 2661104"/>
              <a:gd name="connsiteY3" fmla="*/ 1440827 h 1440827"/>
              <a:gd name="connsiteX4" fmla="*/ 2605866 w 2661104"/>
              <a:gd name="connsiteY4" fmla="*/ 1404869 h 1440827"/>
              <a:gd name="connsiteX5" fmla="*/ 445260 w 2661104"/>
              <a:gd name="connsiteY5" fmla="*/ 229521 h 1440827"/>
              <a:gd name="connsiteX6" fmla="*/ 0 w 2661104"/>
              <a:gd name="connsiteY6" fmla="*/ 22225 h 1440827"/>
              <a:gd name="connsiteX0" fmla="*/ 0 w 2692854"/>
              <a:gd name="connsiteY0" fmla="*/ 3175 h 1440827"/>
              <a:gd name="connsiteX1" fmla="*/ 855500 w 2692854"/>
              <a:gd name="connsiteY1" fmla="*/ 0 h 1440827"/>
              <a:gd name="connsiteX2" fmla="*/ 2482718 w 2692854"/>
              <a:gd name="connsiteY2" fmla="*/ 1234522 h 1440827"/>
              <a:gd name="connsiteX3" fmla="*/ 2692854 w 2692854"/>
              <a:gd name="connsiteY3" fmla="*/ 1440827 h 1440827"/>
              <a:gd name="connsiteX4" fmla="*/ 2637616 w 2692854"/>
              <a:gd name="connsiteY4" fmla="*/ 1404869 h 1440827"/>
              <a:gd name="connsiteX5" fmla="*/ 477010 w 2692854"/>
              <a:gd name="connsiteY5" fmla="*/ 229521 h 1440827"/>
              <a:gd name="connsiteX6" fmla="*/ 0 w 2692854"/>
              <a:gd name="connsiteY6" fmla="*/ 3175 h 1440827"/>
              <a:gd name="connsiteX0" fmla="*/ 0 w 2692854"/>
              <a:gd name="connsiteY0" fmla="*/ 6350 h 1440827"/>
              <a:gd name="connsiteX1" fmla="*/ 855500 w 2692854"/>
              <a:gd name="connsiteY1" fmla="*/ 0 h 1440827"/>
              <a:gd name="connsiteX2" fmla="*/ 2482718 w 2692854"/>
              <a:gd name="connsiteY2" fmla="*/ 1234522 h 1440827"/>
              <a:gd name="connsiteX3" fmla="*/ 2692854 w 2692854"/>
              <a:gd name="connsiteY3" fmla="*/ 1440827 h 1440827"/>
              <a:gd name="connsiteX4" fmla="*/ 2637616 w 2692854"/>
              <a:gd name="connsiteY4" fmla="*/ 1404869 h 1440827"/>
              <a:gd name="connsiteX5" fmla="*/ 477010 w 2692854"/>
              <a:gd name="connsiteY5" fmla="*/ 229521 h 1440827"/>
              <a:gd name="connsiteX6" fmla="*/ 0 w 2692854"/>
              <a:gd name="connsiteY6" fmla="*/ 6350 h 1440827"/>
              <a:gd name="connsiteX0" fmla="*/ 0 w 2696029"/>
              <a:gd name="connsiteY0" fmla="*/ 0 h 1440827"/>
              <a:gd name="connsiteX1" fmla="*/ 858675 w 2696029"/>
              <a:gd name="connsiteY1" fmla="*/ 0 h 1440827"/>
              <a:gd name="connsiteX2" fmla="*/ 2485893 w 2696029"/>
              <a:gd name="connsiteY2" fmla="*/ 1234522 h 1440827"/>
              <a:gd name="connsiteX3" fmla="*/ 2696029 w 2696029"/>
              <a:gd name="connsiteY3" fmla="*/ 1440827 h 1440827"/>
              <a:gd name="connsiteX4" fmla="*/ 2640791 w 2696029"/>
              <a:gd name="connsiteY4" fmla="*/ 1404869 h 1440827"/>
              <a:gd name="connsiteX5" fmla="*/ 480185 w 2696029"/>
              <a:gd name="connsiteY5" fmla="*/ 229521 h 1440827"/>
              <a:gd name="connsiteX6" fmla="*/ 0 w 2696029"/>
              <a:gd name="connsiteY6" fmla="*/ 0 h 1440827"/>
              <a:gd name="connsiteX0" fmla="*/ 0 w 2708729"/>
              <a:gd name="connsiteY0" fmla="*/ 0 h 1440827"/>
              <a:gd name="connsiteX1" fmla="*/ 871375 w 2708729"/>
              <a:gd name="connsiteY1" fmla="*/ 0 h 1440827"/>
              <a:gd name="connsiteX2" fmla="*/ 2498593 w 2708729"/>
              <a:gd name="connsiteY2" fmla="*/ 1234522 h 1440827"/>
              <a:gd name="connsiteX3" fmla="*/ 2708729 w 2708729"/>
              <a:gd name="connsiteY3" fmla="*/ 1440827 h 1440827"/>
              <a:gd name="connsiteX4" fmla="*/ 2653491 w 2708729"/>
              <a:gd name="connsiteY4" fmla="*/ 1404869 h 1440827"/>
              <a:gd name="connsiteX5" fmla="*/ 492885 w 2708729"/>
              <a:gd name="connsiteY5" fmla="*/ 229521 h 1440827"/>
              <a:gd name="connsiteX6" fmla="*/ 0 w 2708729"/>
              <a:gd name="connsiteY6" fmla="*/ 0 h 144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8729" h="1440827">
                <a:moveTo>
                  <a:pt x="0" y="0"/>
                </a:moveTo>
                <a:lnTo>
                  <a:pt x="871375" y="0"/>
                </a:lnTo>
                <a:cubicBezTo>
                  <a:pt x="1347100" y="320234"/>
                  <a:pt x="1983063" y="755066"/>
                  <a:pt x="2498593" y="1234522"/>
                </a:cubicBezTo>
                <a:lnTo>
                  <a:pt x="2708729" y="1440827"/>
                </a:lnTo>
                <a:lnTo>
                  <a:pt x="2653491" y="1404869"/>
                </a:lnTo>
                <a:cubicBezTo>
                  <a:pt x="2354584" y="1214301"/>
                  <a:pt x="1486222" y="706715"/>
                  <a:pt x="492885" y="229521"/>
                </a:cubicBezTo>
                <a:lnTo>
                  <a:pt x="0" y="0"/>
                </a:lnTo>
                <a:close/>
              </a:path>
            </a:pathLst>
          </a:custGeom>
          <a:solidFill>
            <a:srgbClr val="00B8E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userDrawn="1"/>
        </p:nvSpPr>
        <p:spPr>
          <a:xfrm flipH="1">
            <a:off x="6895616" y="1440816"/>
            <a:ext cx="1626043" cy="5429884"/>
          </a:xfrm>
          <a:custGeom>
            <a:avLst/>
            <a:gdLst>
              <a:gd name="connsiteX0" fmla="*/ 1219502 w 1219532"/>
              <a:gd name="connsiteY0" fmla="*/ 0 h 5429884"/>
              <a:gd name="connsiteX1" fmla="*/ 1219532 w 1219532"/>
              <a:gd name="connsiteY1" fmla="*/ 30 h 5429884"/>
              <a:gd name="connsiteX2" fmla="*/ 617437 w 1219532"/>
              <a:gd name="connsiteY2" fmla="*/ 5429884 h 5429884"/>
              <a:gd name="connsiteX3" fmla="*/ 0 w 1219532"/>
              <a:gd name="connsiteY3" fmla="*/ 5428857 h 5429884"/>
              <a:gd name="connsiteX4" fmla="*/ 0 w 1219532"/>
              <a:gd name="connsiteY4" fmla="*/ 5423534 h 5429884"/>
              <a:gd name="connsiteX5" fmla="*/ 9526 w 1219532"/>
              <a:gd name="connsiteY5" fmla="*/ 5423534 h 542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32" h="5429884">
                <a:moveTo>
                  <a:pt x="1219502" y="0"/>
                </a:moveTo>
                <a:lnTo>
                  <a:pt x="1219532" y="30"/>
                </a:lnTo>
                <a:lnTo>
                  <a:pt x="617437" y="5429884"/>
                </a:lnTo>
                <a:lnTo>
                  <a:pt x="0" y="5428857"/>
                </a:lnTo>
                <a:lnTo>
                  <a:pt x="0" y="5423534"/>
                </a:lnTo>
                <a:lnTo>
                  <a:pt x="9526" y="5423534"/>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12"/>
          <p:cNvSpPr>
            <a:spLocks noGrp="1"/>
          </p:cNvSpPr>
          <p:nvPr>
            <p:ph type="body" sz="quarter" idx="11" hasCustomPrompt="1"/>
          </p:nvPr>
        </p:nvSpPr>
        <p:spPr>
          <a:xfrm>
            <a:off x="929649" y="2681289"/>
            <a:ext cx="5852152" cy="593725"/>
          </a:xfrm>
          <a:prstGeom prst="rect">
            <a:avLst/>
          </a:prstGeom>
        </p:spPr>
        <p:txBody>
          <a:bodyPr>
            <a:noAutofit/>
          </a:bodyPr>
          <a:lstStyle>
            <a:lvl1pPr marL="0" indent="0">
              <a:buNone/>
              <a:defRPr sz="3200" b="1" i="0" spc="-100" baseline="0">
                <a:solidFill>
                  <a:srgbClr val="00B8E7"/>
                </a:solidFill>
                <a:latin typeface="Arial" charset="0"/>
                <a:ea typeface="Arial" charset="0"/>
                <a:cs typeface="Arial" charset="0"/>
              </a:defRPr>
            </a:lvl1pPr>
          </a:lstStyle>
          <a:p>
            <a:pPr lvl="0"/>
            <a:r>
              <a:rPr lang="en-US"/>
              <a:t>Headline goes here</a:t>
            </a:r>
          </a:p>
        </p:txBody>
      </p:sp>
      <p:sp>
        <p:nvSpPr>
          <p:cNvPr id="12" name="Text Placeholder 12"/>
          <p:cNvSpPr>
            <a:spLocks noGrp="1"/>
          </p:cNvSpPr>
          <p:nvPr>
            <p:ph type="body" sz="quarter" idx="12" hasCustomPrompt="1"/>
          </p:nvPr>
        </p:nvSpPr>
        <p:spPr>
          <a:xfrm>
            <a:off x="929649" y="3184483"/>
            <a:ext cx="5852153" cy="593725"/>
          </a:xfrm>
          <a:prstGeom prst="rect">
            <a:avLst/>
          </a:prstGeom>
        </p:spPr>
        <p:txBody>
          <a:bodyPr>
            <a:noAutofit/>
          </a:bodyPr>
          <a:lstStyle>
            <a:lvl1pPr marL="0" indent="0">
              <a:buNone/>
              <a:defRPr sz="2000" b="0" i="0" spc="-50" baseline="0">
                <a:solidFill>
                  <a:schemeClr val="bg1"/>
                </a:solidFill>
                <a:latin typeface="Arial" charset="0"/>
                <a:ea typeface="Arial" charset="0"/>
                <a:cs typeface="Arial" charset="0"/>
              </a:defRPr>
            </a:lvl1pPr>
          </a:lstStyle>
          <a:p>
            <a:pPr lvl="0"/>
            <a:r>
              <a:rPr lang="en-US"/>
              <a:t>Sub headline goes here</a:t>
            </a:r>
          </a:p>
        </p:txBody>
      </p:sp>
      <p:sp>
        <p:nvSpPr>
          <p:cNvPr id="13" name="Text Placeholder 12"/>
          <p:cNvSpPr>
            <a:spLocks noGrp="1"/>
          </p:cNvSpPr>
          <p:nvPr>
            <p:ph type="body" sz="quarter" idx="13" hasCustomPrompt="1"/>
          </p:nvPr>
        </p:nvSpPr>
        <p:spPr>
          <a:xfrm>
            <a:off x="929649" y="4769644"/>
            <a:ext cx="6098097" cy="593725"/>
          </a:xfrm>
          <a:prstGeom prst="rect">
            <a:avLst/>
          </a:prstGeom>
        </p:spPr>
        <p:txBody>
          <a:bodyPr>
            <a:noAutofit/>
          </a:bodyPr>
          <a:lstStyle>
            <a:lvl1pPr marL="0" indent="0">
              <a:lnSpc>
                <a:spcPct val="100000"/>
              </a:lnSpc>
              <a:spcBef>
                <a:spcPts val="0"/>
              </a:spcBef>
              <a:buNone/>
              <a:defRPr sz="1600" b="0" i="0" spc="-30" baseline="0">
                <a:solidFill>
                  <a:schemeClr val="bg1"/>
                </a:solidFill>
                <a:latin typeface="Arial" charset="0"/>
                <a:ea typeface="Arial" charset="0"/>
                <a:cs typeface="Arial" charset="0"/>
              </a:defRPr>
            </a:lvl1pPr>
          </a:lstStyle>
          <a:p>
            <a:pPr lvl="0"/>
            <a:r>
              <a:rPr lang="en-US"/>
              <a:t>Further contact information</a:t>
            </a:r>
          </a:p>
          <a:p>
            <a:pPr lvl="0"/>
            <a:r>
              <a:rPr lang="en-US"/>
              <a:t>Time and Date etc.</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832" y="245671"/>
            <a:ext cx="1650342" cy="92465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832" y="6188860"/>
            <a:ext cx="1742577" cy="331890"/>
          </a:xfrm>
          <a:prstGeom prst="rect">
            <a:avLst/>
          </a:prstGeom>
        </p:spPr>
      </p:pic>
      <p:pic>
        <p:nvPicPr>
          <p:cNvPr id="16" name="Picture 15"/>
          <p:cNvPicPr/>
          <p:nvPr userDrawn="1"/>
        </p:nvPicPr>
        <p:blipFill rotWithShape="1">
          <a:blip r:embed="rId4"/>
          <a:srcRect l="67404" t="28985" r="25119" b="58449"/>
          <a:stretch/>
        </p:blipFill>
        <p:spPr bwMode="auto">
          <a:xfrm>
            <a:off x="1708005" y="1225129"/>
            <a:ext cx="2171700" cy="7696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39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1A2A4F"/>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8154951" y="1"/>
            <a:ext cx="4519059" cy="6858000"/>
            <a:chOff x="5754705" y="1"/>
            <a:chExt cx="3389294" cy="6858000"/>
          </a:xfrm>
        </p:grpSpPr>
        <p:sp>
          <p:nvSpPr>
            <p:cNvPr id="25" name="Freeform 24"/>
            <p:cNvSpPr/>
            <p:nvPr userDrawn="1"/>
          </p:nvSpPr>
          <p:spPr>
            <a:xfrm>
              <a:off x="5754705" y="1"/>
              <a:ext cx="1327479" cy="1385522"/>
            </a:xfrm>
            <a:custGeom>
              <a:avLst/>
              <a:gdLst>
                <a:gd name="connsiteX0" fmla="*/ 0 w 1327479"/>
                <a:gd name="connsiteY0" fmla="*/ 0 h 1385522"/>
                <a:gd name="connsiteX1" fmla="*/ 510659 w 1327479"/>
                <a:gd name="connsiteY1" fmla="*/ 0 h 1385522"/>
                <a:gd name="connsiteX2" fmla="*/ 678178 w 1327479"/>
                <a:gd name="connsiteY2" fmla="*/ 235572 h 1385522"/>
                <a:gd name="connsiteX3" fmla="*/ 1284510 w 1327479"/>
                <a:gd name="connsiteY3" fmla="*/ 1290476 h 1385522"/>
                <a:gd name="connsiteX4" fmla="*/ 1327479 w 1327479"/>
                <a:gd name="connsiteY4" fmla="*/ 1385522 h 1385522"/>
                <a:gd name="connsiteX5" fmla="*/ 1122501 w 1327479"/>
                <a:gd name="connsiteY5" fmla="*/ 1124683 h 1385522"/>
                <a:gd name="connsiteX6" fmla="*/ 288518 w 1327479"/>
                <a:gd name="connsiteY6" fmla="*/ 249921 h 1385522"/>
                <a:gd name="connsiteX7" fmla="*/ 0 w 1327479"/>
                <a:gd name="connsiteY7" fmla="*/ 0 h 13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7479" h="1385522">
                  <a:moveTo>
                    <a:pt x="0" y="0"/>
                  </a:moveTo>
                  <a:lnTo>
                    <a:pt x="510659" y="0"/>
                  </a:lnTo>
                  <a:lnTo>
                    <a:pt x="678178" y="235572"/>
                  </a:lnTo>
                  <a:cubicBezTo>
                    <a:pt x="904637" y="570776"/>
                    <a:pt x="1107539" y="923203"/>
                    <a:pt x="1284510" y="1290476"/>
                  </a:cubicBezTo>
                  <a:lnTo>
                    <a:pt x="1327479" y="1385522"/>
                  </a:lnTo>
                  <a:lnTo>
                    <a:pt x="1122501" y="1124683"/>
                  </a:lnTo>
                  <a:cubicBezTo>
                    <a:pt x="865688" y="813498"/>
                    <a:pt x="586902" y="521119"/>
                    <a:pt x="288518" y="249921"/>
                  </a:cubicBezTo>
                  <a:lnTo>
                    <a:pt x="0" y="0"/>
                  </a:lnTo>
                  <a:close/>
                </a:path>
              </a:pathLst>
            </a:custGeom>
            <a:solidFill>
              <a:srgbClr val="00B8E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reeform 23"/>
            <p:cNvSpPr/>
            <p:nvPr userDrawn="1"/>
          </p:nvSpPr>
          <p:spPr>
            <a:xfrm>
              <a:off x="7082183" y="1385523"/>
              <a:ext cx="1713414" cy="5472478"/>
            </a:xfrm>
            <a:custGeom>
              <a:avLst/>
              <a:gdLst>
                <a:gd name="connsiteX0" fmla="*/ 0 w 1713414"/>
                <a:gd name="connsiteY0" fmla="*/ 0 h 5472478"/>
                <a:gd name="connsiteX1" fmla="*/ 44422 w 1713414"/>
                <a:gd name="connsiteY1" fmla="*/ 56527 h 5472478"/>
                <a:gd name="connsiteX2" fmla="*/ 1713414 w 1713414"/>
                <a:gd name="connsiteY2" fmla="*/ 5083009 h 5472478"/>
                <a:gd name="connsiteX3" fmla="*/ 1703566 w 1713414"/>
                <a:gd name="connsiteY3" fmla="*/ 5472478 h 5472478"/>
                <a:gd name="connsiteX4" fmla="*/ 561192 w 1713414"/>
                <a:gd name="connsiteY4" fmla="*/ 5472478 h 5472478"/>
                <a:gd name="connsiteX5" fmla="*/ 614787 w 1713414"/>
                <a:gd name="connsiteY5" fmla="*/ 5240262 h 5472478"/>
                <a:gd name="connsiteX6" fmla="*/ 785466 w 1713414"/>
                <a:gd name="connsiteY6" fmla="*/ 3547157 h 5472478"/>
                <a:gd name="connsiteX7" fmla="*/ 125270 w 1713414"/>
                <a:gd name="connsiteY7" fmla="*/ 277089 h 5472478"/>
                <a:gd name="connsiteX8" fmla="*/ 0 w 1713414"/>
                <a:gd name="connsiteY8" fmla="*/ 0 h 547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414" h="5472478">
                  <a:moveTo>
                    <a:pt x="0" y="0"/>
                  </a:moveTo>
                  <a:lnTo>
                    <a:pt x="44422" y="56527"/>
                  </a:lnTo>
                  <a:cubicBezTo>
                    <a:pt x="1092654" y="1458180"/>
                    <a:pt x="1713414" y="3198102"/>
                    <a:pt x="1713414" y="5083009"/>
                  </a:cubicBezTo>
                  <a:lnTo>
                    <a:pt x="1703566" y="5472478"/>
                  </a:lnTo>
                  <a:lnTo>
                    <a:pt x="561192" y="5472478"/>
                  </a:lnTo>
                  <a:lnTo>
                    <a:pt x="614787" y="5240262"/>
                  </a:lnTo>
                  <a:cubicBezTo>
                    <a:pt x="726696" y="4693373"/>
                    <a:pt x="785466" y="4127129"/>
                    <a:pt x="785466" y="3547157"/>
                  </a:cubicBezTo>
                  <a:cubicBezTo>
                    <a:pt x="785466" y="2387214"/>
                    <a:pt x="550386" y="1282177"/>
                    <a:pt x="125270" y="277089"/>
                  </a:cubicBezTo>
                  <a:lnTo>
                    <a:pt x="0"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Freeform 20"/>
            <p:cNvSpPr/>
            <p:nvPr userDrawn="1"/>
          </p:nvSpPr>
          <p:spPr>
            <a:xfrm>
              <a:off x="6265363" y="1"/>
              <a:ext cx="2878636" cy="6858000"/>
            </a:xfrm>
            <a:custGeom>
              <a:avLst/>
              <a:gdLst>
                <a:gd name="connsiteX0" fmla="*/ 0 w 2878636"/>
                <a:gd name="connsiteY0" fmla="*/ 0 h 6858000"/>
                <a:gd name="connsiteX1" fmla="*/ 2878636 w 2878636"/>
                <a:gd name="connsiteY1" fmla="*/ 0 h 6858000"/>
                <a:gd name="connsiteX2" fmla="*/ 2878636 w 2878636"/>
                <a:gd name="connsiteY2" fmla="*/ 6858000 h 6858000"/>
                <a:gd name="connsiteX3" fmla="*/ 2520386 w 2878636"/>
                <a:gd name="connsiteY3" fmla="*/ 6858000 h 6858000"/>
                <a:gd name="connsiteX4" fmla="*/ 2530234 w 2878636"/>
                <a:gd name="connsiteY4" fmla="*/ 6468531 h 6858000"/>
                <a:gd name="connsiteX5" fmla="*/ 861242 w 2878636"/>
                <a:gd name="connsiteY5" fmla="*/ 1442049 h 6858000"/>
                <a:gd name="connsiteX6" fmla="*/ 816820 w 2878636"/>
                <a:gd name="connsiteY6" fmla="*/ 1385522 h 6858000"/>
                <a:gd name="connsiteX7" fmla="*/ 773851 w 2878636"/>
                <a:gd name="connsiteY7" fmla="*/ 1290476 h 6858000"/>
                <a:gd name="connsiteX8" fmla="*/ 167519 w 2878636"/>
                <a:gd name="connsiteY8" fmla="*/ 235572 h 6858000"/>
                <a:gd name="connsiteX9" fmla="*/ 0 w 287863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8636" h="6858000">
                  <a:moveTo>
                    <a:pt x="0" y="0"/>
                  </a:moveTo>
                  <a:lnTo>
                    <a:pt x="2878636" y="0"/>
                  </a:lnTo>
                  <a:lnTo>
                    <a:pt x="2878636" y="6858000"/>
                  </a:lnTo>
                  <a:lnTo>
                    <a:pt x="2520386" y="6858000"/>
                  </a:lnTo>
                  <a:lnTo>
                    <a:pt x="2530234" y="6468531"/>
                  </a:lnTo>
                  <a:cubicBezTo>
                    <a:pt x="2530234" y="4583624"/>
                    <a:pt x="1909474" y="2843702"/>
                    <a:pt x="861242" y="1442049"/>
                  </a:cubicBezTo>
                  <a:lnTo>
                    <a:pt x="816820" y="1385522"/>
                  </a:lnTo>
                  <a:lnTo>
                    <a:pt x="773851" y="1290476"/>
                  </a:lnTo>
                  <a:cubicBezTo>
                    <a:pt x="596880" y="923203"/>
                    <a:pt x="393978" y="570776"/>
                    <a:pt x="167519" y="235572"/>
                  </a:cubicBezTo>
                  <a:lnTo>
                    <a:pt x="0" y="0"/>
                  </a:lnTo>
                  <a:close/>
                </a:path>
              </a:pathLst>
            </a:custGeom>
            <a:solidFill>
              <a:srgbClr val="0A1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7" name="Text Placeholder 12"/>
          <p:cNvSpPr>
            <a:spLocks noGrp="1"/>
          </p:cNvSpPr>
          <p:nvPr>
            <p:ph type="body" sz="quarter" idx="13" hasCustomPrompt="1"/>
          </p:nvPr>
        </p:nvSpPr>
        <p:spPr>
          <a:xfrm>
            <a:off x="923579" y="2552870"/>
            <a:ext cx="7460301" cy="703335"/>
          </a:xfrm>
          <a:prstGeom prst="rect">
            <a:avLst/>
          </a:prstGeom>
        </p:spPr>
        <p:txBody>
          <a:bodyPr>
            <a:noAutofit/>
          </a:bodyPr>
          <a:lstStyle>
            <a:lvl1pPr marL="0" indent="0" algn="l">
              <a:buNone/>
              <a:defRPr sz="4800" b="1" i="0" spc="-100" baseline="0">
                <a:solidFill>
                  <a:schemeClr val="bg1"/>
                </a:solidFill>
                <a:latin typeface="Arial" charset="0"/>
                <a:ea typeface="Arial" charset="0"/>
                <a:cs typeface="Arial" charset="0"/>
              </a:defRPr>
            </a:lvl1pPr>
          </a:lstStyle>
          <a:p>
            <a:pPr lvl="0"/>
            <a:r>
              <a:rPr lang="en-US"/>
              <a:t>Divider title</a:t>
            </a:r>
          </a:p>
        </p:txBody>
      </p:sp>
      <p:sp>
        <p:nvSpPr>
          <p:cNvPr id="28" name="Text Placeholder 12"/>
          <p:cNvSpPr>
            <a:spLocks noGrp="1"/>
          </p:cNvSpPr>
          <p:nvPr>
            <p:ph type="body" sz="quarter" idx="14" hasCustomPrompt="1"/>
          </p:nvPr>
        </p:nvSpPr>
        <p:spPr>
          <a:xfrm>
            <a:off x="923579" y="3256205"/>
            <a:ext cx="7460301" cy="593725"/>
          </a:xfrm>
          <a:prstGeom prst="rect">
            <a:avLst/>
          </a:prstGeom>
        </p:spPr>
        <p:txBody>
          <a:bodyPr>
            <a:noAutofit/>
          </a:bodyPr>
          <a:lstStyle>
            <a:lvl1pPr marL="0" indent="0" algn="l">
              <a:buNone/>
              <a:defRPr sz="2200" b="0" i="0" spc="-50" baseline="0">
                <a:solidFill>
                  <a:srgbClr val="00B8E7"/>
                </a:solidFill>
                <a:latin typeface="Arial" charset="0"/>
                <a:ea typeface="Arial" charset="0"/>
                <a:cs typeface="Arial" charset="0"/>
              </a:defRPr>
            </a:lvl1pPr>
          </a:lstStyle>
          <a:p>
            <a:pPr lvl="0"/>
            <a:r>
              <a:rPr lang="en-US"/>
              <a:t>Divider descriptor</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539" y="5769870"/>
            <a:ext cx="1467676" cy="793299"/>
          </a:xfrm>
          <a:prstGeom prst="rect">
            <a:avLst/>
          </a:prstGeom>
        </p:spPr>
      </p:pic>
      <p:pic>
        <p:nvPicPr>
          <p:cNvPr id="12" name="Picture 11"/>
          <p:cNvPicPr/>
          <p:nvPr userDrawn="1"/>
        </p:nvPicPr>
        <p:blipFill rotWithShape="1">
          <a:blip r:embed="rId3"/>
          <a:srcRect l="67404" t="28985" r="25119" b="58449"/>
          <a:stretch/>
        </p:blipFill>
        <p:spPr bwMode="auto">
          <a:xfrm>
            <a:off x="1673340" y="1227364"/>
            <a:ext cx="1325691" cy="646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62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rgbClr val="1A2A4F"/>
        </a:solidFill>
        <a:effectLst/>
      </p:bgPr>
    </p:bg>
    <p:spTree>
      <p:nvGrpSpPr>
        <p:cNvPr id="1" name=""/>
        <p:cNvGrpSpPr/>
        <p:nvPr/>
      </p:nvGrpSpPr>
      <p:grpSpPr>
        <a:xfrm>
          <a:off x="0" y="0"/>
          <a:ext cx="0" cy="0"/>
          <a:chOff x="0" y="0"/>
          <a:chExt cx="0" cy="0"/>
        </a:xfrm>
      </p:grpSpPr>
      <p:sp>
        <p:nvSpPr>
          <p:cNvPr id="9" name="Text Placeholder 12"/>
          <p:cNvSpPr>
            <a:spLocks noGrp="1"/>
          </p:cNvSpPr>
          <p:nvPr>
            <p:ph type="body" sz="quarter" idx="11" hasCustomPrompt="1"/>
          </p:nvPr>
        </p:nvSpPr>
        <p:spPr>
          <a:xfrm>
            <a:off x="3177496" y="2552870"/>
            <a:ext cx="7460301" cy="703335"/>
          </a:xfrm>
          <a:prstGeom prst="rect">
            <a:avLst/>
          </a:prstGeom>
        </p:spPr>
        <p:txBody>
          <a:bodyPr>
            <a:noAutofit/>
          </a:bodyPr>
          <a:lstStyle>
            <a:lvl1pPr marL="0" indent="0" algn="l">
              <a:buNone/>
              <a:defRPr sz="4800" b="1" i="0" spc="-100" baseline="0">
                <a:solidFill>
                  <a:schemeClr val="bg1"/>
                </a:solidFill>
                <a:latin typeface="Arial" charset="0"/>
                <a:ea typeface="Arial" charset="0"/>
                <a:cs typeface="Arial" charset="0"/>
              </a:defRPr>
            </a:lvl1pPr>
          </a:lstStyle>
          <a:p>
            <a:pPr lvl="0"/>
            <a:r>
              <a:rPr lang="en-US"/>
              <a:t>Divider title</a:t>
            </a:r>
          </a:p>
        </p:txBody>
      </p:sp>
      <p:sp>
        <p:nvSpPr>
          <p:cNvPr id="10" name="Text Placeholder 12"/>
          <p:cNvSpPr>
            <a:spLocks noGrp="1"/>
          </p:cNvSpPr>
          <p:nvPr>
            <p:ph type="body" sz="quarter" idx="12" hasCustomPrompt="1"/>
          </p:nvPr>
        </p:nvSpPr>
        <p:spPr>
          <a:xfrm>
            <a:off x="3177496" y="3256205"/>
            <a:ext cx="7460301" cy="593725"/>
          </a:xfrm>
          <a:prstGeom prst="rect">
            <a:avLst/>
          </a:prstGeom>
        </p:spPr>
        <p:txBody>
          <a:bodyPr>
            <a:noAutofit/>
          </a:bodyPr>
          <a:lstStyle>
            <a:lvl1pPr marL="0" indent="0" algn="l">
              <a:buNone/>
              <a:defRPr sz="2200" b="0" i="0" spc="-50" baseline="0">
                <a:solidFill>
                  <a:srgbClr val="00B8E7"/>
                </a:solidFill>
                <a:latin typeface="Arial" charset="0"/>
                <a:ea typeface="Arial" charset="0"/>
                <a:cs typeface="Arial" charset="0"/>
              </a:defRPr>
            </a:lvl1pPr>
          </a:lstStyle>
          <a:p>
            <a:pPr lvl="0"/>
            <a:r>
              <a:rPr lang="en-US"/>
              <a:t>Divider descriptor</a:t>
            </a:r>
          </a:p>
        </p:txBody>
      </p:sp>
      <p:sp>
        <p:nvSpPr>
          <p:cNvPr id="25" name="Freeform 24"/>
          <p:cNvSpPr/>
          <p:nvPr userDrawn="1"/>
        </p:nvSpPr>
        <p:spPr>
          <a:xfrm flipH="1">
            <a:off x="2323774" y="1"/>
            <a:ext cx="1769972" cy="1385522"/>
          </a:xfrm>
          <a:custGeom>
            <a:avLst/>
            <a:gdLst>
              <a:gd name="connsiteX0" fmla="*/ 0 w 1327479"/>
              <a:gd name="connsiteY0" fmla="*/ 0 h 1385522"/>
              <a:gd name="connsiteX1" fmla="*/ 510659 w 1327479"/>
              <a:gd name="connsiteY1" fmla="*/ 0 h 1385522"/>
              <a:gd name="connsiteX2" fmla="*/ 678178 w 1327479"/>
              <a:gd name="connsiteY2" fmla="*/ 235572 h 1385522"/>
              <a:gd name="connsiteX3" fmla="*/ 1284510 w 1327479"/>
              <a:gd name="connsiteY3" fmla="*/ 1290476 h 1385522"/>
              <a:gd name="connsiteX4" fmla="*/ 1327479 w 1327479"/>
              <a:gd name="connsiteY4" fmla="*/ 1385522 h 1385522"/>
              <a:gd name="connsiteX5" fmla="*/ 1122501 w 1327479"/>
              <a:gd name="connsiteY5" fmla="*/ 1124683 h 1385522"/>
              <a:gd name="connsiteX6" fmla="*/ 288518 w 1327479"/>
              <a:gd name="connsiteY6" fmla="*/ 249921 h 1385522"/>
              <a:gd name="connsiteX7" fmla="*/ 0 w 1327479"/>
              <a:gd name="connsiteY7" fmla="*/ 0 h 13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7479" h="1385522">
                <a:moveTo>
                  <a:pt x="0" y="0"/>
                </a:moveTo>
                <a:lnTo>
                  <a:pt x="510659" y="0"/>
                </a:lnTo>
                <a:lnTo>
                  <a:pt x="678178" y="235572"/>
                </a:lnTo>
                <a:cubicBezTo>
                  <a:pt x="904637" y="570776"/>
                  <a:pt x="1107539" y="923203"/>
                  <a:pt x="1284510" y="1290476"/>
                </a:cubicBezTo>
                <a:lnTo>
                  <a:pt x="1327479" y="1385522"/>
                </a:lnTo>
                <a:lnTo>
                  <a:pt x="1122501" y="1124683"/>
                </a:lnTo>
                <a:cubicBezTo>
                  <a:pt x="865688" y="813498"/>
                  <a:pt x="586902" y="521119"/>
                  <a:pt x="288518" y="249921"/>
                </a:cubicBezTo>
                <a:lnTo>
                  <a:pt x="0" y="0"/>
                </a:lnTo>
                <a:close/>
              </a:path>
            </a:pathLst>
          </a:custGeom>
          <a:solidFill>
            <a:srgbClr val="00B8E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reeform 23"/>
          <p:cNvSpPr/>
          <p:nvPr userDrawn="1"/>
        </p:nvSpPr>
        <p:spPr>
          <a:xfrm flipH="1">
            <a:off x="39223" y="1385523"/>
            <a:ext cx="2284552" cy="5472478"/>
          </a:xfrm>
          <a:custGeom>
            <a:avLst/>
            <a:gdLst>
              <a:gd name="connsiteX0" fmla="*/ 0 w 1713414"/>
              <a:gd name="connsiteY0" fmla="*/ 0 h 5472478"/>
              <a:gd name="connsiteX1" fmla="*/ 44422 w 1713414"/>
              <a:gd name="connsiteY1" fmla="*/ 56527 h 5472478"/>
              <a:gd name="connsiteX2" fmla="*/ 1713414 w 1713414"/>
              <a:gd name="connsiteY2" fmla="*/ 5083009 h 5472478"/>
              <a:gd name="connsiteX3" fmla="*/ 1703566 w 1713414"/>
              <a:gd name="connsiteY3" fmla="*/ 5472478 h 5472478"/>
              <a:gd name="connsiteX4" fmla="*/ 561192 w 1713414"/>
              <a:gd name="connsiteY4" fmla="*/ 5472478 h 5472478"/>
              <a:gd name="connsiteX5" fmla="*/ 614787 w 1713414"/>
              <a:gd name="connsiteY5" fmla="*/ 5240262 h 5472478"/>
              <a:gd name="connsiteX6" fmla="*/ 785466 w 1713414"/>
              <a:gd name="connsiteY6" fmla="*/ 3547157 h 5472478"/>
              <a:gd name="connsiteX7" fmla="*/ 125270 w 1713414"/>
              <a:gd name="connsiteY7" fmla="*/ 277089 h 5472478"/>
              <a:gd name="connsiteX8" fmla="*/ 0 w 1713414"/>
              <a:gd name="connsiteY8" fmla="*/ 0 h 547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414" h="5472478">
                <a:moveTo>
                  <a:pt x="0" y="0"/>
                </a:moveTo>
                <a:lnTo>
                  <a:pt x="44422" y="56527"/>
                </a:lnTo>
                <a:cubicBezTo>
                  <a:pt x="1092654" y="1458180"/>
                  <a:pt x="1713414" y="3198102"/>
                  <a:pt x="1713414" y="5083009"/>
                </a:cubicBezTo>
                <a:lnTo>
                  <a:pt x="1703566" y="5472478"/>
                </a:lnTo>
                <a:lnTo>
                  <a:pt x="561192" y="5472478"/>
                </a:lnTo>
                <a:lnTo>
                  <a:pt x="614787" y="5240262"/>
                </a:lnTo>
                <a:cubicBezTo>
                  <a:pt x="726696" y="4693373"/>
                  <a:pt x="785466" y="4127129"/>
                  <a:pt x="785466" y="3547157"/>
                </a:cubicBezTo>
                <a:cubicBezTo>
                  <a:pt x="785466" y="2387214"/>
                  <a:pt x="550386" y="1282177"/>
                  <a:pt x="125270" y="277089"/>
                </a:cubicBezTo>
                <a:lnTo>
                  <a:pt x="0"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Freeform 20"/>
          <p:cNvSpPr/>
          <p:nvPr userDrawn="1"/>
        </p:nvSpPr>
        <p:spPr>
          <a:xfrm flipH="1">
            <a:off x="-425313" y="1"/>
            <a:ext cx="3838181" cy="6858000"/>
          </a:xfrm>
          <a:custGeom>
            <a:avLst/>
            <a:gdLst>
              <a:gd name="connsiteX0" fmla="*/ 0 w 2878636"/>
              <a:gd name="connsiteY0" fmla="*/ 0 h 6858000"/>
              <a:gd name="connsiteX1" fmla="*/ 2878636 w 2878636"/>
              <a:gd name="connsiteY1" fmla="*/ 0 h 6858000"/>
              <a:gd name="connsiteX2" fmla="*/ 2878636 w 2878636"/>
              <a:gd name="connsiteY2" fmla="*/ 6858000 h 6858000"/>
              <a:gd name="connsiteX3" fmla="*/ 2520386 w 2878636"/>
              <a:gd name="connsiteY3" fmla="*/ 6858000 h 6858000"/>
              <a:gd name="connsiteX4" fmla="*/ 2530234 w 2878636"/>
              <a:gd name="connsiteY4" fmla="*/ 6468531 h 6858000"/>
              <a:gd name="connsiteX5" fmla="*/ 861242 w 2878636"/>
              <a:gd name="connsiteY5" fmla="*/ 1442049 h 6858000"/>
              <a:gd name="connsiteX6" fmla="*/ 816820 w 2878636"/>
              <a:gd name="connsiteY6" fmla="*/ 1385522 h 6858000"/>
              <a:gd name="connsiteX7" fmla="*/ 773851 w 2878636"/>
              <a:gd name="connsiteY7" fmla="*/ 1290476 h 6858000"/>
              <a:gd name="connsiteX8" fmla="*/ 167519 w 2878636"/>
              <a:gd name="connsiteY8" fmla="*/ 235572 h 6858000"/>
              <a:gd name="connsiteX9" fmla="*/ 0 w 287863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8636" h="6858000">
                <a:moveTo>
                  <a:pt x="0" y="0"/>
                </a:moveTo>
                <a:lnTo>
                  <a:pt x="2878636" y="0"/>
                </a:lnTo>
                <a:lnTo>
                  <a:pt x="2878636" y="6858000"/>
                </a:lnTo>
                <a:lnTo>
                  <a:pt x="2520386" y="6858000"/>
                </a:lnTo>
                <a:lnTo>
                  <a:pt x="2530234" y="6468531"/>
                </a:lnTo>
                <a:cubicBezTo>
                  <a:pt x="2530234" y="4583624"/>
                  <a:pt x="1909474" y="2843702"/>
                  <a:pt x="861242" y="1442049"/>
                </a:cubicBezTo>
                <a:lnTo>
                  <a:pt x="816820" y="1385522"/>
                </a:lnTo>
                <a:lnTo>
                  <a:pt x="773851" y="1290476"/>
                </a:lnTo>
                <a:cubicBezTo>
                  <a:pt x="596880" y="923203"/>
                  <a:pt x="393978" y="570776"/>
                  <a:pt x="167519" y="235572"/>
                </a:cubicBezTo>
                <a:lnTo>
                  <a:pt x="0" y="0"/>
                </a:lnTo>
                <a:close/>
              </a:path>
            </a:pathLst>
          </a:custGeom>
          <a:solidFill>
            <a:srgbClr val="0A1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1918" y="5713242"/>
            <a:ext cx="1564869" cy="730818"/>
          </a:xfrm>
          <a:prstGeom prst="rect">
            <a:avLst/>
          </a:prstGeom>
        </p:spPr>
      </p:pic>
      <p:pic>
        <p:nvPicPr>
          <p:cNvPr id="13" name="Picture 12"/>
          <p:cNvPicPr/>
          <p:nvPr userDrawn="1"/>
        </p:nvPicPr>
        <p:blipFill rotWithShape="1">
          <a:blip r:embed="rId3"/>
          <a:srcRect l="67404" t="28985" r="25119" b="58449"/>
          <a:stretch/>
        </p:blipFill>
        <p:spPr bwMode="auto">
          <a:xfrm>
            <a:off x="10752082" y="6266698"/>
            <a:ext cx="1053751" cy="480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0740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rgbClr val="1A2A4F"/>
        </a:solidFill>
        <a:effectLst/>
      </p:bgPr>
    </p:bg>
    <p:spTree>
      <p:nvGrpSpPr>
        <p:cNvPr id="1" name=""/>
        <p:cNvGrpSpPr/>
        <p:nvPr/>
      </p:nvGrpSpPr>
      <p:grpSpPr>
        <a:xfrm>
          <a:off x="0" y="0"/>
          <a:ext cx="0" cy="0"/>
          <a:chOff x="0" y="0"/>
          <a:chExt cx="0" cy="0"/>
        </a:xfrm>
      </p:grpSpPr>
      <p:sp>
        <p:nvSpPr>
          <p:cNvPr id="9" name="Text Placeholder 12"/>
          <p:cNvSpPr>
            <a:spLocks noGrp="1"/>
          </p:cNvSpPr>
          <p:nvPr>
            <p:ph type="body" sz="quarter" idx="11" hasCustomPrompt="1"/>
          </p:nvPr>
        </p:nvSpPr>
        <p:spPr>
          <a:xfrm>
            <a:off x="3134971" y="2552870"/>
            <a:ext cx="7460301" cy="703335"/>
          </a:xfrm>
          <a:prstGeom prst="rect">
            <a:avLst/>
          </a:prstGeom>
        </p:spPr>
        <p:txBody>
          <a:bodyPr>
            <a:noAutofit/>
          </a:bodyPr>
          <a:lstStyle>
            <a:lvl1pPr marL="0" indent="0" algn="l">
              <a:buNone/>
              <a:defRPr sz="4800" b="1" i="0" spc="-100" baseline="0">
                <a:solidFill>
                  <a:schemeClr val="bg1"/>
                </a:solidFill>
                <a:latin typeface="Arial" charset="0"/>
                <a:ea typeface="Arial" charset="0"/>
                <a:cs typeface="Arial" charset="0"/>
              </a:defRPr>
            </a:lvl1pPr>
          </a:lstStyle>
          <a:p>
            <a:pPr lvl="0"/>
            <a:r>
              <a:rPr lang="en-US"/>
              <a:t>Divider title</a:t>
            </a:r>
          </a:p>
        </p:txBody>
      </p:sp>
      <p:sp>
        <p:nvSpPr>
          <p:cNvPr id="10" name="Text Placeholder 12"/>
          <p:cNvSpPr>
            <a:spLocks noGrp="1"/>
          </p:cNvSpPr>
          <p:nvPr>
            <p:ph type="body" sz="quarter" idx="12" hasCustomPrompt="1"/>
          </p:nvPr>
        </p:nvSpPr>
        <p:spPr>
          <a:xfrm>
            <a:off x="3134971" y="3256205"/>
            <a:ext cx="7460301" cy="593725"/>
          </a:xfrm>
          <a:prstGeom prst="rect">
            <a:avLst/>
          </a:prstGeom>
        </p:spPr>
        <p:txBody>
          <a:bodyPr>
            <a:noAutofit/>
          </a:bodyPr>
          <a:lstStyle>
            <a:lvl1pPr marL="0" indent="0" algn="l">
              <a:buNone/>
              <a:defRPr sz="2200" b="0" i="0" spc="-50" baseline="0">
                <a:solidFill>
                  <a:srgbClr val="00B8E7"/>
                </a:solidFill>
                <a:latin typeface="Arial" charset="0"/>
                <a:ea typeface="Arial" charset="0"/>
                <a:cs typeface="Arial" charset="0"/>
              </a:defRPr>
            </a:lvl1pPr>
          </a:lstStyle>
          <a:p>
            <a:pPr lvl="0"/>
            <a:r>
              <a:rPr lang="en-US"/>
              <a:t>Divider descriptor</a:t>
            </a:r>
          </a:p>
        </p:txBody>
      </p:sp>
      <p:sp>
        <p:nvSpPr>
          <p:cNvPr id="18" name="Freeform 17"/>
          <p:cNvSpPr/>
          <p:nvPr userDrawn="1"/>
        </p:nvSpPr>
        <p:spPr>
          <a:xfrm rot="563881">
            <a:off x="2097169" y="-48578"/>
            <a:ext cx="790344" cy="2150303"/>
          </a:xfrm>
          <a:custGeom>
            <a:avLst/>
            <a:gdLst>
              <a:gd name="connsiteX0" fmla="*/ 0 w 592758"/>
              <a:gd name="connsiteY0" fmla="*/ 83668 h 2150303"/>
              <a:gd name="connsiteX1" fmla="*/ 505503 w 592758"/>
              <a:gd name="connsiteY1" fmla="*/ 0 h 2150303"/>
              <a:gd name="connsiteX2" fmla="*/ 506652 w 592758"/>
              <a:gd name="connsiteY2" fmla="*/ 7591 h 2150303"/>
              <a:gd name="connsiteX3" fmla="*/ 440527 w 592758"/>
              <a:gd name="connsiteY3" fmla="*/ 2045973 h 2150303"/>
              <a:gd name="connsiteX4" fmla="*/ 419302 w 592758"/>
              <a:gd name="connsiteY4" fmla="*/ 2150303 h 2150303"/>
              <a:gd name="connsiteX5" fmla="*/ 419605 w 592758"/>
              <a:gd name="connsiteY5" fmla="*/ 2139855 h 2150303"/>
              <a:gd name="connsiteX6" fmla="*/ 24072 w 592758"/>
              <a:gd name="connsiteY6" fmla="*/ 153518 h 2150303"/>
              <a:gd name="connsiteX7" fmla="*/ 0 w 592758"/>
              <a:gd name="connsiteY7" fmla="*/ 83668 h 215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758" h="2150303">
                <a:moveTo>
                  <a:pt x="0" y="83668"/>
                </a:moveTo>
                <a:lnTo>
                  <a:pt x="505503" y="0"/>
                </a:lnTo>
                <a:lnTo>
                  <a:pt x="506652" y="7591"/>
                </a:lnTo>
                <a:cubicBezTo>
                  <a:pt x="659496" y="1043386"/>
                  <a:pt x="591002" y="1314491"/>
                  <a:pt x="440527" y="2045973"/>
                </a:cubicBezTo>
                <a:lnTo>
                  <a:pt x="419302" y="2150303"/>
                </a:lnTo>
                <a:lnTo>
                  <a:pt x="419605" y="2139855"/>
                </a:lnTo>
                <a:cubicBezTo>
                  <a:pt x="430909" y="1600210"/>
                  <a:pt x="380505" y="1198370"/>
                  <a:pt x="24072" y="153518"/>
                </a:cubicBezTo>
                <a:lnTo>
                  <a:pt x="0" y="83668"/>
                </a:lnTo>
                <a:close/>
              </a:path>
            </a:pathLst>
          </a:custGeom>
          <a:solidFill>
            <a:srgbClr val="00B8E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reeform 16"/>
          <p:cNvSpPr/>
          <p:nvPr userDrawn="1"/>
        </p:nvSpPr>
        <p:spPr>
          <a:xfrm rot="563881">
            <a:off x="547307" y="1991920"/>
            <a:ext cx="1339343" cy="4981526"/>
          </a:xfrm>
          <a:custGeom>
            <a:avLst/>
            <a:gdLst>
              <a:gd name="connsiteX0" fmla="*/ 1004507 w 1004507"/>
              <a:gd name="connsiteY0" fmla="*/ 0 h 4981526"/>
              <a:gd name="connsiteX1" fmla="*/ 1000622 w 1004507"/>
              <a:gd name="connsiteY1" fmla="*/ 133969 h 4981526"/>
              <a:gd name="connsiteX2" fmla="*/ 980899 w 1004507"/>
              <a:gd name="connsiteY2" fmla="*/ 635533 h 4981526"/>
              <a:gd name="connsiteX3" fmla="*/ 845366 w 1004507"/>
              <a:gd name="connsiteY3" fmla="*/ 4841607 h 4981526"/>
              <a:gd name="connsiteX4" fmla="*/ 0 w 1004507"/>
              <a:gd name="connsiteY4" fmla="*/ 4981526 h 4981526"/>
              <a:gd name="connsiteX5" fmla="*/ 989615 w 1004507"/>
              <a:gd name="connsiteY5" fmla="*/ 73203 h 4981526"/>
              <a:gd name="connsiteX6" fmla="*/ 1004507 w 1004507"/>
              <a:gd name="connsiteY6" fmla="*/ 0 h 49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507" h="4981526">
                <a:moveTo>
                  <a:pt x="1004507" y="0"/>
                </a:moveTo>
                <a:lnTo>
                  <a:pt x="1000622" y="133969"/>
                </a:lnTo>
                <a:cubicBezTo>
                  <a:pt x="995356" y="282538"/>
                  <a:pt x="987335" y="445105"/>
                  <a:pt x="980899" y="635533"/>
                </a:cubicBezTo>
                <a:lnTo>
                  <a:pt x="845366" y="4841607"/>
                </a:lnTo>
                <a:lnTo>
                  <a:pt x="0" y="4981526"/>
                </a:lnTo>
                <a:lnTo>
                  <a:pt x="989615" y="73203"/>
                </a:lnTo>
                <a:lnTo>
                  <a:pt x="1004507"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p:cNvSpPr/>
          <p:nvPr userDrawn="1"/>
        </p:nvSpPr>
        <p:spPr>
          <a:xfrm rot="563881">
            <a:off x="-1203539" y="-182510"/>
            <a:ext cx="3324115" cy="7108907"/>
          </a:xfrm>
          <a:custGeom>
            <a:avLst/>
            <a:gdLst>
              <a:gd name="connsiteX0" fmla="*/ 0 w 2493086"/>
              <a:gd name="connsiteY0" fmla="*/ 342956 h 7108907"/>
              <a:gd name="connsiteX1" fmla="*/ 2072078 w 2493086"/>
              <a:gd name="connsiteY1" fmla="*/ 0 h 7108907"/>
              <a:gd name="connsiteX2" fmla="*/ 2096150 w 2493086"/>
              <a:gd name="connsiteY2" fmla="*/ 69850 h 7108907"/>
              <a:gd name="connsiteX3" fmla="*/ 2491683 w 2493086"/>
              <a:gd name="connsiteY3" fmla="*/ 2056187 h 7108907"/>
              <a:gd name="connsiteX4" fmla="*/ 2491380 w 2493086"/>
              <a:gd name="connsiteY4" fmla="*/ 2066635 h 7108907"/>
              <a:gd name="connsiteX5" fmla="*/ 2476488 w 2493086"/>
              <a:gd name="connsiteY5" fmla="*/ 2139838 h 7108907"/>
              <a:gd name="connsiteX6" fmla="*/ 1486873 w 2493086"/>
              <a:gd name="connsiteY6" fmla="*/ 7048161 h 7108907"/>
              <a:gd name="connsiteX7" fmla="*/ 1119855 w 2493086"/>
              <a:gd name="connsiteY7" fmla="*/ 7108907 h 7108907"/>
              <a:gd name="connsiteX8" fmla="*/ 0 w 2493086"/>
              <a:gd name="connsiteY8" fmla="*/ 342956 h 710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086" h="7108907">
                <a:moveTo>
                  <a:pt x="0" y="342956"/>
                </a:moveTo>
                <a:lnTo>
                  <a:pt x="2072078" y="0"/>
                </a:lnTo>
                <a:lnTo>
                  <a:pt x="2096150" y="69850"/>
                </a:lnTo>
                <a:cubicBezTo>
                  <a:pt x="2452583" y="1114702"/>
                  <a:pt x="2502987" y="1516542"/>
                  <a:pt x="2491683" y="2056187"/>
                </a:cubicBezTo>
                <a:lnTo>
                  <a:pt x="2491380" y="2066635"/>
                </a:lnTo>
                <a:lnTo>
                  <a:pt x="2476488" y="2139838"/>
                </a:lnTo>
                <a:lnTo>
                  <a:pt x="1486873" y="7048161"/>
                </a:lnTo>
                <a:lnTo>
                  <a:pt x="1119855" y="7108907"/>
                </a:lnTo>
                <a:lnTo>
                  <a:pt x="0" y="342956"/>
                </a:lnTo>
                <a:close/>
              </a:path>
            </a:pathLst>
          </a:custGeom>
          <a:solidFill>
            <a:srgbClr val="0A1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1918" y="5776304"/>
            <a:ext cx="1564869" cy="730818"/>
          </a:xfrm>
          <a:prstGeom prst="rect">
            <a:avLst/>
          </a:prstGeom>
        </p:spPr>
      </p:pic>
      <p:pic>
        <p:nvPicPr>
          <p:cNvPr id="12" name="Picture 11"/>
          <p:cNvPicPr/>
          <p:nvPr userDrawn="1"/>
        </p:nvPicPr>
        <p:blipFill rotWithShape="1">
          <a:blip r:embed="rId3"/>
          <a:srcRect l="67404" t="28985" r="25119" b="58449"/>
          <a:stretch/>
        </p:blipFill>
        <p:spPr bwMode="auto">
          <a:xfrm>
            <a:off x="10831867" y="6327658"/>
            <a:ext cx="854920" cy="5303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224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4">
    <p:bg>
      <p:bgPr>
        <a:solidFill>
          <a:srgbClr val="1A2A4F"/>
        </a:solidFill>
        <a:effectLst/>
      </p:bgPr>
    </p:bg>
    <p:spTree>
      <p:nvGrpSpPr>
        <p:cNvPr id="1" name=""/>
        <p:cNvGrpSpPr/>
        <p:nvPr/>
      </p:nvGrpSpPr>
      <p:grpSpPr>
        <a:xfrm>
          <a:off x="0" y="0"/>
          <a:ext cx="0" cy="0"/>
          <a:chOff x="0" y="0"/>
          <a:chExt cx="0" cy="0"/>
        </a:xfrm>
      </p:grpSpPr>
      <p:grpSp>
        <p:nvGrpSpPr>
          <p:cNvPr id="2" name="Group 1"/>
          <p:cNvGrpSpPr/>
          <p:nvPr userDrawn="1"/>
        </p:nvGrpSpPr>
        <p:grpSpPr>
          <a:xfrm flipH="1">
            <a:off x="9328906" y="-182510"/>
            <a:ext cx="4091052" cy="7155956"/>
            <a:chOff x="-541142" y="-182510"/>
            <a:chExt cx="3068289" cy="7155956"/>
          </a:xfrm>
        </p:grpSpPr>
        <p:sp>
          <p:nvSpPr>
            <p:cNvPr id="18" name="Freeform 17"/>
            <p:cNvSpPr/>
            <p:nvPr userDrawn="1"/>
          </p:nvSpPr>
          <p:spPr>
            <a:xfrm rot="563881">
              <a:off x="1934389" y="-48578"/>
              <a:ext cx="592758" cy="2150303"/>
            </a:xfrm>
            <a:custGeom>
              <a:avLst/>
              <a:gdLst>
                <a:gd name="connsiteX0" fmla="*/ 0 w 592758"/>
                <a:gd name="connsiteY0" fmla="*/ 83668 h 2150303"/>
                <a:gd name="connsiteX1" fmla="*/ 505503 w 592758"/>
                <a:gd name="connsiteY1" fmla="*/ 0 h 2150303"/>
                <a:gd name="connsiteX2" fmla="*/ 506652 w 592758"/>
                <a:gd name="connsiteY2" fmla="*/ 7591 h 2150303"/>
                <a:gd name="connsiteX3" fmla="*/ 440527 w 592758"/>
                <a:gd name="connsiteY3" fmla="*/ 2045973 h 2150303"/>
                <a:gd name="connsiteX4" fmla="*/ 419302 w 592758"/>
                <a:gd name="connsiteY4" fmla="*/ 2150303 h 2150303"/>
                <a:gd name="connsiteX5" fmla="*/ 419605 w 592758"/>
                <a:gd name="connsiteY5" fmla="*/ 2139855 h 2150303"/>
                <a:gd name="connsiteX6" fmla="*/ 24072 w 592758"/>
                <a:gd name="connsiteY6" fmla="*/ 153518 h 2150303"/>
                <a:gd name="connsiteX7" fmla="*/ 0 w 592758"/>
                <a:gd name="connsiteY7" fmla="*/ 83668 h 215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758" h="2150303">
                  <a:moveTo>
                    <a:pt x="0" y="83668"/>
                  </a:moveTo>
                  <a:lnTo>
                    <a:pt x="505503" y="0"/>
                  </a:lnTo>
                  <a:lnTo>
                    <a:pt x="506652" y="7591"/>
                  </a:lnTo>
                  <a:cubicBezTo>
                    <a:pt x="659496" y="1043386"/>
                    <a:pt x="591002" y="1314491"/>
                    <a:pt x="440527" y="2045973"/>
                  </a:cubicBezTo>
                  <a:lnTo>
                    <a:pt x="419302" y="2150303"/>
                  </a:lnTo>
                  <a:lnTo>
                    <a:pt x="419605" y="2139855"/>
                  </a:lnTo>
                  <a:cubicBezTo>
                    <a:pt x="430909" y="1600210"/>
                    <a:pt x="380505" y="1198370"/>
                    <a:pt x="24072" y="153518"/>
                  </a:cubicBezTo>
                  <a:lnTo>
                    <a:pt x="0" y="83668"/>
                  </a:lnTo>
                  <a:close/>
                </a:path>
              </a:pathLst>
            </a:custGeom>
            <a:solidFill>
              <a:srgbClr val="00B8E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reeform 16"/>
            <p:cNvSpPr/>
            <p:nvPr userDrawn="1"/>
          </p:nvSpPr>
          <p:spPr>
            <a:xfrm rot="563881">
              <a:off x="771992" y="1991920"/>
              <a:ext cx="1004507" cy="4981526"/>
            </a:xfrm>
            <a:custGeom>
              <a:avLst/>
              <a:gdLst>
                <a:gd name="connsiteX0" fmla="*/ 1004507 w 1004507"/>
                <a:gd name="connsiteY0" fmla="*/ 0 h 4981526"/>
                <a:gd name="connsiteX1" fmla="*/ 1000622 w 1004507"/>
                <a:gd name="connsiteY1" fmla="*/ 133969 h 4981526"/>
                <a:gd name="connsiteX2" fmla="*/ 980899 w 1004507"/>
                <a:gd name="connsiteY2" fmla="*/ 635533 h 4981526"/>
                <a:gd name="connsiteX3" fmla="*/ 845366 w 1004507"/>
                <a:gd name="connsiteY3" fmla="*/ 4841607 h 4981526"/>
                <a:gd name="connsiteX4" fmla="*/ 0 w 1004507"/>
                <a:gd name="connsiteY4" fmla="*/ 4981526 h 4981526"/>
                <a:gd name="connsiteX5" fmla="*/ 989615 w 1004507"/>
                <a:gd name="connsiteY5" fmla="*/ 73203 h 4981526"/>
                <a:gd name="connsiteX6" fmla="*/ 1004507 w 1004507"/>
                <a:gd name="connsiteY6" fmla="*/ 0 h 498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507" h="4981526">
                  <a:moveTo>
                    <a:pt x="1004507" y="0"/>
                  </a:moveTo>
                  <a:lnTo>
                    <a:pt x="1000622" y="133969"/>
                  </a:lnTo>
                  <a:cubicBezTo>
                    <a:pt x="995356" y="282538"/>
                    <a:pt x="987335" y="445105"/>
                    <a:pt x="980899" y="635533"/>
                  </a:cubicBezTo>
                  <a:lnTo>
                    <a:pt x="845366" y="4841607"/>
                  </a:lnTo>
                  <a:lnTo>
                    <a:pt x="0" y="4981526"/>
                  </a:lnTo>
                  <a:lnTo>
                    <a:pt x="989615" y="73203"/>
                  </a:lnTo>
                  <a:lnTo>
                    <a:pt x="1004507"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p:cNvSpPr/>
            <p:nvPr userDrawn="1"/>
          </p:nvSpPr>
          <p:spPr>
            <a:xfrm rot="563881">
              <a:off x="-541142" y="-182510"/>
              <a:ext cx="2493086" cy="7108907"/>
            </a:xfrm>
            <a:custGeom>
              <a:avLst/>
              <a:gdLst>
                <a:gd name="connsiteX0" fmla="*/ 0 w 2493086"/>
                <a:gd name="connsiteY0" fmla="*/ 342956 h 7108907"/>
                <a:gd name="connsiteX1" fmla="*/ 2072078 w 2493086"/>
                <a:gd name="connsiteY1" fmla="*/ 0 h 7108907"/>
                <a:gd name="connsiteX2" fmla="*/ 2096150 w 2493086"/>
                <a:gd name="connsiteY2" fmla="*/ 69850 h 7108907"/>
                <a:gd name="connsiteX3" fmla="*/ 2491683 w 2493086"/>
                <a:gd name="connsiteY3" fmla="*/ 2056187 h 7108907"/>
                <a:gd name="connsiteX4" fmla="*/ 2491380 w 2493086"/>
                <a:gd name="connsiteY4" fmla="*/ 2066635 h 7108907"/>
                <a:gd name="connsiteX5" fmla="*/ 2476488 w 2493086"/>
                <a:gd name="connsiteY5" fmla="*/ 2139838 h 7108907"/>
                <a:gd name="connsiteX6" fmla="*/ 1486873 w 2493086"/>
                <a:gd name="connsiteY6" fmla="*/ 7048161 h 7108907"/>
                <a:gd name="connsiteX7" fmla="*/ 1119855 w 2493086"/>
                <a:gd name="connsiteY7" fmla="*/ 7108907 h 7108907"/>
                <a:gd name="connsiteX8" fmla="*/ 0 w 2493086"/>
                <a:gd name="connsiteY8" fmla="*/ 342956 h 710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3086" h="7108907">
                  <a:moveTo>
                    <a:pt x="0" y="342956"/>
                  </a:moveTo>
                  <a:lnTo>
                    <a:pt x="2072078" y="0"/>
                  </a:lnTo>
                  <a:lnTo>
                    <a:pt x="2096150" y="69850"/>
                  </a:lnTo>
                  <a:cubicBezTo>
                    <a:pt x="2452583" y="1114702"/>
                    <a:pt x="2502987" y="1516542"/>
                    <a:pt x="2491683" y="2056187"/>
                  </a:cubicBezTo>
                  <a:lnTo>
                    <a:pt x="2491380" y="2066635"/>
                  </a:lnTo>
                  <a:lnTo>
                    <a:pt x="2476488" y="2139838"/>
                  </a:lnTo>
                  <a:lnTo>
                    <a:pt x="1486873" y="7048161"/>
                  </a:lnTo>
                  <a:lnTo>
                    <a:pt x="1119855" y="7108907"/>
                  </a:lnTo>
                  <a:lnTo>
                    <a:pt x="0" y="342956"/>
                  </a:lnTo>
                  <a:close/>
                </a:path>
              </a:pathLst>
            </a:custGeom>
            <a:solidFill>
              <a:srgbClr val="0A1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Text Placeholder 12"/>
          <p:cNvSpPr>
            <a:spLocks noGrp="1"/>
          </p:cNvSpPr>
          <p:nvPr>
            <p:ph type="body" sz="quarter" idx="13" hasCustomPrompt="1"/>
          </p:nvPr>
        </p:nvSpPr>
        <p:spPr>
          <a:xfrm>
            <a:off x="923579" y="2552870"/>
            <a:ext cx="7460301" cy="703335"/>
          </a:xfrm>
          <a:prstGeom prst="rect">
            <a:avLst/>
          </a:prstGeom>
        </p:spPr>
        <p:txBody>
          <a:bodyPr>
            <a:noAutofit/>
          </a:bodyPr>
          <a:lstStyle>
            <a:lvl1pPr marL="0" indent="0" algn="l">
              <a:buNone/>
              <a:defRPr sz="4800" b="1" i="0" spc="-100" baseline="0">
                <a:solidFill>
                  <a:schemeClr val="bg1"/>
                </a:solidFill>
                <a:latin typeface="Arial" charset="0"/>
                <a:ea typeface="Arial" charset="0"/>
                <a:cs typeface="Arial" charset="0"/>
              </a:defRPr>
            </a:lvl1pPr>
          </a:lstStyle>
          <a:p>
            <a:pPr lvl="0"/>
            <a:r>
              <a:rPr lang="en-US"/>
              <a:t>Divider title</a:t>
            </a:r>
          </a:p>
        </p:txBody>
      </p:sp>
      <p:sp>
        <p:nvSpPr>
          <p:cNvPr id="13" name="Text Placeholder 12"/>
          <p:cNvSpPr>
            <a:spLocks noGrp="1"/>
          </p:cNvSpPr>
          <p:nvPr>
            <p:ph type="body" sz="quarter" idx="14" hasCustomPrompt="1"/>
          </p:nvPr>
        </p:nvSpPr>
        <p:spPr>
          <a:xfrm>
            <a:off x="923579" y="3256205"/>
            <a:ext cx="7460301" cy="593725"/>
          </a:xfrm>
          <a:prstGeom prst="rect">
            <a:avLst/>
          </a:prstGeom>
        </p:spPr>
        <p:txBody>
          <a:bodyPr>
            <a:noAutofit/>
          </a:bodyPr>
          <a:lstStyle>
            <a:lvl1pPr marL="0" indent="0" algn="l">
              <a:buNone/>
              <a:defRPr sz="2200" b="0" i="0" spc="-50" baseline="0">
                <a:solidFill>
                  <a:srgbClr val="00B8E7"/>
                </a:solidFill>
                <a:latin typeface="Arial" charset="0"/>
                <a:ea typeface="Arial" charset="0"/>
                <a:cs typeface="Arial" charset="0"/>
              </a:defRPr>
            </a:lvl1pPr>
          </a:lstStyle>
          <a:p>
            <a:pPr lvl="0"/>
            <a:r>
              <a:rPr lang="en-US"/>
              <a:t>Divider descriptor</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647" y="5776304"/>
            <a:ext cx="1564869" cy="730818"/>
          </a:xfrm>
          <a:prstGeom prst="rect">
            <a:avLst/>
          </a:prstGeom>
        </p:spPr>
      </p:pic>
      <p:pic>
        <p:nvPicPr>
          <p:cNvPr id="11" name="Picture 10"/>
          <p:cNvPicPr/>
          <p:nvPr userDrawn="1"/>
        </p:nvPicPr>
        <p:blipFill rotWithShape="1">
          <a:blip r:embed="rId3"/>
          <a:srcRect l="67404" t="28985" r="25119" b="58449"/>
          <a:stretch/>
        </p:blipFill>
        <p:spPr bwMode="auto">
          <a:xfrm>
            <a:off x="1639596" y="6327658"/>
            <a:ext cx="854920" cy="5303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404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 no image just text">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923579" y="1533275"/>
            <a:ext cx="10000452" cy="4349359"/>
          </a:xfrm>
          <a:prstGeom prst="rect">
            <a:avLst/>
          </a:prstGeom>
        </p:spPr>
        <p:txBody>
          <a:bodyPr>
            <a:noAutofit/>
          </a:bodyPr>
          <a:lstStyle>
            <a:lvl1pPr marL="285750" indent="-285750" algn="just">
              <a:lnSpc>
                <a:spcPct val="100000"/>
              </a:lnSpc>
              <a:spcBef>
                <a:spcPts val="0"/>
              </a:spcBef>
              <a:buFont typeface="Arial" charset="0"/>
              <a:buChar char="•"/>
              <a:defRPr sz="1500" b="0" i="0" spc="0" baseline="0">
                <a:solidFill>
                  <a:schemeClr val="tx1">
                    <a:lumMod val="75000"/>
                    <a:lumOff val="25000"/>
                  </a:schemeClr>
                </a:solidFill>
                <a:latin typeface="Arial" charset="0"/>
                <a:ea typeface="Arial" charset="0"/>
                <a:cs typeface="Arial" charset="0"/>
              </a:defRPr>
            </a:lvl1pPr>
          </a:lstStyle>
          <a:p>
            <a:pPr lvl="0"/>
            <a:r>
              <a:rPr lang="en-US"/>
              <a:t>Body copy goes here</a:t>
            </a:r>
          </a:p>
        </p:txBody>
      </p:sp>
      <p:sp>
        <p:nvSpPr>
          <p:cNvPr id="16" name="Text Placeholder 12"/>
          <p:cNvSpPr>
            <a:spLocks noGrp="1"/>
          </p:cNvSpPr>
          <p:nvPr>
            <p:ph type="body" sz="quarter" idx="11" hasCustomPrompt="1"/>
          </p:nvPr>
        </p:nvSpPr>
        <p:spPr>
          <a:xfrm>
            <a:off x="929650" y="573709"/>
            <a:ext cx="9013137"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7" name="Text Placeholder 12"/>
          <p:cNvSpPr>
            <a:spLocks noGrp="1"/>
          </p:cNvSpPr>
          <p:nvPr>
            <p:ph type="body" sz="quarter" idx="12" hasCustomPrompt="1"/>
          </p:nvPr>
        </p:nvSpPr>
        <p:spPr>
          <a:xfrm>
            <a:off x="929649" y="1049743"/>
            <a:ext cx="9360400" cy="398477"/>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1" name="Freeform 10"/>
          <p:cNvSpPr/>
          <p:nvPr userDrawn="1"/>
        </p:nvSpPr>
        <p:spPr>
          <a:xfrm>
            <a:off x="8505268" y="0"/>
            <a:ext cx="2014291" cy="964688"/>
          </a:xfrm>
          <a:custGeom>
            <a:avLst/>
            <a:gdLst>
              <a:gd name="connsiteX0" fmla="*/ 0 w 1510718"/>
              <a:gd name="connsiteY0" fmla="*/ 0 h 964688"/>
              <a:gd name="connsiteX1" fmla="*/ 594056 w 1510718"/>
              <a:gd name="connsiteY1" fmla="*/ 0 h 964688"/>
              <a:gd name="connsiteX2" fmla="*/ 601815 w 1510718"/>
              <a:gd name="connsiteY2" fmla="*/ 6637 h 964688"/>
              <a:gd name="connsiteX3" fmla="*/ 824034 w 1510718"/>
              <a:gd name="connsiteY3" fmla="*/ 213497 h 964688"/>
              <a:gd name="connsiteX4" fmla="*/ 1038980 w 1510718"/>
              <a:gd name="connsiteY4" fmla="*/ 428604 h 964688"/>
              <a:gd name="connsiteX5" fmla="*/ 1445974 w 1510718"/>
              <a:gd name="connsiteY5" fmla="*/ 882910 h 964688"/>
              <a:gd name="connsiteX6" fmla="*/ 1510718 w 1510718"/>
              <a:gd name="connsiteY6" fmla="*/ 964688 h 964688"/>
              <a:gd name="connsiteX7" fmla="*/ 1248581 w 1510718"/>
              <a:gd name="connsiteY7" fmla="*/ 761378 h 964688"/>
              <a:gd name="connsiteX8" fmla="*/ 227279 w 1510718"/>
              <a:gd name="connsiteY8" fmla="*/ 115098 h 964688"/>
              <a:gd name="connsiteX9" fmla="*/ 0 w 1510718"/>
              <a:gd name="connsiteY9" fmla="*/ 0 h 9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718" h="964688">
                <a:moveTo>
                  <a:pt x="0" y="0"/>
                </a:moveTo>
                <a:lnTo>
                  <a:pt x="594056" y="0"/>
                </a:lnTo>
                <a:lnTo>
                  <a:pt x="601815" y="6637"/>
                </a:lnTo>
                <a:lnTo>
                  <a:pt x="824034" y="213497"/>
                </a:lnTo>
                <a:lnTo>
                  <a:pt x="1038980" y="428604"/>
                </a:lnTo>
                <a:cubicBezTo>
                  <a:pt x="1179793" y="574722"/>
                  <a:pt x="1315578" y="726229"/>
                  <a:pt x="1445974" y="882910"/>
                </a:cubicBezTo>
                <a:lnTo>
                  <a:pt x="1510718" y="964688"/>
                </a:lnTo>
                <a:lnTo>
                  <a:pt x="1248581" y="761378"/>
                </a:lnTo>
                <a:cubicBezTo>
                  <a:pt x="923941" y="521800"/>
                  <a:pt x="582547" y="305797"/>
                  <a:pt x="227279" y="115098"/>
                </a:cubicBezTo>
                <a:lnTo>
                  <a:pt x="0" y="0"/>
                </a:lnTo>
                <a:close/>
              </a:path>
            </a:pathLst>
          </a:custGeom>
          <a:solidFill>
            <a:srgbClr val="1A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1"/>
          <p:cNvSpPr/>
          <p:nvPr userDrawn="1"/>
        </p:nvSpPr>
        <p:spPr>
          <a:xfrm>
            <a:off x="9297345" y="0"/>
            <a:ext cx="2894657" cy="2205050"/>
          </a:xfrm>
          <a:custGeom>
            <a:avLst/>
            <a:gdLst>
              <a:gd name="connsiteX0" fmla="*/ 0 w 2170993"/>
              <a:gd name="connsiteY0" fmla="*/ 0 h 2205050"/>
              <a:gd name="connsiteX1" fmla="*/ 2170993 w 2170993"/>
              <a:gd name="connsiteY1" fmla="*/ 0 h 2205050"/>
              <a:gd name="connsiteX2" fmla="*/ 2170993 w 2170993"/>
              <a:gd name="connsiteY2" fmla="*/ 2205050 h 2205050"/>
              <a:gd name="connsiteX3" fmla="*/ 2141044 w 2170993"/>
              <a:gd name="connsiteY3" fmla="*/ 2167341 h 2205050"/>
              <a:gd name="connsiteX4" fmla="*/ 973473 w 2170993"/>
              <a:gd name="connsiteY4" fmla="*/ 1008751 h 2205050"/>
              <a:gd name="connsiteX5" fmla="*/ 916663 w 2170993"/>
              <a:gd name="connsiteY5" fmla="*/ 964690 h 2205050"/>
              <a:gd name="connsiteX6" fmla="*/ 916662 w 2170993"/>
              <a:gd name="connsiteY6" fmla="*/ 964688 h 2205050"/>
              <a:gd name="connsiteX7" fmla="*/ 916664 w 2170993"/>
              <a:gd name="connsiteY7" fmla="*/ 964690 h 2205050"/>
              <a:gd name="connsiteX8" fmla="*/ 851919 w 2170993"/>
              <a:gd name="connsiteY8" fmla="*/ 882910 h 2205050"/>
              <a:gd name="connsiteX9" fmla="*/ 229978 w 2170993"/>
              <a:gd name="connsiteY9" fmla="*/ 213497 h 2205050"/>
              <a:gd name="connsiteX10" fmla="*/ 229978 w 2170993"/>
              <a:gd name="connsiteY10" fmla="*/ 213497 h 2205050"/>
              <a:gd name="connsiteX11" fmla="*/ 229977 w 2170993"/>
              <a:gd name="connsiteY11" fmla="*/ 213496 h 2205050"/>
              <a:gd name="connsiteX12" fmla="*/ 7758 w 2170993"/>
              <a:gd name="connsiteY12" fmla="*/ 6636 h 2205050"/>
              <a:gd name="connsiteX13" fmla="*/ 0 w 2170993"/>
              <a:gd name="connsiteY13" fmla="*/ 0 h 22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0993" h="2205050">
                <a:moveTo>
                  <a:pt x="0" y="0"/>
                </a:moveTo>
                <a:lnTo>
                  <a:pt x="2170993" y="0"/>
                </a:lnTo>
                <a:lnTo>
                  <a:pt x="2170993" y="2205050"/>
                </a:lnTo>
                <a:lnTo>
                  <a:pt x="2141044" y="2167341"/>
                </a:lnTo>
                <a:cubicBezTo>
                  <a:pt x="1789106" y="1741830"/>
                  <a:pt x="1397531" y="1354203"/>
                  <a:pt x="973473" y="1008751"/>
                </a:cubicBezTo>
                <a:lnTo>
                  <a:pt x="916663" y="964690"/>
                </a:lnTo>
                <a:lnTo>
                  <a:pt x="916662" y="964688"/>
                </a:lnTo>
                <a:lnTo>
                  <a:pt x="916664" y="964690"/>
                </a:lnTo>
                <a:lnTo>
                  <a:pt x="851919" y="882910"/>
                </a:lnTo>
                <a:cubicBezTo>
                  <a:pt x="656324" y="647889"/>
                  <a:pt x="448606" y="424507"/>
                  <a:pt x="229978" y="213497"/>
                </a:cubicBezTo>
                <a:lnTo>
                  <a:pt x="229978" y="213497"/>
                </a:lnTo>
                <a:lnTo>
                  <a:pt x="229977" y="213496"/>
                </a:lnTo>
                <a:cubicBezTo>
                  <a:pt x="157102" y="143160"/>
                  <a:pt x="83013" y="74197"/>
                  <a:pt x="7758" y="6636"/>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p:cNvSpPr/>
          <p:nvPr userDrawn="1"/>
        </p:nvSpPr>
        <p:spPr>
          <a:xfrm>
            <a:off x="10519560" y="964691"/>
            <a:ext cx="1672440" cy="2125398"/>
          </a:xfrm>
          <a:custGeom>
            <a:avLst/>
            <a:gdLst>
              <a:gd name="connsiteX0" fmla="*/ 0 w 1254330"/>
              <a:gd name="connsiteY0" fmla="*/ 0 h 2125398"/>
              <a:gd name="connsiteX1" fmla="*/ 56809 w 1254330"/>
              <a:gd name="connsiteY1" fmla="*/ 44060 h 2125398"/>
              <a:gd name="connsiteX2" fmla="*/ 1224380 w 1254330"/>
              <a:gd name="connsiteY2" fmla="*/ 1202651 h 2125398"/>
              <a:gd name="connsiteX3" fmla="*/ 1254330 w 1254330"/>
              <a:gd name="connsiteY3" fmla="*/ 1240362 h 2125398"/>
              <a:gd name="connsiteX4" fmla="*/ 1254330 w 1254330"/>
              <a:gd name="connsiteY4" fmla="*/ 2125398 h 2125398"/>
              <a:gd name="connsiteX5" fmla="*/ 1218303 w 1254330"/>
              <a:gd name="connsiteY5" fmla="*/ 2032913 h 2125398"/>
              <a:gd name="connsiteX6" fmla="*/ 188755 w 1254330"/>
              <a:gd name="connsiteY6" fmla="*/ 238416 h 2125398"/>
              <a:gd name="connsiteX7" fmla="*/ 0 w 1254330"/>
              <a:gd name="connsiteY7" fmla="*/ 0 h 2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30" h="2125398">
                <a:moveTo>
                  <a:pt x="0" y="0"/>
                </a:moveTo>
                <a:lnTo>
                  <a:pt x="56809" y="44060"/>
                </a:lnTo>
                <a:cubicBezTo>
                  <a:pt x="480867" y="389512"/>
                  <a:pt x="872442" y="777139"/>
                  <a:pt x="1224380" y="1202651"/>
                </a:cubicBezTo>
                <a:lnTo>
                  <a:pt x="1254330" y="1240362"/>
                </a:lnTo>
                <a:lnTo>
                  <a:pt x="1254330" y="2125398"/>
                </a:lnTo>
                <a:lnTo>
                  <a:pt x="1218303" y="2032913"/>
                </a:lnTo>
                <a:cubicBezTo>
                  <a:pt x="946553" y="1384194"/>
                  <a:pt x="598925" y="783362"/>
                  <a:pt x="188755" y="238416"/>
                </a:cubicBezTo>
                <a:lnTo>
                  <a:pt x="0"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p:cNvSpPr txBox="1"/>
          <p:nvPr userDrawn="1"/>
        </p:nvSpPr>
        <p:spPr>
          <a:xfrm>
            <a:off x="11549324" y="6549164"/>
            <a:ext cx="372218" cy="276999"/>
          </a:xfrm>
          <a:prstGeom prst="rect">
            <a:avLst/>
          </a:prstGeom>
          <a:noFill/>
        </p:spPr>
        <p:txBody>
          <a:bodyPr wrap="none" rtlCol="0">
            <a:spAutoFit/>
          </a:bodyPr>
          <a:lstStyle/>
          <a:p>
            <a:fld id="{BFB6EC87-9D81-4FAC-A5E4-1FE69E45DFFF}" type="slidenum">
              <a:rPr lang="en-GB" sz="1200" smtClean="0"/>
              <a:t>‹#›</a:t>
            </a:fld>
            <a:endParaRPr lang="en-GB" sz="1200"/>
          </a:p>
        </p:txBody>
      </p:sp>
      <p:pic>
        <p:nvPicPr>
          <p:cNvPr id="15" name="Picture 2" descr="Ulster University">
            <a:extLst>
              <a:ext uri="{FF2B5EF4-FFF2-40B4-BE49-F238E27FC236}">
                <a16:creationId xmlns:a16="http://schemas.microsoft.com/office/drawing/2014/main" id="{AE7802BE-6638-42CD-B81D-557934F4E5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414" y="5629150"/>
            <a:ext cx="14319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ext&#10;&#10;Description automatically generated with medium confidence">
            <a:extLst>
              <a:ext uri="{FF2B5EF4-FFF2-40B4-BE49-F238E27FC236}">
                <a16:creationId xmlns:a16="http://schemas.microsoft.com/office/drawing/2014/main" id="{6CB6E10A-C79E-43C0-A655-930D12C95871}"/>
              </a:ext>
            </a:extLst>
          </p:cNvPr>
          <p:cNvPicPr>
            <a:picLocks noChangeAspect="1"/>
          </p:cNvPicPr>
          <p:nvPr userDrawn="1"/>
        </p:nvPicPr>
        <p:blipFill>
          <a:blip r:embed="rId3"/>
          <a:stretch>
            <a:fillRect/>
          </a:stretch>
        </p:blipFill>
        <p:spPr>
          <a:xfrm>
            <a:off x="10067743" y="6152225"/>
            <a:ext cx="2080698" cy="673938"/>
          </a:xfrm>
          <a:prstGeom prst="rect">
            <a:avLst/>
          </a:prstGeom>
        </p:spPr>
      </p:pic>
    </p:spTree>
    <p:extLst>
      <p:ext uri="{BB962C8B-B14F-4D97-AF65-F5344CB8AC3E}">
        <p14:creationId xmlns:p14="http://schemas.microsoft.com/office/powerpoint/2010/main" val="361085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slide - no image just text">
    <p:bg>
      <p:bgPr>
        <a:solidFill>
          <a:schemeClr val="bg1"/>
        </a:solidFill>
        <a:effectLst/>
      </p:bgPr>
    </p:bg>
    <p:spTree>
      <p:nvGrpSpPr>
        <p:cNvPr id="1" name=""/>
        <p:cNvGrpSpPr/>
        <p:nvPr/>
      </p:nvGrpSpPr>
      <p:grpSpPr>
        <a:xfrm>
          <a:off x="0" y="0"/>
          <a:ext cx="0" cy="0"/>
          <a:chOff x="0" y="0"/>
          <a:chExt cx="0" cy="0"/>
        </a:xfrm>
      </p:grpSpPr>
      <p:pic>
        <p:nvPicPr>
          <p:cNvPr id="1027" name="Picture 2" descr="Ulster University">
            <a:extLst>
              <a:ext uri="{FF2B5EF4-FFF2-40B4-BE49-F238E27FC236}">
                <a16:creationId xmlns:a16="http://schemas.microsoft.com/office/drawing/2014/main" id="{A61510BD-A5E5-4A88-82EC-CCAB5D39A0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414" y="5629150"/>
            <a:ext cx="14319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3" hasCustomPrompt="1"/>
          </p:nvPr>
        </p:nvSpPr>
        <p:spPr>
          <a:xfrm>
            <a:off x="6683433" y="1713983"/>
            <a:ext cx="4578918" cy="4460561"/>
          </a:xfrm>
          <a:prstGeom prst="rect">
            <a:avLst/>
          </a:prstGeom>
        </p:spPr>
        <p:txBody>
          <a:bodyPr>
            <a:noAutofit/>
          </a:bodyPr>
          <a:lstStyle>
            <a:lvl1pPr marL="285750" indent="-285750" algn="just">
              <a:lnSpc>
                <a:spcPct val="100000"/>
              </a:lnSpc>
              <a:spcBef>
                <a:spcPts val="0"/>
              </a:spcBef>
              <a:buFont typeface="Arial" charset="0"/>
              <a:buChar char="•"/>
              <a:defRPr sz="1500" b="0" i="0" spc="0" baseline="0">
                <a:solidFill>
                  <a:schemeClr val="tx1">
                    <a:lumMod val="75000"/>
                    <a:lumOff val="25000"/>
                  </a:schemeClr>
                </a:solidFill>
                <a:latin typeface="Arial" charset="0"/>
                <a:ea typeface="Arial" charset="0"/>
                <a:cs typeface="Arial" charset="0"/>
              </a:defRPr>
            </a:lvl1pPr>
          </a:lstStyle>
          <a:p>
            <a:pPr lvl="0"/>
            <a:r>
              <a:rPr lang="en-US"/>
              <a:t>Body copy goes here</a:t>
            </a:r>
          </a:p>
        </p:txBody>
      </p:sp>
      <p:sp>
        <p:nvSpPr>
          <p:cNvPr id="16" name="Text Placeholder 12"/>
          <p:cNvSpPr>
            <a:spLocks noGrp="1"/>
          </p:cNvSpPr>
          <p:nvPr>
            <p:ph type="body" sz="quarter" idx="11" hasCustomPrompt="1"/>
          </p:nvPr>
        </p:nvSpPr>
        <p:spPr>
          <a:xfrm>
            <a:off x="929650" y="573709"/>
            <a:ext cx="9013137"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7" name="Text Placeholder 12"/>
          <p:cNvSpPr>
            <a:spLocks noGrp="1"/>
          </p:cNvSpPr>
          <p:nvPr>
            <p:ph type="body" sz="quarter" idx="12" hasCustomPrompt="1"/>
          </p:nvPr>
        </p:nvSpPr>
        <p:spPr>
          <a:xfrm>
            <a:off x="929649" y="1049743"/>
            <a:ext cx="9360400" cy="398477"/>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1" name="Freeform 10"/>
          <p:cNvSpPr/>
          <p:nvPr userDrawn="1"/>
        </p:nvSpPr>
        <p:spPr>
          <a:xfrm>
            <a:off x="8505268" y="0"/>
            <a:ext cx="2014291" cy="964688"/>
          </a:xfrm>
          <a:custGeom>
            <a:avLst/>
            <a:gdLst>
              <a:gd name="connsiteX0" fmla="*/ 0 w 1510718"/>
              <a:gd name="connsiteY0" fmla="*/ 0 h 964688"/>
              <a:gd name="connsiteX1" fmla="*/ 594056 w 1510718"/>
              <a:gd name="connsiteY1" fmla="*/ 0 h 964688"/>
              <a:gd name="connsiteX2" fmla="*/ 601815 w 1510718"/>
              <a:gd name="connsiteY2" fmla="*/ 6637 h 964688"/>
              <a:gd name="connsiteX3" fmla="*/ 824034 w 1510718"/>
              <a:gd name="connsiteY3" fmla="*/ 213497 h 964688"/>
              <a:gd name="connsiteX4" fmla="*/ 1038980 w 1510718"/>
              <a:gd name="connsiteY4" fmla="*/ 428604 h 964688"/>
              <a:gd name="connsiteX5" fmla="*/ 1445974 w 1510718"/>
              <a:gd name="connsiteY5" fmla="*/ 882910 h 964688"/>
              <a:gd name="connsiteX6" fmla="*/ 1510718 w 1510718"/>
              <a:gd name="connsiteY6" fmla="*/ 964688 h 964688"/>
              <a:gd name="connsiteX7" fmla="*/ 1248581 w 1510718"/>
              <a:gd name="connsiteY7" fmla="*/ 761378 h 964688"/>
              <a:gd name="connsiteX8" fmla="*/ 227279 w 1510718"/>
              <a:gd name="connsiteY8" fmla="*/ 115098 h 964688"/>
              <a:gd name="connsiteX9" fmla="*/ 0 w 1510718"/>
              <a:gd name="connsiteY9" fmla="*/ 0 h 9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718" h="964688">
                <a:moveTo>
                  <a:pt x="0" y="0"/>
                </a:moveTo>
                <a:lnTo>
                  <a:pt x="594056" y="0"/>
                </a:lnTo>
                <a:lnTo>
                  <a:pt x="601815" y="6637"/>
                </a:lnTo>
                <a:lnTo>
                  <a:pt x="824034" y="213497"/>
                </a:lnTo>
                <a:lnTo>
                  <a:pt x="1038980" y="428604"/>
                </a:lnTo>
                <a:cubicBezTo>
                  <a:pt x="1179793" y="574722"/>
                  <a:pt x="1315578" y="726229"/>
                  <a:pt x="1445974" y="882910"/>
                </a:cubicBezTo>
                <a:lnTo>
                  <a:pt x="1510718" y="964688"/>
                </a:lnTo>
                <a:lnTo>
                  <a:pt x="1248581" y="761378"/>
                </a:lnTo>
                <a:cubicBezTo>
                  <a:pt x="923941" y="521800"/>
                  <a:pt x="582547" y="305797"/>
                  <a:pt x="227279" y="115098"/>
                </a:cubicBezTo>
                <a:lnTo>
                  <a:pt x="0" y="0"/>
                </a:lnTo>
                <a:close/>
              </a:path>
            </a:pathLst>
          </a:custGeom>
          <a:solidFill>
            <a:srgbClr val="1A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1"/>
          <p:cNvSpPr/>
          <p:nvPr userDrawn="1"/>
        </p:nvSpPr>
        <p:spPr>
          <a:xfrm>
            <a:off x="9297345" y="0"/>
            <a:ext cx="2894657" cy="2205050"/>
          </a:xfrm>
          <a:custGeom>
            <a:avLst/>
            <a:gdLst>
              <a:gd name="connsiteX0" fmla="*/ 0 w 2170993"/>
              <a:gd name="connsiteY0" fmla="*/ 0 h 2205050"/>
              <a:gd name="connsiteX1" fmla="*/ 2170993 w 2170993"/>
              <a:gd name="connsiteY1" fmla="*/ 0 h 2205050"/>
              <a:gd name="connsiteX2" fmla="*/ 2170993 w 2170993"/>
              <a:gd name="connsiteY2" fmla="*/ 2205050 h 2205050"/>
              <a:gd name="connsiteX3" fmla="*/ 2141044 w 2170993"/>
              <a:gd name="connsiteY3" fmla="*/ 2167341 h 2205050"/>
              <a:gd name="connsiteX4" fmla="*/ 973473 w 2170993"/>
              <a:gd name="connsiteY4" fmla="*/ 1008751 h 2205050"/>
              <a:gd name="connsiteX5" fmla="*/ 916663 w 2170993"/>
              <a:gd name="connsiteY5" fmla="*/ 964690 h 2205050"/>
              <a:gd name="connsiteX6" fmla="*/ 916662 w 2170993"/>
              <a:gd name="connsiteY6" fmla="*/ 964688 h 2205050"/>
              <a:gd name="connsiteX7" fmla="*/ 916664 w 2170993"/>
              <a:gd name="connsiteY7" fmla="*/ 964690 h 2205050"/>
              <a:gd name="connsiteX8" fmla="*/ 851919 w 2170993"/>
              <a:gd name="connsiteY8" fmla="*/ 882910 h 2205050"/>
              <a:gd name="connsiteX9" fmla="*/ 229978 w 2170993"/>
              <a:gd name="connsiteY9" fmla="*/ 213497 h 2205050"/>
              <a:gd name="connsiteX10" fmla="*/ 229978 w 2170993"/>
              <a:gd name="connsiteY10" fmla="*/ 213497 h 2205050"/>
              <a:gd name="connsiteX11" fmla="*/ 229977 w 2170993"/>
              <a:gd name="connsiteY11" fmla="*/ 213496 h 2205050"/>
              <a:gd name="connsiteX12" fmla="*/ 7758 w 2170993"/>
              <a:gd name="connsiteY12" fmla="*/ 6636 h 2205050"/>
              <a:gd name="connsiteX13" fmla="*/ 0 w 2170993"/>
              <a:gd name="connsiteY13" fmla="*/ 0 h 22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0993" h="2205050">
                <a:moveTo>
                  <a:pt x="0" y="0"/>
                </a:moveTo>
                <a:lnTo>
                  <a:pt x="2170993" y="0"/>
                </a:lnTo>
                <a:lnTo>
                  <a:pt x="2170993" y="2205050"/>
                </a:lnTo>
                <a:lnTo>
                  <a:pt x="2141044" y="2167341"/>
                </a:lnTo>
                <a:cubicBezTo>
                  <a:pt x="1789106" y="1741830"/>
                  <a:pt x="1397531" y="1354203"/>
                  <a:pt x="973473" y="1008751"/>
                </a:cubicBezTo>
                <a:lnTo>
                  <a:pt x="916663" y="964690"/>
                </a:lnTo>
                <a:lnTo>
                  <a:pt x="916662" y="964688"/>
                </a:lnTo>
                <a:lnTo>
                  <a:pt x="916664" y="964690"/>
                </a:lnTo>
                <a:lnTo>
                  <a:pt x="851919" y="882910"/>
                </a:lnTo>
                <a:cubicBezTo>
                  <a:pt x="656324" y="647889"/>
                  <a:pt x="448606" y="424507"/>
                  <a:pt x="229978" y="213497"/>
                </a:cubicBezTo>
                <a:lnTo>
                  <a:pt x="229978" y="213497"/>
                </a:lnTo>
                <a:lnTo>
                  <a:pt x="229977" y="213496"/>
                </a:lnTo>
                <a:cubicBezTo>
                  <a:pt x="157102" y="143160"/>
                  <a:pt x="83013" y="74197"/>
                  <a:pt x="7758" y="6636"/>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p:cNvSpPr/>
          <p:nvPr userDrawn="1"/>
        </p:nvSpPr>
        <p:spPr>
          <a:xfrm>
            <a:off x="10519560" y="964691"/>
            <a:ext cx="1672440" cy="2125398"/>
          </a:xfrm>
          <a:custGeom>
            <a:avLst/>
            <a:gdLst>
              <a:gd name="connsiteX0" fmla="*/ 0 w 1254330"/>
              <a:gd name="connsiteY0" fmla="*/ 0 h 2125398"/>
              <a:gd name="connsiteX1" fmla="*/ 56809 w 1254330"/>
              <a:gd name="connsiteY1" fmla="*/ 44060 h 2125398"/>
              <a:gd name="connsiteX2" fmla="*/ 1224380 w 1254330"/>
              <a:gd name="connsiteY2" fmla="*/ 1202651 h 2125398"/>
              <a:gd name="connsiteX3" fmla="*/ 1254330 w 1254330"/>
              <a:gd name="connsiteY3" fmla="*/ 1240362 h 2125398"/>
              <a:gd name="connsiteX4" fmla="*/ 1254330 w 1254330"/>
              <a:gd name="connsiteY4" fmla="*/ 2125398 h 2125398"/>
              <a:gd name="connsiteX5" fmla="*/ 1218303 w 1254330"/>
              <a:gd name="connsiteY5" fmla="*/ 2032913 h 2125398"/>
              <a:gd name="connsiteX6" fmla="*/ 188755 w 1254330"/>
              <a:gd name="connsiteY6" fmla="*/ 238416 h 2125398"/>
              <a:gd name="connsiteX7" fmla="*/ 0 w 1254330"/>
              <a:gd name="connsiteY7" fmla="*/ 0 h 2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30" h="2125398">
                <a:moveTo>
                  <a:pt x="0" y="0"/>
                </a:moveTo>
                <a:lnTo>
                  <a:pt x="56809" y="44060"/>
                </a:lnTo>
                <a:cubicBezTo>
                  <a:pt x="480867" y="389512"/>
                  <a:pt x="872442" y="777139"/>
                  <a:pt x="1224380" y="1202651"/>
                </a:cubicBezTo>
                <a:lnTo>
                  <a:pt x="1254330" y="1240362"/>
                </a:lnTo>
                <a:lnTo>
                  <a:pt x="1254330" y="2125398"/>
                </a:lnTo>
                <a:lnTo>
                  <a:pt x="1218303" y="2032913"/>
                </a:lnTo>
                <a:cubicBezTo>
                  <a:pt x="946553" y="1384194"/>
                  <a:pt x="598925" y="783362"/>
                  <a:pt x="188755" y="238416"/>
                </a:cubicBezTo>
                <a:lnTo>
                  <a:pt x="0"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2">
            <a:extLst>
              <a:ext uri="{FF2B5EF4-FFF2-40B4-BE49-F238E27FC236}">
                <a16:creationId xmlns:a16="http://schemas.microsoft.com/office/drawing/2014/main" id="{C6BCEB8F-2EBF-472E-93FB-1B9776B0B98A}"/>
              </a:ext>
            </a:extLst>
          </p:cNvPr>
          <p:cNvSpPr>
            <a:spLocks noGrp="1"/>
          </p:cNvSpPr>
          <p:nvPr>
            <p:ph type="body" sz="quarter" idx="14" hasCustomPrompt="1"/>
          </p:nvPr>
        </p:nvSpPr>
        <p:spPr>
          <a:xfrm>
            <a:off x="929649" y="1713984"/>
            <a:ext cx="5629092" cy="316908"/>
          </a:xfrm>
          <a:prstGeom prst="rect">
            <a:avLst/>
          </a:prstGeom>
        </p:spPr>
        <p:txBody>
          <a:bodyPr>
            <a:noAutofit/>
          </a:bodyPr>
          <a:lstStyle>
            <a:lvl1pPr marL="0" indent="0" algn="ctr">
              <a:buNone/>
              <a:defRPr sz="1200" b="1" i="0" spc="-50" baseline="0">
                <a:solidFill>
                  <a:schemeClr val="tx1"/>
                </a:solidFill>
                <a:latin typeface="Arial" charset="0"/>
                <a:ea typeface="Arial" charset="0"/>
                <a:cs typeface="Arial" charset="0"/>
              </a:defRPr>
            </a:lvl1pPr>
          </a:lstStyle>
          <a:p>
            <a:pPr lvl="0"/>
            <a:r>
              <a:rPr lang="en-US"/>
              <a:t>Sub headline goes here</a:t>
            </a:r>
          </a:p>
        </p:txBody>
      </p:sp>
      <p:pic>
        <p:nvPicPr>
          <p:cNvPr id="19" name="Picture 18" descr="Text&#10;&#10;Description automatically generated with medium confidence">
            <a:extLst>
              <a:ext uri="{FF2B5EF4-FFF2-40B4-BE49-F238E27FC236}">
                <a16:creationId xmlns:a16="http://schemas.microsoft.com/office/drawing/2014/main" id="{72C71520-B4A1-42D9-B472-BA3CFB96A087}"/>
              </a:ext>
            </a:extLst>
          </p:cNvPr>
          <p:cNvPicPr>
            <a:picLocks noChangeAspect="1"/>
          </p:cNvPicPr>
          <p:nvPr userDrawn="1"/>
        </p:nvPicPr>
        <p:blipFill>
          <a:blip r:embed="rId3"/>
          <a:stretch>
            <a:fillRect/>
          </a:stretch>
        </p:blipFill>
        <p:spPr>
          <a:xfrm>
            <a:off x="10040280" y="6166518"/>
            <a:ext cx="2080698" cy="673938"/>
          </a:xfrm>
          <a:prstGeom prst="rect">
            <a:avLst/>
          </a:prstGeom>
        </p:spPr>
      </p:pic>
    </p:spTree>
    <p:extLst>
      <p:ext uri="{BB962C8B-B14F-4D97-AF65-F5344CB8AC3E}">
        <p14:creationId xmlns:p14="http://schemas.microsoft.com/office/powerpoint/2010/main" val="45827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with image right 1">
    <p:bg>
      <p:bgPr>
        <a:solidFill>
          <a:schemeClr val="bg1"/>
        </a:solidFill>
        <a:effectLst/>
      </p:bgPr>
    </p:bg>
    <p:spTree>
      <p:nvGrpSpPr>
        <p:cNvPr id="1" name=""/>
        <p:cNvGrpSpPr/>
        <p:nvPr/>
      </p:nvGrpSpPr>
      <p:grpSpPr>
        <a:xfrm>
          <a:off x="0" y="0"/>
          <a:ext cx="0" cy="0"/>
          <a:chOff x="0" y="0"/>
          <a:chExt cx="0" cy="0"/>
        </a:xfrm>
      </p:grpSpPr>
      <p:sp>
        <p:nvSpPr>
          <p:cNvPr id="10" name="Picture Placeholder 2"/>
          <p:cNvSpPr>
            <a:spLocks noGrp="1"/>
          </p:cNvSpPr>
          <p:nvPr>
            <p:ph type="pic" sz="quarter" idx="16"/>
          </p:nvPr>
        </p:nvSpPr>
        <p:spPr>
          <a:xfrm>
            <a:off x="7018648" y="-9600"/>
            <a:ext cx="5195312" cy="689439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7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573 w 10000"/>
              <a:gd name="connsiteY0" fmla="*/ 4450 h 10000"/>
              <a:gd name="connsiteX1" fmla="*/ 79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573 w 10000"/>
              <a:gd name="connsiteY5" fmla="*/ 4450 h 10000"/>
              <a:gd name="connsiteX0" fmla="*/ 2495 w 9922"/>
              <a:gd name="connsiteY0" fmla="*/ 4450 h 10000"/>
              <a:gd name="connsiteX1" fmla="*/ 1 w 9922"/>
              <a:gd name="connsiteY1" fmla="*/ 0 h 10000"/>
              <a:gd name="connsiteX2" fmla="*/ 9922 w 9922"/>
              <a:gd name="connsiteY2" fmla="*/ 0 h 10000"/>
              <a:gd name="connsiteX3" fmla="*/ 9922 w 9922"/>
              <a:gd name="connsiteY3" fmla="*/ 10000 h 10000"/>
              <a:gd name="connsiteX4" fmla="*/ 2306 w 9922"/>
              <a:gd name="connsiteY4" fmla="*/ 10000 h 10000"/>
              <a:gd name="connsiteX5" fmla="*/ 2495 w 9922"/>
              <a:gd name="connsiteY5" fmla="*/ 4450 h 10000"/>
              <a:gd name="connsiteX0" fmla="*/ 2515 w 10000"/>
              <a:gd name="connsiteY0" fmla="*/ 4450 h 10005"/>
              <a:gd name="connsiteX1" fmla="*/ 1 w 10000"/>
              <a:gd name="connsiteY1" fmla="*/ 0 h 10005"/>
              <a:gd name="connsiteX2" fmla="*/ 10000 w 10000"/>
              <a:gd name="connsiteY2" fmla="*/ 0 h 10005"/>
              <a:gd name="connsiteX3" fmla="*/ 10000 w 10000"/>
              <a:gd name="connsiteY3" fmla="*/ 10000 h 10005"/>
              <a:gd name="connsiteX4" fmla="*/ 2471 w 10000"/>
              <a:gd name="connsiteY4" fmla="*/ 10005 h 10005"/>
              <a:gd name="connsiteX5" fmla="*/ 2515 w 10000"/>
              <a:gd name="connsiteY5" fmla="*/ 4450 h 10005"/>
              <a:gd name="connsiteX0" fmla="*/ 2515 w 10000"/>
              <a:gd name="connsiteY0" fmla="*/ 4450 h 10005"/>
              <a:gd name="connsiteX1" fmla="*/ 1 w 10000"/>
              <a:gd name="connsiteY1" fmla="*/ 0 h 10005"/>
              <a:gd name="connsiteX2" fmla="*/ 10000 w 10000"/>
              <a:gd name="connsiteY2" fmla="*/ 0 h 10005"/>
              <a:gd name="connsiteX3" fmla="*/ 10000 w 10000"/>
              <a:gd name="connsiteY3" fmla="*/ 10000 h 10005"/>
              <a:gd name="connsiteX4" fmla="*/ 2324 w 10000"/>
              <a:gd name="connsiteY4" fmla="*/ 10005 h 10005"/>
              <a:gd name="connsiteX5" fmla="*/ 2515 w 10000"/>
              <a:gd name="connsiteY5" fmla="*/ 4450 h 10005"/>
              <a:gd name="connsiteX0" fmla="*/ 2542 w 10000"/>
              <a:gd name="connsiteY0" fmla="*/ 4367 h 10005"/>
              <a:gd name="connsiteX1" fmla="*/ 1 w 10000"/>
              <a:gd name="connsiteY1" fmla="*/ 0 h 10005"/>
              <a:gd name="connsiteX2" fmla="*/ 10000 w 10000"/>
              <a:gd name="connsiteY2" fmla="*/ 0 h 10005"/>
              <a:gd name="connsiteX3" fmla="*/ 10000 w 10000"/>
              <a:gd name="connsiteY3" fmla="*/ 10000 h 10005"/>
              <a:gd name="connsiteX4" fmla="*/ 2324 w 10000"/>
              <a:gd name="connsiteY4" fmla="*/ 10005 h 10005"/>
              <a:gd name="connsiteX5" fmla="*/ 2542 w 10000"/>
              <a:gd name="connsiteY5" fmla="*/ 4367 h 10005"/>
              <a:gd name="connsiteX0" fmla="*/ 2542 w 10000"/>
              <a:gd name="connsiteY0" fmla="*/ 4367 h 10005"/>
              <a:gd name="connsiteX1" fmla="*/ 1 w 10000"/>
              <a:gd name="connsiteY1" fmla="*/ 0 h 10005"/>
              <a:gd name="connsiteX2" fmla="*/ 10000 w 10000"/>
              <a:gd name="connsiteY2" fmla="*/ 0 h 10005"/>
              <a:gd name="connsiteX3" fmla="*/ 10000 w 10000"/>
              <a:gd name="connsiteY3" fmla="*/ 10000 h 10005"/>
              <a:gd name="connsiteX4" fmla="*/ 2324 w 10000"/>
              <a:gd name="connsiteY4" fmla="*/ 10005 h 10005"/>
              <a:gd name="connsiteX5" fmla="*/ 2542 w 10000"/>
              <a:gd name="connsiteY5" fmla="*/ 4367 h 10005"/>
              <a:gd name="connsiteX0" fmla="*/ 2542 w 10000"/>
              <a:gd name="connsiteY0" fmla="*/ 4367 h 10005"/>
              <a:gd name="connsiteX1" fmla="*/ 1 w 10000"/>
              <a:gd name="connsiteY1" fmla="*/ 0 h 10005"/>
              <a:gd name="connsiteX2" fmla="*/ 10000 w 10000"/>
              <a:gd name="connsiteY2" fmla="*/ 0 h 10005"/>
              <a:gd name="connsiteX3" fmla="*/ 10000 w 10000"/>
              <a:gd name="connsiteY3" fmla="*/ 10000 h 10005"/>
              <a:gd name="connsiteX4" fmla="*/ 2324 w 10000"/>
              <a:gd name="connsiteY4" fmla="*/ 10005 h 10005"/>
              <a:gd name="connsiteX5" fmla="*/ 2542 w 10000"/>
              <a:gd name="connsiteY5" fmla="*/ 4367 h 10005"/>
              <a:gd name="connsiteX0" fmla="*/ 2542 w 10000"/>
              <a:gd name="connsiteY0" fmla="*/ 4367 h 10005"/>
              <a:gd name="connsiteX1" fmla="*/ 1 w 10000"/>
              <a:gd name="connsiteY1" fmla="*/ 0 h 10005"/>
              <a:gd name="connsiteX2" fmla="*/ 10000 w 10000"/>
              <a:gd name="connsiteY2" fmla="*/ 0 h 10005"/>
              <a:gd name="connsiteX3" fmla="*/ 10000 w 10000"/>
              <a:gd name="connsiteY3" fmla="*/ 10000 h 10005"/>
              <a:gd name="connsiteX4" fmla="*/ 2324 w 10000"/>
              <a:gd name="connsiteY4" fmla="*/ 10005 h 10005"/>
              <a:gd name="connsiteX5" fmla="*/ 2542 w 10000"/>
              <a:gd name="connsiteY5" fmla="*/ 4367 h 10005"/>
              <a:gd name="connsiteX0" fmla="*/ 2542 w 10000"/>
              <a:gd name="connsiteY0" fmla="*/ 4367 h 10005"/>
              <a:gd name="connsiteX1" fmla="*/ 1 w 10000"/>
              <a:gd name="connsiteY1" fmla="*/ 0 h 10005"/>
              <a:gd name="connsiteX2" fmla="*/ 10000 w 10000"/>
              <a:gd name="connsiteY2" fmla="*/ 0 h 10005"/>
              <a:gd name="connsiteX3" fmla="*/ 10000 w 10000"/>
              <a:gd name="connsiteY3" fmla="*/ 10000 h 10005"/>
              <a:gd name="connsiteX4" fmla="*/ 2324 w 10000"/>
              <a:gd name="connsiteY4" fmla="*/ 10005 h 10005"/>
              <a:gd name="connsiteX5" fmla="*/ 2542 w 10000"/>
              <a:gd name="connsiteY5" fmla="*/ 4367 h 10005"/>
              <a:gd name="connsiteX0" fmla="*/ 2601 w 10059"/>
              <a:gd name="connsiteY0" fmla="*/ 4367 h 10005"/>
              <a:gd name="connsiteX1" fmla="*/ 0 w 10059"/>
              <a:gd name="connsiteY1" fmla="*/ 5 h 10005"/>
              <a:gd name="connsiteX2" fmla="*/ 10059 w 10059"/>
              <a:gd name="connsiteY2" fmla="*/ 0 h 10005"/>
              <a:gd name="connsiteX3" fmla="*/ 10059 w 10059"/>
              <a:gd name="connsiteY3" fmla="*/ 10000 h 10005"/>
              <a:gd name="connsiteX4" fmla="*/ 2383 w 10059"/>
              <a:gd name="connsiteY4" fmla="*/ 10005 h 10005"/>
              <a:gd name="connsiteX5" fmla="*/ 2601 w 10059"/>
              <a:gd name="connsiteY5" fmla="*/ 4367 h 10005"/>
              <a:gd name="connsiteX0" fmla="*/ 2601 w 10059"/>
              <a:gd name="connsiteY0" fmla="*/ 4367 h 10005"/>
              <a:gd name="connsiteX1" fmla="*/ 0 w 10059"/>
              <a:gd name="connsiteY1" fmla="*/ 5 h 10005"/>
              <a:gd name="connsiteX2" fmla="*/ 10059 w 10059"/>
              <a:gd name="connsiteY2" fmla="*/ 0 h 10005"/>
              <a:gd name="connsiteX3" fmla="*/ 10059 w 10059"/>
              <a:gd name="connsiteY3" fmla="*/ 10000 h 10005"/>
              <a:gd name="connsiteX4" fmla="*/ 2383 w 10059"/>
              <a:gd name="connsiteY4" fmla="*/ 10005 h 10005"/>
              <a:gd name="connsiteX5" fmla="*/ 2601 w 10059"/>
              <a:gd name="connsiteY5" fmla="*/ 4367 h 10005"/>
              <a:gd name="connsiteX0" fmla="*/ 2601 w 10059"/>
              <a:gd name="connsiteY0" fmla="*/ 4367 h 10005"/>
              <a:gd name="connsiteX1" fmla="*/ 0 w 10059"/>
              <a:gd name="connsiteY1" fmla="*/ 5 h 10005"/>
              <a:gd name="connsiteX2" fmla="*/ 10059 w 10059"/>
              <a:gd name="connsiteY2" fmla="*/ 0 h 10005"/>
              <a:gd name="connsiteX3" fmla="*/ 10059 w 10059"/>
              <a:gd name="connsiteY3" fmla="*/ 10000 h 10005"/>
              <a:gd name="connsiteX4" fmla="*/ 2383 w 10059"/>
              <a:gd name="connsiteY4" fmla="*/ 10005 h 10005"/>
              <a:gd name="connsiteX5" fmla="*/ 2601 w 10059"/>
              <a:gd name="connsiteY5" fmla="*/ 4367 h 10005"/>
              <a:gd name="connsiteX0" fmla="*/ 2601 w 10059"/>
              <a:gd name="connsiteY0" fmla="*/ 4367 h 10005"/>
              <a:gd name="connsiteX1" fmla="*/ 0 w 10059"/>
              <a:gd name="connsiteY1" fmla="*/ 5 h 10005"/>
              <a:gd name="connsiteX2" fmla="*/ 10059 w 10059"/>
              <a:gd name="connsiteY2" fmla="*/ 0 h 10005"/>
              <a:gd name="connsiteX3" fmla="*/ 10059 w 10059"/>
              <a:gd name="connsiteY3" fmla="*/ 10000 h 10005"/>
              <a:gd name="connsiteX4" fmla="*/ 2383 w 10059"/>
              <a:gd name="connsiteY4" fmla="*/ 10005 h 10005"/>
              <a:gd name="connsiteX5" fmla="*/ 2601 w 10059"/>
              <a:gd name="connsiteY5" fmla="*/ 4367 h 10005"/>
              <a:gd name="connsiteX0" fmla="*/ 2601 w 10059"/>
              <a:gd name="connsiteY0" fmla="*/ 4367 h 10005"/>
              <a:gd name="connsiteX1" fmla="*/ 0 w 10059"/>
              <a:gd name="connsiteY1" fmla="*/ 5 h 10005"/>
              <a:gd name="connsiteX2" fmla="*/ 10059 w 10059"/>
              <a:gd name="connsiteY2" fmla="*/ 0 h 10005"/>
              <a:gd name="connsiteX3" fmla="*/ 10059 w 10059"/>
              <a:gd name="connsiteY3" fmla="*/ 10000 h 10005"/>
              <a:gd name="connsiteX4" fmla="*/ 2383 w 10059"/>
              <a:gd name="connsiteY4" fmla="*/ 10005 h 10005"/>
              <a:gd name="connsiteX5" fmla="*/ 2601 w 10059"/>
              <a:gd name="connsiteY5" fmla="*/ 4367 h 10005"/>
              <a:gd name="connsiteX0" fmla="*/ 2601 w 10059"/>
              <a:gd name="connsiteY0" fmla="*/ 4362 h 10000"/>
              <a:gd name="connsiteX1" fmla="*/ 0 w 10059"/>
              <a:gd name="connsiteY1" fmla="*/ 0 h 10000"/>
              <a:gd name="connsiteX2" fmla="*/ 7266 w 10059"/>
              <a:gd name="connsiteY2" fmla="*/ 21 h 10000"/>
              <a:gd name="connsiteX3" fmla="*/ 10059 w 10059"/>
              <a:gd name="connsiteY3" fmla="*/ 9995 h 10000"/>
              <a:gd name="connsiteX4" fmla="*/ 2383 w 10059"/>
              <a:gd name="connsiteY4" fmla="*/ 10000 h 10000"/>
              <a:gd name="connsiteX5" fmla="*/ 2601 w 10059"/>
              <a:gd name="connsiteY5" fmla="*/ 4362 h 10000"/>
              <a:gd name="connsiteX0" fmla="*/ 2601 w 10059"/>
              <a:gd name="connsiteY0" fmla="*/ 4381 h 10019"/>
              <a:gd name="connsiteX1" fmla="*/ 0 w 10059"/>
              <a:gd name="connsiteY1" fmla="*/ 19 h 10019"/>
              <a:gd name="connsiteX2" fmla="*/ 8159 w 10059"/>
              <a:gd name="connsiteY2" fmla="*/ 0 h 10019"/>
              <a:gd name="connsiteX3" fmla="*/ 10059 w 10059"/>
              <a:gd name="connsiteY3" fmla="*/ 10014 h 10019"/>
              <a:gd name="connsiteX4" fmla="*/ 2383 w 10059"/>
              <a:gd name="connsiteY4" fmla="*/ 10019 h 10019"/>
              <a:gd name="connsiteX5" fmla="*/ 2601 w 10059"/>
              <a:gd name="connsiteY5" fmla="*/ 4381 h 10019"/>
              <a:gd name="connsiteX0" fmla="*/ 2601 w 8159"/>
              <a:gd name="connsiteY0" fmla="*/ 4381 h 10019"/>
              <a:gd name="connsiteX1" fmla="*/ 0 w 8159"/>
              <a:gd name="connsiteY1" fmla="*/ 19 h 10019"/>
              <a:gd name="connsiteX2" fmla="*/ 8159 w 8159"/>
              <a:gd name="connsiteY2" fmla="*/ 0 h 10019"/>
              <a:gd name="connsiteX3" fmla="*/ 6582 w 8159"/>
              <a:gd name="connsiteY3" fmla="*/ 9974 h 10019"/>
              <a:gd name="connsiteX4" fmla="*/ 2383 w 8159"/>
              <a:gd name="connsiteY4" fmla="*/ 10019 h 10019"/>
              <a:gd name="connsiteX5" fmla="*/ 2601 w 8159"/>
              <a:gd name="connsiteY5" fmla="*/ 4381 h 10019"/>
              <a:gd name="connsiteX0" fmla="*/ 3188 w 10023"/>
              <a:gd name="connsiteY0" fmla="*/ 4373 h 10034"/>
              <a:gd name="connsiteX1" fmla="*/ 0 w 10023"/>
              <a:gd name="connsiteY1" fmla="*/ 19 h 10034"/>
              <a:gd name="connsiteX2" fmla="*/ 10000 w 10023"/>
              <a:gd name="connsiteY2" fmla="*/ 0 h 10034"/>
              <a:gd name="connsiteX3" fmla="*/ 10023 w 10023"/>
              <a:gd name="connsiteY3" fmla="*/ 10034 h 10034"/>
              <a:gd name="connsiteX4" fmla="*/ 2921 w 10023"/>
              <a:gd name="connsiteY4" fmla="*/ 10000 h 10034"/>
              <a:gd name="connsiteX5" fmla="*/ 3188 w 10023"/>
              <a:gd name="connsiteY5" fmla="*/ 4373 h 1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3" h="10034">
                <a:moveTo>
                  <a:pt x="3188" y="4373"/>
                </a:moveTo>
                <a:cubicBezTo>
                  <a:pt x="2933" y="3375"/>
                  <a:pt x="2525" y="1794"/>
                  <a:pt x="0" y="19"/>
                </a:cubicBezTo>
                <a:lnTo>
                  <a:pt x="10000" y="0"/>
                </a:lnTo>
                <a:cubicBezTo>
                  <a:pt x="10008" y="3345"/>
                  <a:pt x="10015" y="6689"/>
                  <a:pt x="10023" y="10034"/>
                </a:cubicBezTo>
                <a:lnTo>
                  <a:pt x="2921" y="10000"/>
                </a:lnTo>
                <a:cubicBezTo>
                  <a:pt x="3673" y="8295"/>
                  <a:pt x="4076" y="6513"/>
                  <a:pt x="3188" y="4373"/>
                </a:cubicBezTo>
                <a:close/>
              </a:path>
            </a:pathLst>
          </a:custGeom>
          <a:solidFill>
            <a:schemeClr val="bg1">
              <a:lumMod val="75000"/>
            </a:schemeClr>
          </a:solidFill>
        </p:spPr>
        <p:txBody>
          <a:bodyPr/>
          <a:lstStyle/>
          <a:p>
            <a:endParaRPr lang="en-US"/>
          </a:p>
        </p:txBody>
      </p:sp>
      <p:sp>
        <p:nvSpPr>
          <p:cNvPr id="8" name="TextBox 7"/>
          <p:cNvSpPr txBox="1">
            <a:spLocks/>
          </p:cNvSpPr>
          <p:nvPr userDrawn="1"/>
        </p:nvSpPr>
        <p:spPr>
          <a:xfrm rot="1859265">
            <a:off x="5346820" y="374206"/>
            <a:ext cx="4283280" cy="1920108"/>
          </a:xfrm>
          <a:custGeom>
            <a:avLst/>
            <a:gdLst>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17940 w 3212460"/>
              <a:gd name="connsiteY5" fmla="*/ 1735571 h 1920108"/>
              <a:gd name="connsiteX6" fmla="*/ 56031 w 3212460"/>
              <a:gd name="connsiteY6" fmla="*/ 374148 h 19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2460" h="1920108">
                <a:moveTo>
                  <a:pt x="0" y="368316"/>
                </a:moveTo>
                <a:lnTo>
                  <a:pt x="613277" y="0"/>
                </a:lnTo>
                <a:lnTo>
                  <a:pt x="815519" y="72065"/>
                </a:lnTo>
                <a:cubicBezTo>
                  <a:pt x="1739867" y="437366"/>
                  <a:pt x="2527752" y="1040228"/>
                  <a:pt x="3156027" y="1843776"/>
                </a:cubicBezTo>
                <a:lnTo>
                  <a:pt x="3212460" y="1920108"/>
                </a:lnTo>
                <a:lnTo>
                  <a:pt x="3017940" y="1735571"/>
                </a:lnTo>
                <a:cubicBezTo>
                  <a:pt x="2192531" y="995908"/>
                  <a:pt x="1193572" y="525963"/>
                  <a:pt x="56031" y="374148"/>
                </a:cubicBezTo>
                <a:close/>
              </a:path>
            </a:pathLst>
          </a:custGeom>
          <a:solidFill>
            <a:srgbClr val="1A2A4F"/>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9" name="TextBox 8"/>
          <p:cNvSpPr txBox="1">
            <a:spLocks/>
          </p:cNvSpPr>
          <p:nvPr userDrawn="1"/>
        </p:nvSpPr>
        <p:spPr>
          <a:xfrm rot="1859265">
            <a:off x="7236414" y="3217352"/>
            <a:ext cx="2549445" cy="3631362"/>
          </a:xfrm>
          <a:custGeom>
            <a:avLst/>
            <a:gdLst>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47049 w 1912084"/>
              <a:gd name="connsiteY6" fmla="*/ 198900 h 36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2084" h="3631362">
                <a:moveTo>
                  <a:pt x="0" y="0"/>
                </a:moveTo>
                <a:lnTo>
                  <a:pt x="47861" y="45405"/>
                </a:lnTo>
                <a:cubicBezTo>
                  <a:pt x="862909" y="863313"/>
                  <a:pt x="1489673" y="1962910"/>
                  <a:pt x="1889805" y="3291102"/>
                </a:cubicBezTo>
                <a:lnTo>
                  <a:pt x="1912084" y="3370304"/>
                </a:lnTo>
                <a:lnTo>
                  <a:pt x="1477400" y="3631362"/>
                </a:lnTo>
                <a:lnTo>
                  <a:pt x="1472304" y="3599174"/>
                </a:lnTo>
                <a:cubicBezTo>
                  <a:pt x="1240507" y="2266284"/>
                  <a:pt x="788947" y="1117232"/>
                  <a:pt x="147049" y="198900"/>
                </a:cubicBezTo>
                <a:close/>
              </a:path>
            </a:pathLst>
          </a:custGeom>
          <a:solidFill>
            <a:srgbClr val="00B8E7"/>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solidFill>
                <a:srgbClr val="1A2A4F"/>
              </a:solidFill>
            </a:endParaRPr>
          </a:p>
        </p:txBody>
      </p:sp>
      <p:sp>
        <p:nvSpPr>
          <p:cNvPr id="11" name="Text Placeholder 12"/>
          <p:cNvSpPr>
            <a:spLocks noGrp="1"/>
          </p:cNvSpPr>
          <p:nvPr>
            <p:ph type="body" sz="quarter" idx="11" hasCustomPrompt="1"/>
          </p:nvPr>
        </p:nvSpPr>
        <p:spPr>
          <a:xfrm>
            <a:off x="929650" y="573709"/>
            <a:ext cx="5564703"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2" name="Text Placeholder 12"/>
          <p:cNvSpPr>
            <a:spLocks noGrp="1"/>
          </p:cNvSpPr>
          <p:nvPr>
            <p:ph type="body" sz="quarter" idx="12" hasCustomPrompt="1"/>
          </p:nvPr>
        </p:nvSpPr>
        <p:spPr>
          <a:xfrm>
            <a:off x="929650" y="1049743"/>
            <a:ext cx="5878557" cy="593725"/>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22" name="Text Placeholder 12"/>
          <p:cNvSpPr>
            <a:spLocks noGrp="1"/>
          </p:cNvSpPr>
          <p:nvPr>
            <p:ph type="body" sz="quarter" idx="13" hasCustomPrompt="1"/>
          </p:nvPr>
        </p:nvSpPr>
        <p:spPr>
          <a:xfrm>
            <a:off x="923581" y="1819747"/>
            <a:ext cx="7079684" cy="3865829"/>
          </a:xfrm>
          <a:prstGeom prst="rect">
            <a:avLst/>
          </a:prstGeom>
        </p:spPr>
        <p:txBody>
          <a:bodyPr>
            <a:noAutofit/>
          </a:bodyPr>
          <a:lstStyle>
            <a:lvl1pPr marL="285750" indent="-285750">
              <a:lnSpc>
                <a:spcPct val="100000"/>
              </a:lnSpc>
              <a:spcBef>
                <a:spcPts val="0"/>
              </a:spcBef>
              <a:buFont typeface="Arial" charset="0"/>
              <a:buChar char="•"/>
              <a:defRPr sz="1600" b="0" i="0" spc="0" baseline="0">
                <a:solidFill>
                  <a:schemeClr val="tx1">
                    <a:lumMod val="75000"/>
                    <a:lumOff val="25000"/>
                  </a:schemeClr>
                </a:solidFill>
                <a:latin typeface="Arial" charset="0"/>
                <a:ea typeface="Arial" charset="0"/>
                <a:cs typeface="Arial" charset="0"/>
              </a:defRPr>
            </a:lvl1pPr>
          </a:lstStyle>
          <a:p>
            <a:pPr lvl="0"/>
            <a:r>
              <a:rPr lang="en-US"/>
              <a:t>Body copy goes here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579" y="5882634"/>
            <a:ext cx="1585588" cy="741451"/>
          </a:xfrm>
          <a:prstGeom prst="rect">
            <a:avLst/>
          </a:prstGeom>
        </p:spPr>
      </p:pic>
    </p:spTree>
    <p:extLst>
      <p:ext uri="{BB962C8B-B14F-4D97-AF65-F5344CB8AC3E}">
        <p14:creationId xmlns:p14="http://schemas.microsoft.com/office/powerpoint/2010/main" val="441310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with image right 2">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929650" y="573709"/>
            <a:ext cx="5564703"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2" name="Text Placeholder 12"/>
          <p:cNvSpPr>
            <a:spLocks noGrp="1"/>
          </p:cNvSpPr>
          <p:nvPr>
            <p:ph type="body" sz="quarter" idx="12" hasCustomPrompt="1"/>
          </p:nvPr>
        </p:nvSpPr>
        <p:spPr>
          <a:xfrm>
            <a:off x="929650" y="1049743"/>
            <a:ext cx="5878557" cy="593725"/>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3" name="Text Placeholder 12"/>
          <p:cNvSpPr>
            <a:spLocks noGrp="1"/>
          </p:cNvSpPr>
          <p:nvPr>
            <p:ph type="body" sz="quarter" idx="13" hasCustomPrompt="1"/>
          </p:nvPr>
        </p:nvSpPr>
        <p:spPr>
          <a:xfrm>
            <a:off x="923581" y="1819747"/>
            <a:ext cx="7079684" cy="3865829"/>
          </a:xfrm>
          <a:prstGeom prst="rect">
            <a:avLst/>
          </a:prstGeom>
        </p:spPr>
        <p:txBody>
          <a:bodyPr>
            <a:noAutofit/>
          </a:bodyPr>
          <a:lstStyle>
            <a:lvl1pPr marL="285750" indent="-285750">
              <a:lnSpc>
                <a:spcPct val="100000"/>
              </a:lnSpc>
              <a:spcBef>
                <a:spcPts val="0"/>
              </a:spcBef>
              <a:buFont typeface="Arial" charset="0"/>
              <a:buChar char="•"/>
              <a:defRPr sz="1600" b="0" i="0" spc="0" baseline="0">
                <a:solidFill>
                  <a:schemeClr val="tx1">
                    <a:lumMod val="75000"/>
                    <a:lumOff val="25000"/>
                  </a:schemeClr>
                </a:solidFill>
                <a:latin typeface="Arial" charset="0"/>
                <a:ea typeface="Arial" charset="0"/>
                <a:cs typeface="Arial" charset="0"/>
              </a:defRPr>
            </a:lvl1pPr>
          </a:lstStyle>
          <a:p>
            <a:pPr lvl="0"/>
            <a:r>
              <a:rPr lang="en-US"/>
              <a:t>Body copy goes here</a:t>
            </a:r>
          </a:p>
        </p:txBody>
      </p:sp>
      <p:sp>
        <p:nvSpPr>
          <p:cNvPr id="15" name="Freeform 14"/>
          <p:cNvSpPr/>
          <p:nvPr userDrawn="1"/>
        </p:nvSpPr>
        <p:spPr>
          <a:xfrm>
            <a:off x="5718857" y="-3176"/>
            <a:ext cx="3590472" cy="1434477"/>
          </a:xfrm>
          <a:custGeom>
            <a:avLst/>
            <a:gdLst>
              <a:gd name="connsiteX0" fmla="*/ 0 w 2661104"/>
              <a:gd name="connsiteY0" fmla="*/ 0 h 1418602"/>
              <a:gd name="connsiteX1" fmla="*/ 833275 w 2661104"/>
              <a:gd name="connsiteY1" fmla="*/ 0 h 1418602"/>
              <a:gd name="connsiteX2" fmla="*/ 2450968 w 2661104"/>
              <a:gd name="connsiteY2" fmla="*/ 1212297 h 1418602"/>
              <a:gd name="connsiteX3" fmla="*/ 2661104 w 2661104"/>
              <a:gd name="connsiteY3" fmla="*/ 1418602 h 1418602"/>
              <a:gd name="connsiteX4" fmla="*/ 2605866 w 2661104"/>
              <a:gd name="connsiteY4" fmla="*/ 1382644 h 1418602"/>
              <a:gd name="connsiteX5" fmla="*/ 445260 w 2661104"/>
              <a:gd name="connsiteY5" fmla="*/ 207296 h 1418602"/>
              <a:gd name="connsiteX6" fmla="*/ 0 w 2661104"/>
              <a:gd name="connsiteY6" fmla="*/ 0 h 1418602"/>
              <a:gd name="connsiteX0" fmla="*/ 0 w 2718254"/>
              <a:gd name="connsiteY0" fmla="*/ 0 h 1434477"/>
              <a:gd name="connsiteX1" fmla="*/ 890425 w 2718254"/>
              <a:gd name="connsiteY1" fmla="*/ 15875 h 1434477"/>
              <a:gd name="connsiteX2" fmla="*/ 2508118 w 2718254"/>
              <a:gd name="connsiteY2" fmla="*/ 1228172 h 1434477"/>
              <a:gd name="connsiteX3" fmla="*/ 2718254 w 2718254"/>
              <a:gd name="connsiteY3" fmla="*/ 1434477 h 1434477"/>
              <a:gd name="connsiteX4" fmla="*/ 2663016 w 2718254"/>
              <a:gd name="connsiteY4" fmla="*/ 1398519 h 1434477"/>
              <a:gd name="connsiteX5" fmla="*/ 502410 w 2718254"/>
              <a:gd name="connsiteY5" fmla="*/ 223171 h 1434477"/>
              <a:gd name="connsiteX6" fmla="*/ 0 w 2718254"/>
              <a:gd name="connsiteY6" fmla="*/ 0 h 1434477"/>
              <a:gd name="connsiteX0" fmla="*/ 0 w 2692854"/>
              <a:gd name="connsiteY0" fmla="*/ 0 h 1431302"/>
              <a:gd name="connsiteX1" fmla="*/ 865025 w 2692854"/>
              <a:gd name="connsiteY1" fmla="*/ 12700 h 1431302"/>
              <a:gd name="connsiteX2" fmla="*/ 2482718 w 2692854"/>
              <a:gd name="connsiteY2" fmla="*/ 1224997 h 1431302"/>
              <a:gd name="connsiteX3" fmla="*/ 2692854 w 2692854"/>
              <a:gd name="connsiteY3" fmla="*/ 1431302 h 1431302"/>
              <a:gd name="connsiteX4" fmla="*/ 2637616 w 2692854"/>
              <a:gd name="connsiteY4" fmla="*/ 1395344 h 1431302"/>
              <a:gd name="connsiteX5" fmla="*/ 477010 w 2692854"/>
              <a:gd name="connsiteY5" fmla="*/ 219996 h 1431302"/>
              <a:gd name="connsiteX6" fmla="*/ 0 w 2692854"/>
              <a:gd name="connsiteY6" fmla="*/ 0 h 1431302"/>
              <a:gd name="connsiteX0" fmla="*/ 0 w 2692854"/>
              <a:gd name="connsiteY0" fmla="*/ 3175 h 1434477"/>
              <a:gd name="connsiteX1" fmla="*/ 865025 w 2692854"/>
              <a:gd name="connsiteY1" fmla="*/ 0 h 1434477"/>
              <a:gd name="connsiteX2" fmla="*/ 2482718 w 2692854"/>
              <a:gd name="connsiteY2" fmla="*/ 1228172 h 1434477"/>
              <a:gd name="connsiteX3" fmla="*/ 2692854 w 2692854"/>
              <a:gd name="connsiteY3" fmla="*/ 1434477 h 1434477"/>
              <a:gd name="connsiteX4" fmla="*/ 2637616 w 2692854"/>
              <a:gd name="connsiteY4" fmla="*/ 1398519 h 1434477"/>
              <a:gd name="connsiteX5" fmla="*/ 477010 w 2692854"/>
              <a:gd name="connsiteY5" fmla="*/ 223171 h 1434477"/>
              <a:gd name="connsiteX6" fmla="*/ 0 w 2692854"/>
              <a:gd name="connsiteY6" fmla="*/ 3175 h 143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854" h="1434477">
                <a:moveTo>
                  <a:pt x="0" y="3175"/>
                </a:moveTo>
                <a:lnTo>
                  <a:pt x="865025" y="0"/>
                </a:lnTo>
                <a:cubicBezTo>
                  <a:pt x="1340750" y="320234"/>
                  <a:pt x="1967188" y="748716"/>
                  <a:pt x="2482718" y="1228172"/>
                </a:cubicBezTo>
                <a:lnTo>
                  <a:pt x="2692854" y="1434477"/>
                </a:lnTo>
                <a:lnTo>
                  <a:pt x="2637616" y="1398519"/>
                </a:lnTo>
                <a:cubicBezTo>
                  <a:pt x="2338709" y="1207951"/>
                  <a:pt x="1470347" y="700365"/>
                  <a:pt x="477010" y="223171"/>
                </a:cubicBezTo>
                <a:lnTo>
                  <a:pt x="0" y="3175"/>
                </a:lnTo>
                <a:close/>
              </a:path>
            </a:pathLst>
          </a:custGeom>
          <a:solidFill>
            <a:srgbClr val="1A2A4F"/>
          </a:solidFill>
          <a:ln>
            <a:no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Freeform 15"/>
          <p:cNvSpPr/>
          <p:nvPr userDrawn="1"/>
        </p:nvSpPr>
        <p:spPr>
          <a:xfrm>
            <a:off x="7683391" y="1434466"/>
            <a:ext cx="1626043" cy="5429884"/>
          </a:xfrm>
          <a:custGeom>
            <a:avLst/>
            <a:gdLst>
              <a:gd name="connsiteX0" fmla="*/ 1219502 w 1219532"/>
              <a:gd name="connsiteY0" fmla="*/ 0 h 5429884"/>
              <a:gd name="connsiteX1" fmla="*/ 1219532 w 1219532"/>
              <a:gd name="connsiteY1" fmla="*/ 30 h 5429884"/>
              <a:gd name="connsiteX2" fmla="*/ 617437 w 1219532"/>
              <a:gd name="connsiteY2" fmla="*/ 5429884 h 5429884"/>
              <a:gd name="connsiteX3" fmla="*/ 0 w 1219532"/>
              <a:gd name="connsiteY3" fmla="*/ 5428857 h 5429884"/>
              <a:gd name="connsiteX4" fmla="*/ 0 w 1219532"/>
              <a:gd name="connsiteY4" fmla="*/ 5423534 h 5429884"/>
              <a:gd name="connsiteX5" fmla="*/ 9526 w 1219532"/>
              <a:gd name="connsiteY5" fmla="*/ 5423534 h 542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32" h="5429884">
                <a:moveTo>
                  <a:pt x="1219502" y="0"/>
                </a:moveTo>
                <a:lnTo>
                  <a:pt x="1219532" y="30"/>
                </a:lnTo>
                <a:lnTo>
                  <a:pt x="617437" y="5429884"/>
                </a:lnTo>
                <a:lnTo>
                  <a:pt x="0" y="5428857"/>
                </a:lnTo>
                <a:lnTo>
                  <a:pt x="0" y="5423534"/>
                </a:lnTo>
                <a:lnTo>
                  <a:pt x="9526" y="5423534"/>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Picture Placeholder 3"/>
          <p:cNvSpPr>
            <a:spLocks noGrp="1"/>
          </p:cNvSpPr>
          <p:nvPr>
            <p:ph type="pic" sz="quarter" idx="15"/>
          </p:nvPr>
        </p:nvSpPr>
        <p:spPr>
          <a:xfrm>
            <a:off x="6873330" y="-3601"/>
            <a:ext cx="5349527" cy="6877548"/>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16 w 10000"/>
              <a:gd name="connsiteY1" fmla="*/ 29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3638 w 10000"/>
              <a:gd name="connsiteY0" fmla="*/ 2129 h 10000"/>
              <a:gd name="connsiteX1" fmla="*/ 16 w 10000"/>
              <a:gd name="connsiteY1" fmla="*/ 29 h 10000"/>
              <a:gd name="connsiteX2" fmla="*/ 10000 w 10000"/>
              <a:gd name="connsiteY2" fmla="*/ 0 h 10000"/>
              <a:gd name="connsiteX3" fmla="*/ 10000 w 10000"/>
              <a:gd name="connsiteY3" fmla="*/ 10000 h 10000"/>
              <a:gd name="connsiteX4" fmla="*/ 0 w 10000"/>
              <a:gd name="connsiteY4" fmla="*/ 10000 h 10000"/>
              <a:gd name="connsiteX5" fmla="*/ 3638 w 10000"/>
              <a:gd name="connsiteY5" fmla="*/ 2129 h 10000"/>
              <a:gd name="connsiteX0" fmla="*/ 3623 w 9985"/>
              <a:gd name="connsiteY0" fmla="*/ 2129 h 10014"/>
              <a:gd name="connsiteX1" fmla="*/ 1 w 9985"/>
              <a:gd name="connsiteY1" fmla="*/ 29 h 10014"/>
              <a:gd name="connsiteX2" fmla="*/ 9985 w 9985"/>
              <a:gd name="connsiteY2" fmla="*/ 0 h 10014"/>
              <a:gd name="connsiteX3" fmla="*/ 9985 w 9985"/>
              <a:gd name="connsiteY3" fmla="*/ 10000 h 10014"/>
              <a:gd name="connsiteX4" fmla="*/ 2378 w 9985"/>
              <a:gd name="connsiteY4" fmla="*/ 10014 h 10014"/>
              <a:gd name="connsiteX5" fmla="*/ 3623 w 9985"/>
              <a:gd name="connsiteY5" fmla="*/ 2129 h 10014"/>
              <a:gd name="connsiteX0" fmla="*/ 3628 w 10000"/>
              <a:gd name="connsiteY0" fmla="*/ 2126 h 9986"/>
              <a:gd name="connsiteX1" fmla="*/ 1 w 10000"/>
              <a:gd name="connsiteY1" fmla="*/ 29 h 9986"/>
              <a:gd name="connsiteX2" fmla="*/ 10000 w 10000"/>
              <a:gd name="connsiteY2" fmla="*/ 0 h 9986"/>
              <a:gd name="connsiteX3" fmla="*/ 10000 w 10000"/>
              <a:gd name="connsiteY3" fmla="*/ 9986 h 9986"/>
              <a:gd name="connsiteX4" fmla="*/ 2402 w 10000"/>
              <a:gd name="connsiteY4" fmla="*/ 9981 h 9986"/>
              <a:gd name="connsiteX5" fmla="*/ 3628 w 10000"/>
              <a:gd name="connsiteY5" fmla="*/ 2126 h 9986"/>
              <a:gd name="connsiteX0" fmla="*/ 3601 w 10000"/>
              <a:gd name="connsiteY0" fmla="*/ 2095 h 10000"/>
              <a:gd name="connsiteX1" fmla="*/ 1 w 10000"/>
              <a:gd name="connsiteY1" fmla="*/ 29 h 10000"/>
              <a:gd name="connsiteX2" fmla="*/ 10000 w 10000"/>
              <a:gd name="connsiteY2" fmla="*/ 0 h 10000"/>
              <a:gd name="connsiteX3" fmla="*/ 10000 w 10000"/>
              <a:gd name="connsiteY3" fmla="*/ 10000 h 10000"/>
              <a:gd name="connsiteX4" fmla="*/ 2402 w 10000"/>
              <a:gd name="connsiteY4" fmla="*/ 9995 h 10000"/>
              <a:gd name="connsiteX5" fmla="*/ 3601 w 10000"/>
              <a:gd name="connsiteY5" fmla="*/ 2095 h 10000"/>
              <a:gd name="connsiteX0" fmla="*/ 3601 w 10000"/>
              <a:gd name="connsiteY0" fmla="*/ 2095 h 10000"/>
              <a:gd name="connsiteX1" fmla="*/ 1 w 10000"/>
              <a:gd name="connsiteY1" fmla="*/ 9 h 10000"/>
              <a:gd name="connsiteX2" fmla="*/ 10000 w 10000"/>
              <a:gd name="connsiteY2" fmla="*/ 0 h 10000"/>
              <a:gd name="connsiteX3" fmla="*/ 10000 w 10000"/>
              <a:gd name="connsiteY3" fmla="*/ 10000 h 10000"/>
              <a:gd name="connsiteX4" fmla="*/ 2402 w 10000"/>
              <a:gd name="connsiteY4" fmla="*/ 9995 h 10000"/>
              <a:gd name="connsiteX5" fmla="*/ 3601 w 10000"/>
              <a:gd name="connsiteY5" fmla="*/ 2095 h 10000"/>
              <a:gd name="connsiteX0" fmla="*/ 3601 w 10000"/>
              <a:gd name="connsiteY0" fmla="*/ 2096 h 10001"/>
              <a:gd name="connsiteX1" fmla="*/ 1 w 10000"/>
              <a:gd name="connsiteY1" fmla="*/ 0 h 10001"/>
              <a:gd name="connsiteX2" fmla="*/ 10000 w 10000"/>
              <a:gd name="connsiteY2" fmla="*/ 1 h 10001"/>
              <a:gd name="connsiteX3" fmla="*/ 10000 w 10000"/>
              <a:gd name="connsiteY3" fmla="*/ 10001 h 10001"/>
              <a:gd name="connsiteX4" fmla="*/ 2402 w 10000"/>
              <a:gd name="connsiteY4" fmla="*/ 9996 h 10001"/>
              <a:gd name="connsiteX5" fmla="*/ 3601 w 10000"/>
              <a:gd name="connsiteY5" fmla="*/ 2096 h 10001"/>
              <a:gd name="connsiteX0" fmla="*/ 3600 w 9999"/>
              <a:gd name="connsiteY0" fmla="*/ 2096 h 10001"/>
              <a:gd name="connsiteX1" fmla="*/ 0 w 9999"/>
              <a:gd name="connsiteY1" fmla="*/ 0 h 10001"/>
              <a:gd name="connsiteX2" fmla="*/ 9999 w 9999"/>
              <a:gd name="connsiteY2" fmla="*/ 1 h 10001"/>
              <a:gd name="connsiteX3" fmla="*/ 9999 w 9999"/>
              <a:gd name="connsiteY3" fmla="*/ 10001 h 10001"/>
              <a:gd name="connsiteX4" fmla="*/ 2401 w 9999"/>
              <a:gd name="connsiteY4" fmla="*/ 9996 h 10001"/>
              <a:gd name="connsiteX5" fmla="*/ 3600 w 9999"/>
              <a:gd name="connsiteY5" fmla="*/ 2096 h 10001"/>
              <a:gd name="connsiteX0" fmla="*/ 3600 w 10000"/>
              <a:gd name="connsiteY0" fmla="*/ 2096 h 10000"/>
              <a:gd name="connsiteX1" fmla="*/ 0 w 10000"/>
              <a:gd name="connsiteY1" fmla="*/ 0 h 10000"/>
              <a:gd name="connsiteX2" fmla="*/ 10000 w 10000"/>
              <a:gd name="connsiteY2" fmla="*/ 1 h 10000"/>
              <a:gd name="connsiteX3" fmla="*/ 10000 w 10000"/>
              <a:gd name="connsiteY3" fmla="*/ 10000 h 10000"/>
              <a:gd name="connsiteX4" fmla="*/ 2401 w 10000"/>
              <a:gd name="connsiteY4" fmla="*/ 9995 h 10000"/>
              <a:gd name="connsiteX5" fmla="*/ 3600 w 10000"/>
              <a:gd name="connsiteY5" fmla="*/ 2096 h 10000"/>
              <a:gd name="connsiteX0" fmla="*/ 3613 w 10013"/>
              <a:gd name="connsiteY0" fmla="*/ 2095 h 9999"/>
              <a:gd name="connsiteX1" fmla="*/ 0 w 10013"/>
              <a:gd name="connsiteY1" fmla="*/ 4 h 9999"/>
              <a:gd name="connsiteX2" fmla="*/ 10013 w 10013"/>
              <a:gd name="connsiteY2" fmla="*/ 0 h 9999"/>
              <a:gd name="connsiteX3" fmla="*/ 10013 w 10013"/>
              <a:gd name="connsiteY3" fmla="*/ 9999 h 9999"/>
              <a:gd name="connsiteX4" fmla="*/ 2414 w 10013"/>
              <a:gd name="connsiteY4" fmla="*/ 9994 h 9999"/>
              <a:gd name="connsiteX5" fmla="*/ 3613 w 10013"/>
              <a:gd name="connsiteY5" fmla="*/ 2095 h 9999"/>
              <a:gd name="connsiteX0" fmla="*/ 3608 w 10000"/>
              <a:gd name="connsiteY0" fmla="*/ 2091 h 9996"/>
              <a:gd name="connsiteX1" fmla="*/ 0 w 10000"/>
              <a:gd name="connsiteY1" fmla="*/ 0 h 9996"/>
              <a:gd name="connsiteX2" fmla="*/ 7348 w 10000"/>
              <a:gd name="connsiteY2" fmla="*/ 9 h 9996"/>
              <a:gd name="connsiteX3" fmla="*/ 10000 w 10000"/>
              <a:gd name="connsiteY3" fmla="*/ 9996 h 9996"/>
              <a:gd name="connsiteX4" fmla="*/ 2411 w 10000"/>
              <a:gd name="connsiteY4" fmla="*/ 9991 h 9996"/>
              <a:gd name="connsiteX5" fmla="*/ 3608 w 10000"/>
              <a:gd name="connsiteY5" fmla="*/ 2091 h 9996"/>
              <a:gd name="connsiteX0" fmla="*/ 3608 w 10000"/>
              <a:gd name="connsiteY0" fmla="*/ 2092 h 10000"/>
              <a:gd name="connsiteX1" fmla="*/ 0 w 10000"/>
              <a:gd name="connsiteY1" fmla="*/ 0 h 10000"/>
              <a:gd name="connsiteX2" fmla="*/ 7921 w 10000"/>
              <a:gd name="connsiteY2" fmla="*/ 9 h 10000"/>
              <a:gd name="connsiteX3" fmla="*/ 10000 w 10000"/>
              <a:gd name="connsiteY3" fmla="*/ 10000 h 10000"/>
              <a:gd name="connsiteX4" fmla="*/ 2411 w 10000"/>
              <a:gd name="connsiteY4" fmla="*/ 9995 h 10000"/>
              <a:gd name="connsiteX5" fmla="*/ 3608 w 10000"/>
              <a:gd name="connsiteY5" fmla="*/ 2092 h 10000"/>
              <a:gd name="connsiteX0" fmla="*/ 3608 w 7921"/>
              <a:gd name="connsiteY0" fmla="*/ 2092 h 9995"/>
              <a:gd name="connsiteX1" fmla="*/ 0 w 7921"/>
              <a:gd name="connsiteY1" fmla="*/ 0 h 9995"/>
              <a:gd name="connsiteX2" fmla="*/ 7921 w 7921"/>
              <a:gd name="connsiteY2" fmla="*/ 9 h 9995"/>
              <a:gd name="connsiteX3" fmla="*/ 7420 w 7921"/>
              <a:gd name="connsiteY3" fmla="*/ 9974 h 9995"/>
              <a:gd name="connsiteX4" fmla="*/ 2411 w 7921"/>
              <a:gd name="connsiteY4" fmla="*/ 9995 h 9995"/>
              <a:gd name="connsiteX5" fmla="*/ 3608 w 7921"/>
              <a:gd name="connsiteY5" fmla="*/ 2092 h 9995"/>
              <a:gd name="connsiteX0" fmla="*/ 4555 w 10024"/>
              <a:gd name="connsiteY0" fmla="*/ 2093 h 10019"/>
              <a:gd name="connsiteX1" fmla="*/ 0 w 10024"/>
              <a:gd name="connsiteY1" fmla="*/ 0 h 10019"/>
              <a:gd name="connsiteX2" fmla="*/ 10000 w 10024"/>
              <a:gd name="connsiteY2" fmla="*/ 9 h 10019"/>
              <a:gd name="connsiteX3" fmla="*/ 10024 w 10024"/>
              <a:gd name="connsiteY3" fmla="*/ 10019 h 10019"/>
              <a:gd name="connsiteX4" fmla="*/ 3044 w 10024"/>
              <a:gd name="connsiteY4" fmla="*/ 10000 h 10019"/>
              <a:gd name="connsiteX5" fmla="*/ 4555 w 10024"/>
              <a:gd name="connsiteY5" fmla="*/ 2093 h 1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4" h="10019">
                <a:moveTo>
                  <a:pt x="4555" y="2093"/>
                </a:moveTo>
                <a:cubicBezTo>
                  <a:pt x="3391" y="1363"/>
                  <a:pt x="1216" y="491"/>
                  <a:pt x="0" y="0"/>
                </a:cubicBezTo>
                <a:lnTo>
                  <a:pt x="10000" y="9"/>
                </a:lnTo>
                <a:cubicBezTo>
                  <a:pt x="10008" y="3346"/>
                  <a:pt x="10016" y="6682"/>
                  <a:pt x="10024" y="10019"/>
                </a:cubicBezTo>
                <a:lnTo>
                  <a:pt x="3044" y="10000"/>
                </a:lnTo>
                <a:lnTo>
                  <a:pt x="4555" y="2093"/>
                </a:lnTo>
                <a:close/>
              </a:path>
            </a:pathLst>
          </a:custGeom>
          <a:solidFill>
            <a:schemeClr val="bg1">
              <a:lumMod val="75000"/>
            </a:schemeClr>
          </a:solidFill>
        </p:spPr>
        <p:txBody>
          <a:body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579" y="5882634"/>
            <a:ext cx="1585588" cy="741451"/>
          </a:xfrm>
          <a:prstGeom prst="rect">
            <a:avLst/>
          </a:prstGeom>
        </p:spPr>
      </p:pic>
    </p:spTree>
    <p:extLst>
      <p:ext uri="{BB962C8B-B14F-4D97-AF65-F5344CB8AC3E}">
        <p14:creationId xmlns:p14="http://schemas.microsoft.com/office/powerpoint/2010/main" val="1551162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with image left 1">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5464619" y="1177025"/>
            <a:ext cx="5564703"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2" name="Text Placeholder 12"/>
          <p:cNvSpPr>
            <a:spLocks noGrp="1"/>
          </p:cNvSpPr>
          <p:nvPr>
            <p:ph type="body" sz="quarter" idx="12" hasCustomPrompt="1"/>
          </p:nvPr>
        </p:nvSpPr>
        <p:spPr>
          <a:xfrm>
            <a:off x="5464619" y="1653059"/>
            <a:ext cx="5878557" cy="593725"/>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22" name="Text Placeholder 12"/>
          <p:cNvSpPr>
            <a:spLocks noGrp="1"/>
          </p:cNvSpPr>
          <p:nvPr>
            <p:ph type="body" sz="quarter" idx="13" hasCustomPrompt="1"/>
          </p:nvPr>
        </p:nvSpPr>
        <p:spPr>
          <a:xfrm>
            <a:off x="5464619" y="2423064"/>
            <a:ext cx="5878557" cy="2817273"/>
          </a:xfrm>
          <a:prstGeom prst="rect">
            <a:avLst/>
          </a:prstGeom>
        </p:spPr>
        <p:txBody>
          <a:bodyPr>
            <a:noAutofit/>
          </a:bodyPr>
          <a:lstStyle>
            <a:lvl1pPr marL="285750" indent="-285750">
              <a:lnSpc>
                <a:spcPct val="100000"/>
              </a:lnSpc>
              <a:spcBef>
                <a:spcPts val="0"/>
              </a:spcBef>
              <a:buFont typeface="Arial" charset="0"/>
              <a:buChar char="•"/>
              <a:defRPr sz="1600" b="0" i="0" spc="0" baseline="0">
                <a:solidFill>
                  <a:schemeClr val="tx1">
                    <a:lumMod val="75000"/>
                    <a:lumOff val="25000"/>
                  </a:schemeClr>
                </a:solidFill>
                <a:latin typeface="Arial" charset="0"/>
                <a:ea typeface="Arial" charset="0"/>
                <a:cs typeface="Arial" charset="0"/>
              </a:defRPr>
            </a:lvl1pPr>
          </a:lstStyle>
          <a:p>
            <a:pPr lvl="0"/>
            <a:r>
              <a:rPr lang="en-US"/>
              <a:t>Body copy goes here</a:t>
            </a:r>
          </a:p>
        </p:txBody>
      </p:sp>
      <p:grpSp>
        <p:nvGrpSpPr>
          <p:cNvPr id="3" name="Group 2"/>
          <p:cNvGrpSpPr/>
          <p:nvPr userDrawn="1"/>
        </p:nvGrpSpPr>
        <p:grpSpPr>
          <a:xfrm flipH="1">
            <a:off x="2419968" y="383492"/>
            <a:ext cx="4451739" cy="6474508"/>
            <a:chOff x="4000590" y="374206"/>
            <a:chExt cx="3338804" cy="6474508"/>
          </a:xfrm>
        </p:grpSpPr>
        <p:sp>
          <p:nvSpPr>
            <p:cNvPr id="13" name="TextBox 12"/>
            <p:cNvSpPr txBox="1">
              <a:spLocks/>
            </p:cNvSpPr>
            <p:nvPr userDrawn="1"/>
          </p:nvSpPr>
          <p:spPr>
            <a:xfrm rot="1859265">
              <a:off x="4000590" y="374206"/>
              <a:ext cx="3212460" cy="1920108"/>
            </a:xfrm>
            <a:custGeom>
              <a:avLst/>
              <a:gdLst>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17940 w 3212460"/>
                <a:gd name="connsiteY5" fmla="*/ 1735571 h 1920108"/>
                <a:gd name="connsiteX6" fmla="*/ 56031 w 3212460"/>
                <a:gd name="connsiteY6" fmla="*/ 374148 h 19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2460" h="1920108">
                  <a:moveTo>
                    <a:pt x="0" y="368316"/>
                  </a:moveTo>
                  <a:lnTo>
                    <a:pt x="613277" y="0"/>
                  </a:lnTo>
                  <a:lnTo>
                    <a:pt x="815519" y="72065"/>
                  </a:lnTo>
                  <a:cubicBezTo>
                    <a:pt x="1739867" y="437366"/>
                    <a:pt x="2527752" y="1040228"/>
                    <a:pt x="3156027" y="1843776"/>
                  </a:cubicBezTo>
                  <a:lnTo>
                    <a:pt x="3212460" y="1920108"/>
                  </a:lnTo>
                  <a:lnTo>
                    <a:pt x="3017940" y="1735571"/>
                  </a:lnTo>
                  <a:cubicBezTo>
                    <a:pt x="2192531" y="995908"/>
                    <a:pt x="1193572" y="525963"/>
                    <a:pt x="56031" y="374148"/>
                  </a:cubicBezTo>
                  <a:close/>
                </a:path>
              </a:pathLst>
            </a:custGeom>
            <a:solidFill>
              <a:srgbClr val="1A2A4F"/>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5" name="TextBox 14"/>
            <p:cNvSpPr txBox="1">
              <a:spLocks/>
            </p:cNvSpPr>
            <p:nvPr userDrawn="1"/>
          </p:nvSpPr>
          <p:spPr>
            <a:xfrm rot="1859265">
              <a:off x="5427310" y="3217352"/>
              <a:ext cx="1912084" cy="3631362"/>
            </a:xfrm>
            <a:custGeom>
              <a:avLst/>
              <a:gdLst>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47049 w 1912084"/>
                <a:gd name="connsiteY6" fmla="*/ 198900 h 36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2084" h="3631362">
                  <a:moveTo>
                    <a:pt x="0" y="0"/>
                  </a:moveTo>
                  <a:lnTo>
                    <a:pt x="47861" y="45405"/>
                  </a:lnTo>
                  <a:cubicBezTo>
                    <a:pt x="862909" y="863313"/>
                    <a:pt x="1489673" y="1962910"/>
                    <a:pt x="1889805" y="3291102"/>
                  </a:cubicBezTo>
                  <a:lnTo>
                    <a:pt x="1912084" y="3370304"/>
                  </a:lnTo>
                  <a:lnTo>
                    <a:pt x="1477400" y="3631362"/>
                  </a:lnTo>
                  <a:lnTo>
                    <a:pt x="1472304" y="3599174"/>
                  </a:lnTo>
                  <a:cubicBezTo>
                    <a:pt x="1240507" y="2266284"/>
                    <a:pt x="788947" y="1117232"/>
                    <a:pt x="147049" y="198900"/>
                  </a:cubicBezTo>
                  <a:close/>
                </a:path>
              </a:pathLst>
            </a:custGeom>
            <a:solidFill>
              <a:srgbClr val="00B8E7"/>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grpSp>
      <p:sp>
        <p:nvSpPr>
          <p:cNvPr id="6" name="Picture Placeholder 5"/>
          <p:cNvSpPr>
            <a:spLocks noGrp="1"/>
          </p:cNvSpPr>
          <p:nvPr>
            <p:ph type="pic" sz="quarter" idx="14"/>
          </p:nvPr>
        </p:nvSpPr>
        <p:spPr>
          <a:xfrm>
            <a:off x="0" y="0"/>
            <a:ext cx="5217523" cy="6861586"/>
          </a:xfrm>
          <a:custGeom>
            <a:avLst/>
            <a:gdLst>
              <a:gd name="connsiteX0" fmla="*/ 0 w 3348038"/>
              <a:gd name="connsiteY0" fmla="*/ 0 h 6858000"/>
              <a:gd name="connsiteX1" fmla="*/ 2790021 w 3348038"/>
              <a:gd name="connsiteY1" fmla="*/ 0 h 6858000"/>
              <a:gd name="connsiteX2" fmla="*/ 3348038 w 3348038"/>
              <a:gd name="connsiteY2" fmla="*/ 558017 h 6858000"/>
              <a:gd name="connsiteX3" fmla="*/ 3348038 w 3348038"/>
              <a:gd name="connsiteY3" fmla="*/ 6858000 h 6858000"/>
              <a:gd name="connsiteX4" fmla="*/ 0 w 3348038"/>
              <a:gd name="connsiteY4" fmla="*/ 6858000 h 6858000"/>
              <a:gd name="connsiteX5" fmla="*/ 0 w 3348038"/>
              <a:gd name="connsiteY5" fmla="*/ 0 h 6858000"/>
              <a:gd name="connsiteX0" fmla="*/ 0 w 3348038"/>
              <a:gd name="connsiteY0" fmla="*/ 0 h 6858000"/>
              <a:gd name="connsiteX1" fmla="*/ 2790021 w 3348038"/>
              <a:gd name="connsiteY1" fmla="*/ 0 h 6858000"/>
              <a:gd name="connsiteX2" fmla="*/ 3348038 w 3348038"/>
              <a:gd name="connsiteY2" fmla="*/ 558017 h 6858000"/>
              <a:gd name="connsiteX3" fmla="*/ 2771568 w 3348038"/>
              <a:gd name="connsiteY3" fmla="*/ 6858000 h 6858000"/>
              <a:gd name="connsiteX4" fmla="*/ 0 w 3348038"/>
              <a:gd name="connsiteY4" fmla="*/ 6858000 h 6858000"/>
              <a:gd name="connsiteX5" fmla="*/ 0 w 3348038"/>
              <a:gd name="connsiteY5" fmla="*/ 0 h 6858000"/>
              <a:gd name="connsiteX0" fmla="*/ 0 w 2790021"/>
              <a:gd name="connsiteY0" fmla="*/ 0 h 6858000"/>
              <a:gd name="connsiteX1" fmla="*/ 2790021 w 2790021"/>
              <a:gd name="connsiteY1" fmla="*/ 0 h 6858000"/>
              <a:gd name="connsiteX2" fmla="*/ 2652299 w 2790021"/>
              <a:gd name="connsiteY2" fmla="*/ 2963286 h 6858000"/>
              <a:gd name="connsiteX3" fmla="*/ 2771568 w 2790021"/>
              <a:gd name="connsiteY3" fmla="*/ 6858000 h 6858000"/>
              <a:gd name="connsiteX4" fmla="*/ 0 w 2790021"/>
              <a:gd name="connsiteY4" fmla="*/ 6858000 h 6858000"/>
              <a:gd name="connsiteX5" fmla="*/ 0 w 2790021"/>
              <a:gd name="connsiteY5" fmla="*/ 0 h 6858000"/>
              <a:gd name="connsiteX0" fmla="*/ 0 w 3913142"/>
              <a:gd name="connsiteY0" fmla="*/ 0 h 6858000"/>
              <a:gd name="connsiteX1" fmla="*/ 3913142 w 3913142"/>
              <a:gd name="connsiteY1" fmla="*/ 0 h 6858000"/>
              <a:gd name="connsiteX2" fmla="*/ 2652299 w 3913142"/>
              <a:gd name="connsiteY2" fmla="*/ 2963286 h 6858000"/>
              <a:gd name="connsiteX3" fmla="*/ 2771568 w 3913142"/>
              <a:gd name="connsiteY3" fmla="*/ 6858000 h 6858000"/>
              <a:gd name="connsiteX4" fmla="*/ 0 w 3913142"/>
              <a:gd name="connsiteY4" fmla="*/ 6858000 h 6858000"/>
              <a:gd name="connsiteX5" fmla="*/ 0 w 3913142"/>
              <a:gd name="connsiteY5" fmla="*/ 0 h 6858000"/>
              <a:gd name="connsiteX0" fmla="*/ 0 w 3913142"/>
              <a:gd name="connsiteY0" fmla="*/ 0 h 6858000"/>
              <a:gd name="connsiteX1" fmla="*/ 3913142 w 3913142"/>
              <a:gd name="connsiteY1" fmla="*/ 0 h 6858000"/>
              <a:gd name="connsiteX2" fmla="*/ 2652299 w 3913142"/>
              <a:gd name="connsiteY2" fmla="*/ 2963286 h 6858000"/>
              <a:gd name="connsiteX3" fmla="*/ 2771568 w 3913142"/>
              <a:gd name="connsiteY3" fmla="*/ 6858000 h 6858000"/>
              <a:gd name="connsiteX4" fmla="*/ 0 w 3913142"/>
              <a:gd name="connsiteY4" fmla="*/ 6858000 h 6858000"/>
              <a:gd name="connsiteX5" fmla="*/ 0 w 3913142"/>
              <a:gd name="connsiteY5" fmla="*/ 0 h 6858000"/>
              <a:gd name="connsiteX0" fmla="*/ 0 w 3913142"/>
              <a:gd name="connsiteY0" fmla="*/ 0 h 6858000"/>
              <a:gd name="connsiteX1" fmla="*/ 3913142 w 3913142"/>
              <a:gd name="connsiteY1" fmla="*/ 0 h 6858000"/>
              <a:gd name="connsiteX2" fmla="*/ 2664999 w 3913142"/>
              <a:gd name="connsiteY2" fmla="*/ 2988686 h 6858000"/>
              <a:gd name="connsiteX3" fmla="*/ 2771568 w 3913142"/>
              <a:gd name="connsiteY3" fmla="*/ 6858000 h 6858000"/>
              <a:gd name="connsiteX4" fmla="*/ 0 w 3913142"/>
              <a:gd name="connsiteY4" fmla="*/ 6858000 h 6858000"/>
              <a:gd name="connsiteX5" fmla="*/ 0 w 3913142"/>
              <a:gd name="connsiteY5" fmla="*/ 0 h 6858000"/>
              <a:gd name="connsiteX0" fmla="*/ 0 w 3913142"/>
              <a:gd name="connsiteY0" fmla="*/ 0 h 6858000"/>
              <a:gd name="connsiteX1" fmla="*/ 3913142 w 3913142"/>
              <a:gd name="connsiteY1" fmla="*/ 0 h 6858000"/>
              <a:gd name="connsiteX2" fmla="*/ 2664999 w 3913142"/>
              <a:gd name="connsiteY2" fmla="*/ 2988686 h 6858000"/>
              <a:gd name="connsiteX3" fmla="*/ 2771568 w 3913142"/>
              <a:gd name="connsiteY3" fmla="*/ 6858000 h 6858000"/>
              <a:gd name="connsiteX4" fmla="*/ 0 w 3913142"/>
              <a:gd name="connsiteY4" fmla="*/ 6858000 h 6858000"/>
              <a:gd name="connsiteX5" fmla="*/ 0 w 3913142"/>
              <a:gd name="connsiteY5" fmla="*/ 0 h 6858000"/>
              <a:gd name="connsiteX0" fmla="*/ 0 w 3913142"/>
              <a:gd name="connsiteY0" fmla="*/ 0 h 6858000"/>
              <a:gd name="connsiteX1" fmla="*/ 3913142 w 3913142"/>
              <a:gd name="connsiteY1" fmla="*/ 0 h 6858000"/>
              <a:gd name="connsiteX2" fmla="*/ 2664999 w 3913142"/>
              <a:gd name="connsiteY2" fmla="*/ 2988686 h 6858000"/>
              <a:gd name="connsiteX3" fmla="*/ 2771568 w 3913142"/>
              <a:gd name="connsiteY3" fmla="*/ 6858000 h 6858000"/>
              <a:gd name="connsiteX4" fmla="*/ 0 w 3913142"/>
              <a:gd name="connsiteY4" fmla="*/ 6858000 h 6858000"/>
              <a:gd name="connsiteX5" fmla="*/ 0 w 3913142"/>
              <a:gd name="connsiteY5" fmla="*/ 0 h 6858000"/>
              <a:gd name="connsiteX0" fmla="*/ 0 w 3913142"/>
              <a:gd name="connsiteY0" fmla="*/ 0 h 6858000"/>
              <a:gd name="connsiteX1" fmla="*/ 3913142 w 3913142"/>
              <a:gd name="connsiteY1" fmla="*/ 0 h 6858000"/>
              <a:gd name="connsiteX2" fmla="*/ 2664999 w 3913142"/>
              <a:gd name="connsiteY2" fmla="*/ 2988686 h 6858000"/>
              <a:gd name="connsiteX3" fmla="*/ 2771568 w 3913142"/>
              <a:gd name="connsiteY3" fmla="*/ 6858000 h 6858000"/>
              <a:gd name="connsiteX4" fmla="*/ 0 w 3913142"/>
              <a:gd name="connsiteY4" fmla="*/ 6858000 h 6858000"/>
              <a:gd name="connsiteX5" fmla="*/ 0 w 3913142"/>
              <a:gd name="connsiteY5" fmla="*/ 0 h 6858000"/>
              <a:gd name="connsiteX0" fmla="*/ 0 w 3913142"/>
              <a:gd name="connsiteY0" fmla="*/ 0 h 6858000"/>
              <a:gd name="connsiteX1" fmla="*/ 3913142 w 3913142"/>
              <a:gd name="connsiteY1" fmla="*/ 0 h 6858000"/>
              <a:gd name="connsiteX2" fmla="*/ 2664999 w 3913142"/>
              <a:gd name="connsiteY2" fmla="*/ 2988686 h 6858000"/>
              <a:gd name="connsiteX3" fmla="*/ 2771568 w 3913142"/>
              <a:gd name="connsiteY3" fmla="*/ 6858000 h 6858000"/>
              <a:gd name="connsiteX4" fmla="*/ 0 w 3913142"/>
              <a:gd name="connsiteY4" fmla="*/ 6858000 h 6858000"/>
              <a:gd name="connsiteX5" fmla="*/ 0 w 3913142"/>
              <a:gd name="connsiteY5" fmla="*/ 0 h 6858000"/>
              <a:gd name="connsiteX0" fmla="*/ 0 w 3913142"/>
              <a:gd name="connsiteY0" fmla="*/ 0 h 6858000"/>
              <a:gd name="connsiteX1" fmla="*/ 3913142 w 3913142"/>
              <a:gd name="connsiteY1" fmla="*/ 0 h 6858000"/>
              <a:gd name="connsiteX2" fmla="*/ 2664999 w 3913142"/>
              <a:gd name="connsiteY2" fmla="*/ 2988686 h 6858000"/>
              <a:gd name="connsiteX3" fmla="*/ 2771568 w 3913142"/>
              <a:gd name="connsiteY3" fmla="*/ 6858000 h 6858000"/>
              <a:gd name="connsiteX4" fmla="*/ 0 w 3913142"/>
              <a:gd name="connsiteY4" fmla="*/ 6858000 h 6858000"/>
              <a:gd name="connsiteX5" fmla="*/ 0 w 3913142"/>
              <a:gd name="connsiteY5" fmla="*/ 0 h 6858000"/>
              <a:gd name="connsiteX0" fmla="*/ 0 w 3913142"/>
              <a:gd name="connsiteY0" fmla="*/ 0 h 6861586"/>
              <a:gd name="connsiteX1" fmla="*/ 3913142 w 3913142"/>
              <a:gd name="connsiteY1" fmla="*/ 0 h 6861586"/>
              <a:gd name="connsiteX2" fmla="*/ 2664999 w 3913142"/>
              <a:gd name="connsiteY2" fmla="*/ 2988686 h 6861586"/>
              <a:gd name="connsiteX3" fmla="*/ 2760811 w 3913142"/>
              <a:gd name="connsiteY3" fmla="*/ 6861586 h 6861586"/>
              <a:gd name="connsiteX4" fmla="*/ 0 w 3913142"/>
              <a:gd name="connsiteY4" fmla="*/ 6858000 h 6861586"/>
              <a:gd name="connsiteX5" fmla="*/ 0 w 3913142"/>
              <a:gd name="connsiteY5" fmla="*/ 0 h 6861586"/>
              <a:gd name="connsiteX0" fmla="*/ 0 w 3913142"/>
              <a:gd name="connsiteY0" fmla="*/ 0 h 6861586"/>
              <a:gd name="connsiteX1" fmla="*/ 3913142 w 3913142"/>
              <a:gd name="connsiteY1" fmla="*/ 0 h 6861586"/>
              <a:gd name="connsiteX2" fmla="*/ 2664999 w 3913142"/>
              <a:gd name="connsiteY2" fmla="*/ 2988686 h 6861586"/>
              <a:gd name="connsiteX3" fmla="*/ 2760811 w 3913142"/>
              <a:gd name="connsiteY3" fmla="*/ 6861586 h 6861586"/>
              <a:gd name="connsiteX4" fmla="*/ 0 w 3913142"/>
              <a:gd name="connsiteY4" fmla="*/ 6858000 h 6861586"/>
              <a:gd name="connsiteX5" fmla="*/ 0 w 3913142"/>
              <a:gd name="connsiteY5" fmla="*/ 0 h 6861586"/>
              <a:gd name="connsiteX0" fmla="*/ 0 w 3913142"/>
              <a:gd name="connsiteY0" fmla="*/ 0 h 6861586"/>
              <a:gd name="connsiteX1" fmla="*/ 3913142 w 3913142"/>
              <a:gd name="connsiteY1" fmla="*/ 0 h 6861586"/>
              <a:gd name="connsiteX2" fmla="*/ 2664999 w 3913142"/>
              <a:gd name="connsiteY2" fmla="*/ 2988686 h 6861586"/>
              <a:gd name="connsiteX3" fmla="*/ 2760811 w 3913142"/>
              <a:gd name="connsiteY3" fmla="*/ 6861586 h 6861586"/>
              <a:gd name="connsiteX4" fmla="*/ 0 w 3913142"/>
              <a:gd name="connsiteY4" fmla="*/ 6858000 h 6861586"/>
              <a:gd name="connsiteX5" fmla="*/ 0 w 3913142"/>
              <a:gd name="connsiteY5" fmla="*/ 0 h 6861586"/>
              <a:gd name="connsiteX0" fmla="*/ 0 w 3913142"/>
              <a:gd name="connsiteY0" fmla="*/ 0 h 6861586"/>
              <a:gd name="connsiteX1" fmla="*/ 3913142 w 3913142"/>
              <a:gd name="connsiteY1" fmla="*/ 0 h 6861586"/>
              <a:gd name="connsiteX2" fmla="*/ 2664999 w 3913142"/>
              <a:gd name="connsiteY2" fmla="*/ 2988686 h 6861586"/>
              <a:gd name="connsiteX3" fmla="*/ 2760811 w 3913142"/>
              <a:gd name="connsiteY3" fmla="*/ 6861586 h 6861586"/>
              <a:gd name="connsiteX4" fmla="*/ 0 w 3913142"/>
              <a:gd name="connsiteY4" fmla="*/ 6858000 h 6861586"/>
              <a:gd name="connsiteX5" fmla="*/ 0 w 3913142"/>
              <a:gd name="connsiteY5" fmla="*/ 0 h 6861586"/>
              <a:gd name="connsiteX0" fmla="*/ 0 w 3913142"/>
              <a:gd name="connsiteY0" fmla="*/ 0 h 6861586"/>
              <a:gd name="connsiteX1" fmla="*/ 3913142 w 3913142"/>
              <a:gd name="connsiteY1" fmla="*/ 0 h 6861586"/>
              <a:gd name="connsiteX2" fmla="*/ 2664999 w 3913142"/>
              <a:gd name="connsiteY2" fmla="*/ 2988686 h 6861586"/>
              <a:gd name="connsiteX3" fmla="*/ 2760811 w 3913142"/>
              <a:gd name="connsiteY3" fmla="*/ 6861586 h 6861586"/>
              <a:gd name="connsiteX4" fmla="*/ 0 w 3913142"/>
              <a:gd name="connsiteY4" fmla="*/ 6858000 h 6861586"/>
              <a:gd name="connsiteX5" fmla="*/ 0 w 3913142"/>
              <a:gd name="connsiteY5" fmla="*/ 0 h 68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3142" h="6861586">
                <a:moveTo>
                  <a:pt x="0" y="0"/>
                </a:moveTo>
                <a:lnTo>
                  <a:pt x="3913142" y="0"/>
                </a:lnTo>
                <a:cubicBezTo>
                  <a:pt x="2975336" y="1127462"/>
                  <a:pt x="2742380" y="2315249"/>
                  <a:pt x="2664999" y="2988686"/>
                </a:cubicBezTo>
                <a:cubicBezTo>
                  <a:pt x="2392136" y="3959313"/>
                  <a:pt x="2366700" y="5503683"/>
                  <a:pt x="2760811" y="6861586"/>
                </a:cubicBezTo>
                <a:lnTo>
                  <a:pt x="0" y="6858000"/>
                </a:lnTo>
                <a:lnTo>
                  <a:pt x="0" y="0"/>
                </a:lnTo>
                <a:close/>
              </a:path>
            </a:pathLst>
          </a:custGeom>
          <a:solidFill>
            <a:schemeClr val="bg1">
              <a:lumMod val="75000"/>
            </a:schemeClr>
          </a:solidFill>
        </p:spPr>
        <p:txBody>
          <a:bodyPr/>
          <a:lstStyle/>
          <a:p>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3787" y="5882634"/>
            <a:ext cx="1585588" cy="741451"/>
          </a:xfrm>
          <a:prstGeom prst="rect">
            <a:avLst/>
          </a:prstGeom>
        </p:spPr>
      </p:pic>
    </p:spTree>
    <p:extLst>
      <p:ext uri="{BB962C8B-B14F-4D97-AF65-F5344CB8AC3E}">
        <p14:creationId xmlns:p14="http://schemas.microsoft.com/office/powerpoint/2010/main" val="135541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with image left 2">
    <p:bg>
      <p:bgPr>
        <a:solidFill>
          <a:schemeClr val="bg1"/>
        </a:solidFill>
        <a:effectLst/>
      </p:bgPr>
    </p:bg>
    <p:spTree>
      <p:nvGrpSpPr>
        <p:cNvPr id="1" name=""/>
        <p:cNvGrpSpPr/>
        <p:nvPr/>
      </p:nvGrpSpPr>
      <p:grpSpPr>
        <a:xfrm>
          <a:off x="0" y="0"/>
          <a:ext cx="0" cy="0"/>
          <a:chOff x="0" y="0"/>
          <a:chExt cx="0" cy="0"/>
        </a:xfrm>
      </p:grpSpPr>
      <p:sp>
        <p:nvSpPr>
          <p:cNvPr id="15" name="Freeform 14"/>
          <p:cNvSpPr/>
          <p:nvPr userDrawn="1"/>
        </p:nvSpPr>
        <p:spPr>
          <a:xfrm flipH="1">
            <a:off x="2895413" y="3175"/>
            <a:ext cx="3590472" cy="1434477"/>
          </a:xfrm>
          <a:custGeom>
            <a:avLst/>
            <a:gdLst>
              <a:gd name="connsiteX0" fmla="*/ 0 w 2661104"/>
              <a:gd name="connsiteY0" fmla="*/ 0 h 1418602"/>
              <a:gd name="connsiteX1" fmla="*/ 833275 w 2661104"/>
              <a:gd name="connsiteY1" fmla="*/ 0 h 1418602"/>
              <a:gd name="connsiteX2" fmla="*/ 2450968 w 2661104"/>
              <a:gd name="connsiteY2" fmla="*/ 1212297 h 1418602"/>
              <a:gd name="connsiteX3" fmla="*/ 2661104 w 2661104"/>
              <a:gd name="connsiteY3" fmla="*/ 1418602 h 1418602"/>
              <a:gd name="connsiteX4" fmla="*/ 2605866 w 2661104"/>
              <a:gd name="connsiteY4" fmla="*/ 1382644 h 1418602"/>
              <a:gd name="connsiteX5" fmla="*/ 445260 w 2661104"/>
              <a:gd name="connsiteY5" fmla="*/ 207296 h 1418602"/>
              <a:gd name="connsiteX6" fmla="*/ 0 w 2661104"/>
              <a:gd name="connsiteY6" fmla="*/ 0 h 1418602"/>
              <a:gd name="connsiteX0" fmla="*/ 0 w 2718254"/>
              <a:gd name="connsiteY0" fmla="*/ 0 h 1434477"/>
              <a:gd name="connsiteX1" fmla="*/ 890425 w 2718254"/>
              <a:gd name="connsiteY1" fmla="*/ 15875 h 1434477"/>
              <a:gd name="connsiteX2" fmla="*/ 2508118 w 2718254"/>
              <a:gd name="connsiteY2" fmla="*/ 1228172 h 1434477"/>
              <a:gd name="connsiteX3" fmla="*/ 2718254 w 2718254"/>
              <a:gd name="connsiteY3" fmla="*/ 1434477 h 1434477"/>
              <a:gd name="connsiteX4" fmla="*/ 2663016 w 2718254"/>
              <a:gd name="connsiteY4" fmla="*/ 1398519 h 1434477"/>
              <a:gd name="connsiteX5" fmla="*/ 502410 w 2718254"/>
              <a:gd name="connsiteY5" fmla="*/ 223171 h 1434477"/>
              <a:gd name="connsiteX6" fmla="*/ 0 w 2718254"/>
              <a:gd name="connsiteY6" fmla="*/ 0 h 1434477"/>
              <a:gd name="connsiteX0" fmla="*/ 0 w 2692854"/>
              <a:gd name="connsiteY0" fmla="*/ 0 h 1431302"/>
              <a:gd name="connsiteX1" fmla="*/ 865025 w 2692854"/>
              <a:gd name="connsiteY1" fmla="*/ 12700 h 1431302"/>
              <a:gd name="connsiteX2" fmla="*/ 2482718 w 2692854"/>
              <a:gd name="connsiteY2" fmla="*/ 1224997 h 1431302"/>
              <a:gd name="connsiteX3" fmla="*/ 2692854 w 2692854"/>
              <a:gd name="connsiteY3" fmla="*/ 1431302 h 1431302"/>
              <a:gd name="connsiteX4" fmla="*/ 2637616 w 2692854"/>
              <a:gd name="connsiteY4" fmla="*/ 1395344 h 1431302"/>
              <a:gd name="connsiteX5" fmla="*/ 477010 w 2692854"/>
              <a:gd name="connsiteY5" fmla="*/ 219996 h 1431302"/>
              <a:gd name="connsiteX6" fmla="*/ 0 w 2692854"/>
              <a:gd name="connsiteY6" fmla="*/ 0 h 1431302"/>
              <a:gd name="connsiteX0" fmla="*/ 0 w 2692854"/>
              <a:gd name="connsiteY0" fmla="*/ 3175 h 1434477"/>
              <a:gd name="connsiteX1" fmla="*/ 865025 w 2692854"/>
              <a:gd name="connsiteY1" fmla="*/ 0 h 1434477"/>
              <a:gd name="connsiteX2" fmla="*/ 2482718 w 2692854"/>
              <a:gd name="connsiteY2" fmla="*/ 1228172 h 1434477"/>
              <a:gd name="connsiteX3" fmla="*/ 2692854 w 2692854"/>
              <a:gd name="connsiteY3" fmla="*/ 1434477 h 1434477"/>
              <a:gd name="connsiteX4" fmla="*/ 2637616 w 2692854"/>
              <a:gd name="connsiteY4" fmla="*/ 1398519 h 1434477"/>
              <a:gd name="connsiteX5" fmla="*/ 477010 w 2692854"/>
              <a:gd name="connsiteY5" fmla="*/ 223171 h 1434477"/>
              <a:gd name="connsiteX6" fmla="*/ 0 w 2692854"/>
              <a:gd name="connsiteY6" fmla="*/ 3175 h 143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854" h="1434477">
                <a:moveTo>
                  <a:pt x="0" y="3175"/>
                </a:moveTo>
                <a:lnTo>
                  <a:pt x="865025" y="0"/>
                </a:lnTo>
                <a:cubicBezTo>
                  <a:pt x="1340750" y="320234"/>
                  <a:pt x="1967188" y="748716"/>
                  <a:pt x="2482718" y="1228172"/>
                </a:cubicBezTo>
                <a:lnTo>
                  <a:pt x="2692854" y="1434477"/>
                </a:lnTo>
                <a:lnTo>
                  <a:pt x="2637616" y="1398519"/>
                </a:lnTo>
                <a:cubicBezTo>
                  <a:pt x="2338709" y="1207951"/>
                  <a:pt x="1470347" y="700365"/>
                  <a:pt x="477010" y="223171"/>
                </a:cubicBezTo>
                <a:lnTo>
                  <a:pt x="0" y="3175"/>
                </a:lnTo>
                <a:close/>
              </a:path>
            </a:pathLst>
          </a:custGeom>
          <a:solidFill>
            <a:srgbClr val="1A2A4F"/>
          </a:solidFill>
          <a:ln>
            <a:no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Freeform 15"/>
          <p:cNvSpPr/>
          <p:nvPr userDrawn="1"/>
        </p:nvSpPr>
        <p:spPr>
          <a:xfrm flipH="1">
            <a:off x="2908009" y="1434466"/>
            <a:ext cx="1626043" cy="5429884"/>
          </a:xfrm>
          <a:custGeom>
            <a:avLst/>
            <a:gdLst>
              <a:gd name="connsiteX0" fmla="*/ 1219502 w 1219532"/>
              <a:gd name="connsiteY0" fmla="*/ 0 h 5429884"/>
              <a:gd name="connsiteX1" fmla="*/ 1219532 w 1219532"/>
              <a:gd name="connsiteY1" fmla="*/ 30 h 5429884"/>
              <a:gd name="connsiteX2" fmla="*/ 617437 w 1219532"/>
              <a:gd name="connsiteY2" fmla="*/ 5429884 h 5429884"/>
              <a:gd name="connsiteX3" fmla="*/ 0 w 1219532"/>
              <a:gd name="connsiteY3" fmla="*/ 5428857 h 5429884"/>
              <a:gd name="connsiteX4" fmla="*/ 0 w 1219532"/>
              <a:gd name="connsiteY4" fmla="*/ 5423534 h 5429884"/>
              <a:gd name="connsiteX5" fmla="*/ 9526 w 1219532"/>
              <a:gd name="connsiteY5" fmla="*/ 5423534 h 542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32" h="5429884">
                <a:moveTo>
                  <a:pt x="1219502" y="0"/>
                </a:moveTo>
                <a:lnTo>
                  <a:pt x="1219532" y="30"/>
                </a:lnTo>
                <a:lnTo>
                  <a:pt x="617437" y="5429884"/>
                </a:lnTo>
                <a:lnTo>
                  <a:pt x="0" y="5428857"/>
                </a:lnTo>
                <a:lnTo>
                  <a:pt x="0" y="5423534"/>
                </a:lnTo>
                <a:lnTo>
                  <a:pt x="9526" y="5423534"/>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3"/>
          <p:cNvSpPr>
            <a:spLocks noGrp="1"/>
          </p:cNvSpPr>
          <p:nvPr userDrawn="1">
            <p:ph type="pic" sz="quarter" idx="16"/>
          </p:nvPr>
        </p:nvSpPr>
        <p:spPr>
          <a:xfrm>
            <a:off x="-12700" y="-6350"/>
            <a:ext cx="5346741" cy="6877122"/>
          </a:xfrm>
          <a:custGeom>
            <a:avLst/>
            <a:gdLst>
              <a:gd name="connsiteX0" fmla="*/ 0 w 3856038"/>
              <a:gd name="connsiteY0" fmla="*/ 0 h 6877122"/>
              <a:gd name="connsiteX1" fmla="*/ 3213352 w 3856038"/>
              <a:gd name="connsiteY1" fmla="*/ 0 h 6877122"/>
              <a:gd name="connsiteX2" fmla="*/ 3856038 w 3856038"/>
              <a:gd name="connsiteY2" fmla="*/ 642686 h 6877122"/>
              <a:gd name="connsiteX3" fmla="*/ 3856038 w 3856038"/>
              <a:gd name="connsiteY3" fmla="*/ 6877122 h 6877122"/>
              <a:gd name="connsiteX4" fmla="*/ 0 w 3856038"/>
              <a:gd name="connsiteY4" fmla="*/ 6877122 h 6877122"/>
              <a:gd name="connsiteX5" fmla="*/ 0 w 3856038"/>
              <a:gd name="connsiteY5" fmla="*/ 0 h 6877122"/>
              <a:gd name="connsiteX0" fmla="*/ 0 w 4000531"/>
              <a:gd name="connsiteY0" fmla="*/ 0 h 6877122"/>
              <a:gd name="connsiteX1" fmla="*/ 4000531 w 4000531"/>
              <a:gd name="connsiteY1" fmla="*/ 0 h 6877122"/>
              <a:gd name="connsiteX2" fmla="*/ 3856038 w 4000531"/>
              <a:gd name="connsiteY2" fmla="*/ 642686 h 6877122"/>
              <a:gd name="connsiteX3" fmla="*/ 3856038 w 4000531"/>
              <a:gd name="connsiteY3" fmla="*/ 6877122 h 6877122"/>
              <a:gd name="connsiteX4" fmla="*/ 0 w 4000531"/>
              <a:gd name="connsiteY4" fmla="*/ 6877122 h 6877122"/>
              <a:gd name="connsiteX5" fmla="*/ 0 w 4000531"/>
              <a:gd name="connsiteY5" fmla="*/ 0 h 6877122"/>
              <a:gd name="connsiteX0" fmla="*/ 0 w 4000531"/>
              <a:gd name="connsiteY0" fmla="*/ 0 h 6877122"/>
              <a:gd name="connsiteX1" fmla="*/ 4000531 w 4000531"/>
              <a:gd name="connsiteY1" fmla="*/ 0 h 6877122"/>
              <a:gd name="connsiteX2" fmla="*/ 2170361 w 4000531"/>
              <a:gd name="connsiteY2" fmla="*/ 1445768 h 6877122"/>
              <a:gd name="connsiteX3" fmla="*/ 3856038 w 4000531"/>
              <a:gd name="connsiteY3" fmla="*/ 6877122 h 6877122"/>
              <a:gd name="connsiteX4" fmla="*/ 0 w 4000531"/>
              <a:gd name="connsiteY4" fmla="*/ 6877122 h 6877122"/>
              <a:gd name="connsiteX5" fmla="*/ 0 w 4000531"/>
              <a:gd name="connsiteY5" fmla="*/ 0 h 6877122"/>
              <a:gd name="connsiteX0" fmla="*/ 0 w 4000531"/>
              <a:gd name="connsiteY0" fmla="*/ 0 h 6877122"/>
              <a:gd name="connsiteX1" fmla="*/ 4000531 w 4000531"/>
              <a:gd name="connsiteY1" fmla="*/ 0 h 6877122"/>
              <a:gd name="connsiteX2" fmla="*/ 2170361 w 4000531"/>
              <a:gd name="connsiteY2" fmla="*/ 1445768 h 6877122"/>
              <a:gd name="connsiteX3" fmla="*/ 2798514 w 4000531"/>
              <a:gd name="connsiteY3" fmla="*/ 6877122 h 6877122"/>
              <a:gd name="connsiteX4" fmla="*/ 0 w 4000531"/>
              <a:gd name="connsiteY4" fmla="*/ 6877122 h 6877122"/>
              <a:gd name="connsiteX5" fmla="*/ 0 w 4000531"/>
              <a:gd name="connsiteY5" fmla="*/ 0 h 6877122"/>
              <a:gd name="connsiteX0" fmla="*/ 0 w 4000531"/>
              <a:gd name="connsiteY0" fmla="*/ 0 h 6877122"/>
              <a:gd name="connsiteX1" fmla="*/ 4000531 w 4000531"/>
              <a:gd name="connsiteY1" fmla="*/ 0 h 6877122"/>
              <a:gd name="connsiteX2" fmla="*/ 1700461 w 4000531"/>
              <a:gd name="connsiteY2" fmla="*/ 1315593 h 6877122"/>
              <a:gd name="connsiteX3" fmla="*/ 2798514 w 4000531"/>
              <a:gd name="connsiteY3" fmla="*/ 6877122 h 6877122"/>
              <a:gd name="connsiteX4" fmla="*/ 0 w 4000531"/>
              <a:gd name="connsiteY4" fmla="*/ 6877122 h 6877122"/>
              <a:gd name="connsiteX5" fmla="*/ 0 w 4000531"/>
              <a:gd name="connsiteY5" fmla="*/ 0 h 6877122"/>
              <a:gd name="connsiteX0" fmla="*/ 0 w 4000531"/>
              <a:gd name="connsiteY0" fmla="*/ 0 h 6877122"/>
              <a:gd name="connsiteX1" fmla="*/ 4000531 w 4000531"/>
              <a:gd name="connsiteY1" fmla="*/ 0 h 6877122"/>
              <a:gd name="connsiteX2" fmla="*/ 2183061 w 4000531"/>
              <a:gd name="connsiteY2" fmla="*/ 1436243 h 6877122"/>
              <a:gd name="connsiteX3" fmla="*/ 2798514 w 4000531"/>
              <a:gd name="connsiteY3" fmla="*/ 6877122 h 6877122"/>
              <a:gd name="connsiteX4" fmla="*/ 0 w 4000531"/>
              <a:gd name="connsiteY4" fmla="*/ 6877122 h 6877122"/>
              <a:gd name="connsiteX5" fmla="*/ 0 w 4000531"/>
              <a:gd name="connsiteY5" fmla="*/ 0 h 6877122"/>
              <a:gd name="connsiteX0" fmla="*/ 0 w 4000531"/>
              <a:gd name="connsiteY0" fmla="*/ 0 h 6877122"/>
              <a:gd name="connsiteX1" fmla="*/ 4000531 w 4000531"/>
              <a:gd name="connsiteY1" fmla="*/ 0 h 6877122"/>
              <a:gd name="connsiteX2" fmla="*/ 2183061 w 4000531"/>
              <a:gd name="connsiteY2" fmla="*/ 1436243 h 6877122"/>
              <a:gd name="connsiteX3" fmla="*/ 2798514 w 4000531"/>
              <a:gd name="connsiteY3" fmla="*/ 6877122 h 6877122"/>
              <a:gd name="connsiteX4" fmla="*/ 0 w 4000531"/>
              <a:gd name="connsiteY4" fmla="*/ 6877122 h 6877122"/>
              <a:gd name="connsiteX5" fmla="*/ 0 w 4000531"/>
              <a:gd name="connsiteY5" fmla="*/ 0 h 6877122"/>
              <a:gd name="connsiteX0" fmla="*/ 0 w 4010056"/>
              <a:gd name="connsiteY0" fmla="*/ 0 h 6877122"/>
              <a:gd name="connsiteX1" fmla="*/ 4010056 w 4010056"/>
              <a:gd name="connsiteY1" fmla="*/ 0 h 6877122"/>
              <a:gd name="connsiteX2" fmla="*/ 2183061 w 4010056"/>
              <a:gd name="connsiteY2" fmla="*/ 1436243 h 6877122"/>
              <a:gd name="connsiteX3" fmla="*/ 2798514 w 4010056"/>
              <a:gd name="connsiteY3" fmla="*/ 6877122 h 6877122"/>
              <a:gd name="connsiteX4" fmla="*/ 0 w 4010056"/>
              <a:gd name="connsiteY4" fmla="*/ 6877122 h 6877122"/>
              <a:gd name="connsiteX5" fmla="*/ 0 w 4010056"/>
              <a:gd name="connsiteY5" fmla="*/ 0 h 6877122"/>
              <a:gd name="connsiteX0" fmla="*/ 0 w 4010056"/>
              <a:gd name="connsiteY0" fmla="*/ 0 h 6877122"/>
              <a:gd name="connsiteX1" fmla="*/ 4010056 w 4010056"/>
              <a:gd name="connsiteY1" fmla="*/ 0 h 6877122"/>
              <a:gd name="connsiteX2" fmla="*/ 2183061 w 4010056"/>
              <a:gd name="connsiteY2" fmla="*/ 1436243 h 6877122"/>
              <a:gd name="connsiteX3" fmla="*/ 2798514 w 4010056"/>
              <a:gd name="connsiteY3" fmla="*/ 6877122 h 6877122"/>
              <a:gd name="connsiteX4" fmla="*/ 0 w 4010056"/>
              <a:gd name="connsiteY4" fmla="*/ 6877122 h 6877122"/>
              <a:gd name="connsiteX5" fmla="*/ 0 w 4010056"/>
              <a:gd name="connsiteY5" fmla="*/ 0 h 6877122"/>
              <a:gd name="connsiteX0" fmla="*/ 0 w 4010056"/>
              <a:gd name="connsiteY0" fmla="*/ 0 h 6877122"/>
              <a:gd name="connsiteX1" fmla="*/ 4010056 w 4010056"/>
              <a:gd name="connsiteY1" fmla="*/ 0 h 6877122"/>
              <a:gd name="connsiteX2" fmla="*/ 2183061 w 4010056"/>
              <a:gd name="connsiteY2" fmla="*/ 1436243 h 6877122"/>
              <a:gd name="connsiteX3" fmla="*/ 2798514 w 4010056"/>
              <a:gd name="connsiteY3" fmla="*/ 6877122 h 6877122"/>
              <a:gd name="connsiteX4" fmla="*/ 0 w 4010056"/>
              <a:gd name="connsiteY4" fmla="*/ 6877122 h 6877122"/>
              <a:gd name="connsiteX5" fmla="*/ 0 w 4010056"/>
              <a:gd name="connsiteY5" fmla="*/ 0 h 687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0056" h="6877122">
                <a:moveTo>
                  <a:pt x="0" y="0"/>
                </a:moveTo>
                <a:lnTo>
                  <a:pt x="4010056" y="0"/>
                </a:lnTo>
                <a:cubicBezTo>
                  <a:pt x="3401058" y="446998"/>
                  <a:pt x="2855559" y="776520"/>
                  <a:pt x="2183061" y="1436243"/>
                </a:cubicBezTo>
                <a:lnTo>
                  <a:pt x="2798514" y="6877122"/>
                </a:lnTo>
                <a:lnTo>
                  <a:pt x="0" y="6877122"/>
                </a:lnTo>
                <a:lnTo>
                  <a:pt x="0" y="0"/>
                </a:lnTo>
                <a:close/>
              </a:path>
            </a:pathLst>
          </a:custGeom>
          <a:solidFill>
            <a:schemeClr val="bg1">
              <a:lumMod val="75000"/>
            </a:schemeClr>
          </a:solidFill>
        </p:spPr>
        <p:txBody>
          <a:bodyPr/>
          <a:lstStyle/>
          <a:p>
            <a:endParaRPr lang="en-US"/>
          </a:p>
        </p:txBody>
      </p:sp>
      <p:sp>
        <p:nvSpPr>
          <p:cNvPr id="9" name="Text Placeholder 12"/>
          <p:cNvSpPr>
            <a:spLocks noGrp="1"/>
          </p:cNvSpPr>
          <p:nvPr>
            <p:ph type="body" sz="quarter" idx="11" hasCustomPrompt="1"/>
          </p:nvPr>
        </p:nvSpPr>
        <p:spPr>
          <a:xfrm>
            <a:off x="5464619" y="1177025"/>
            <a:ext cx="5564703"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0" name="Text Placeholder 12"/>
          <p:cNvSpPr>
            <a:spLocks noGrp="1"/>
          </p:cNvSpPr>
          <p:nvPr>
            <p:ph type="body" sz="quarter" idx="12" hasCustomPrompt="1"/>
          </p:nvPr>
        </p:nvSpPr>
        <p:spPr>
          <a:xfrm>
            <a:off x="5464619" y="1653059"/>
            <a:ext cx="5878557" cy="593725"/>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1" name="Text Placeholder 12"/>
          <p:cNvSpPr>
            <a:spLocks noGrp="1"/>
          </p:cNvSpPr>
          <p:nvPr>
            <p:ph type="body" sz="quarter" idx="17" hasCustomPrompt="1"/>
          </p:nvPr>
        </p:nvSpPr>
        <p:spPr>
          <a:xfrm>
            <a:off x="5464619" y="2423064"/>
            <a:ext cx="5878557" cy="2817273"/>
          </a:xfrm>
          <a:prstGeom prst="rect">
            <a:avLst/>
          </a:prstGeom>
        </p:spPr>
        <p:txBody>
          <a:bodyPr>
            <a:noAutofit/>
          </a:bodyPr>
          <a:lstStyle>
            <a:lvl1pPr marL="285750" indent="-285750">
              <a:lnSpc>
                <a:spcPct val="100000"/>
              </a:lnSpc>
              <a:spcBef>
                <a:spcPts val="0"/>
              </a:spcBef>
              <a:buFont typeface="Arial" charset="0"/>
              <a:buChar char="•"/>
              <a:defRPr sz="1600" b="0" i="0" spc="0" baseline="0">
                <a:solidFill>
                  <a:schemeClr val="tx1">
                    <a:lumMod val="75000"/>
                    <a:lumOff val="25000"/>
                  </a:schemeClr>
                </a:solidFill>
                <a:latin typeface="Arial" charset="0"/>
                <a:ea typeface="Arial" charset="0"/>
                <a:cs typeface="Arial" charset="0"/>
              </a:defRPr>
            </a:lvl1pPr>
          </a:lstStyle>
          <a:p>
            <a:pPr lvl="0"/>
            <a:r>
              <a:rPr lang="en-US"/>
              <a:t>Body copy goes here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3787" y="5882634"/>
            <a:ext cx="1585588" cy="741451"/>
          </a:xfrm>
          <a:prstGeom prst="rect">
            <a:avLst/>
          </a:prstGeom>
        </p:spPr>
      </p:pic>
    </p:spTree>
    <p:extLst>
      <p:ext uri="{BB962C8B-B14F-4D97-AF65-F5344CB8AC3E}">
        <p14:creationId xmlns:p14="http://schemas.microsoft.com/office/powerpoint/2010/main" val="85924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left 1">
    <p:bg>
      <p:bgPr>
        <a:solidFill>
          <a:srgbClr val="1A2A4F"/>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5782065" y="2681289"/>
            <a:ext cx="5732408" cy="593725"/>
          </a:xfrm>
          <a:prstGeom prst="rect">
            <a:avLst/>
          </a:prstGeom>
        </p:spPr>
        <p:txBody>
          <a:bodyPr>
            <a:noAutofit/>
          </a:bodyPr>
          <a:lstStyle>
            <a:lvl1pPr marL="0" indent="0">
              <a:buNone/>
              <a:defRPr sz="3200" b="1" i="0" spc="-100" baseline="0">
                <a:solidFill>
                  <a:srgbClr val="00B8E7"/>
                </a:solidFill>
                <a:latin typeface="Arial" charset="0"/>
                <a:ea typeface="Arial" charset="0"/>
                <a:cs typeface="Arial" charset="0"/>
              </a:defRPr>
            </a:lvl1pPr>
          </a:lstStyle>
          <a:p>
            <a:pPr lvl="0"/>
            <a:r>
              <a:rPr lang="en-US"/>
              <a:t>Headline goes here</a:t>
            </a:r>
          </a:p>
        </p:txBody>
      </p:sp>
      <p:sp>
        <p:nvSpPr>
          <p:cNvPr id="12" name="Text Placeholder 12"/>
          <p:cNvSpPr>
            <a:spLocks noGrp="1"/>
          </p:cNvSpPr>
          <p:nvPr>
            <p:ph type="body" sz="quarter" idx="12" hasCustomPrompt="1"/>
          </p:nvPr>
        </p:nvSpPr>
        <p:spPr>
          <a:xfrm>
            <a:off x="5782065" y="3175430"/>
            <a:ext cx="5732409" cy="593725"/>
          </a:xfrm>
          <a:prstGeom prst="rect">
            <a:avLst/>
          </a:prstGeom>
        </p:spPr>
        <p:txBody>
          <a:bodyPr>
            <a:noAutofit/>
          </a:bodyPr>
          <a:lstStyle>
            <a:lvl1pPr marL="0" indent="0">
              <a:buNone/>
              <a:defRPr sz="2000" b="0" i="0" spc="-50" baseline="0">
                <a:solidFill>
                  <a:schemeClr val="bg1"/>
                </a:solidFill>
                <a:latin typeface="Arial" charset="0"/>
                <a:ea typeface="Arial" charset="0"/>
                <a:cs typeface="Arial" charset="0"/>
              </a:defRPr>
            </a:lvl1pPr>
          </a:lstStyle>
          <a:p>
            <a:pPr lvl="0"/>
            <a:r>
              <a:rPr lang="en-US"/>
              <a:t>Sub headline goes here</a:t>
            </a:r>
          </a:p>
        </p:txBody>
      </p:sp>
      <p:sp>
        <p:nvSpPr>
          <p:cNvPr id="13" name="Text Placeholder 12"/>
          <p:cNvSpPr>
            <a:spLocks noGrp="1"/>
          </p:cNvSpPr>
          <p:nvPr>
            <p:ph type="body" sz="quarter" idx="13" hasCustomPrompt="1"/>
          </p:nvPr>
        </p:nvSpPr>
        <p:spPr>
          <a:xfrm>
            <a:off x="5782065" y="4769644"/>
            <a:ext cx="5852152" cy="593725"/>
          </a:xfrm>
          <a:prstGeom prst="rect">
            <a:avLst/>
          </a:prstGeom>
        </p:spPr>
        <p:txBody>
          <a:bodyPr>
            <a:noAutofit/>
          </a:bodyPr>
          <a:lstStyle>
            <a:lvl1pPr marL="0" indent="0">
              <a:lnSpc>
                <a:spcPct val="100000"/>
              </a:lnSpc>
              <a:spcBef>
                <a:spcPts val="0"/>
              </a:spcBef>
              <a:buNone/>
              <a:defRPr sz="1600" b="0" i="0" spc="-30" baseline="0">
                <a:solidFill>
                  <a:schemeClr val="bg1"/>
                </a:solidFill>
                <a:latin typeface="Arial" charset="0"/>
                <a:ea typeface="Arial" charset="0"/>
                <a:cs typeface="Arial" charset="0"/>
              </a:defRPr>
            </a:lvl1pPr>
          </a:lstStyle>
          <a:p>
            <a:pPr lvl="0"/>
            <a:r>
              <a:rPr lang="en-US"/>
              <a:t>Further contact information</a:t>
            </a:r>
          </a:p>
          <a:p>
            <a:pPr lvl="0"/>
            <a:r>
              <a:rPr lang="en-US"/>
              <a:t>Time and Date etc.</a:t>
            </a:r>
          </a:p>
        </p:txBody>
      </p:sp>
      <p:sp>
        <p:nvSpPr>
          <p:cNvPr id="15" name="TextBox 14"/>
          <p:cNvSpPr txBox="1">
            <a:spLocks/>
          </p:cNvSpPr>
          <p:nvPr userDrawn="1"/>
        </p:nvSpPr>
        <p:spPr>
          <a:xfrm>
            <a:off x="3744644" y="3824449"/>
            <a:ext cx="1254259" cy="3042696"/>
          </a:xfrm>
          <a:custGeom>
            <a:avLst/>
            <a:gdLst>
              <a:gd name="connsiteX0" fmla="*/ 940694 w 940694"/>
              <a:gd name="connsiteY0" fmla="*/ 0 h 3042696"/>
              <a:gd name="connsiteX1" fmla="*/ 930863 w 940694"/>
              <a:gd name="connsiteY1" fmla="*/ 293732 h 3042696"/>
              <a:gd name="connsiteX2" fmla="*/ 684107 w 940694"/>
              <a:gd name="connsiteY2" fmla="*/ 2408921 h 3042696"/>
              <a:gd name="connsiteX3" fmla="*/ 577814 w 940694"/>
              <a:gd name="connsiteY3" fmla="*/ 2974932 h 3042696"/>
              <a:gd name="connsiteX4" fmla="*/ 565088 w 940694"/>
              <a:gd name="connsiteY4" fmla="*/ 3042696 h 3042696"/>
              <a:gd name="connsiteX5" fmla="*/ 0 w 940694"/>
              <a:gd name="connsiteY5" fmla="*/ 3042696 h 3042696"/>
              <a:gd name="connsiteX6" fmla="*/ 0 w 940694"/>
              <a:gd name="connsiteY6" fmla="*/ 3042695 h 3042696"/>
              <a:gd name="connsiteX7" fmla="*/ 8357 w 940694"/>
              <a:gd name="connsiteY7" fmla="*/ 3042695 h 3042696"/>
              <a:gd name="connsiteX8" fmla="*/ 38235 w 940694"/>
              <a:gd name="connsiteY8" fmla="*/ 2964086 h 3042696"/>
              <a:gd name="connsiteX9" fmla="*/ 242843 w 940694"/>
              <a:gd name="connsiteY9" fmla="*/ 2425753 h 3042696"/>
              <a:gd name="connsiteX10" fmla="*/ 928311 w 940694"/>
              <a:gd name="connsiteY10" fmla="*/ 65588 h 304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0694" h="3042696">
                <a:moveTo>
                  <a:pt x="940694" y="0"/>
                </a:moveTo>
                <a:lnTo>
                  <a:pt x="930863" y="293732"/>
                </a:lnTo>
                <a:cubicBezTo>
                  <a:pt x="896378" y="1051293"/>
                  <a:pt x="802043" y="1741153"/>
                  <a:pt x="684107" y="2408921"/>
                </a:cubicBezTo>
                <a:lnTo>
                  <a:pt x="577814" y="2974932"/>
                </a:lnTo>
                <a:lnTo>
                  <a:pt x="565088" y="3042696"/>
                </a:lnTo>
                <a:lnTo>
                  <a:pt x="0" y="3042696"/>
                </a:lnTo>
                <a:lnTo>
                  <a:pt x="0" y="3042695"/>
                </a:lnTo>
                <a:lnTo>
                  <a:pt x="8357" y="3042695"/>
                </a:lnTo>
                <a:lnTo>
                  <a:pt x="38235" y="2964086"/>
                </a:lnTo>
                <a:lnTo>
                  <a:pt x="242843" y="2425753"/>
                </a:lnTo>
                <a:cubicBezTo>
                  <a:pt x="510320" y="1698400"/>
                  <a:pt x="752553" y="937203"/>
                  <a:pt x="928311" y="65588"/>
                </a:cubicBezTo>
                <a:close/>
              </a:path>
            </a:pathLst>
          </a:custGeom>
          <a:solidFill>
            <a:srgbClr val="00B8E7"/>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6" name="TextBox 15"/>
          <p:cNvSpPr txBox="1">
            <a:spLocks/>
          </p:cNvSpPr>
          <p:nvPr userDrawn="1"/>
        </p:nvSpPr>
        <p:spPr>
          <a:xfrm>
            <a:off x="4730141" y="820639"/>
            <a:ext cx="634411" cy="3003811"/>
          </a:xfrm>
          <a:custGeom>
            <a:avLst/>
            <a:gdLst>
              <a:gd name="connsiteX0" fmla="*/ 0 w 515930"/>
              <a:gd name="connsiteY0" fmla="*/ 0 h 3006986"/>
              <a:gd name="connsiteX1" fmla="*/ 40122 w 515930"/>
              <a:gd name="connsiteY1" fmla="*/ 3291 h 3006986"/>
              <a:gd name="connsiteX2" fmla="*/ 515930 w 515930"/>
              <a:gd name="connsiteY2" fmla="*/ 49906 h 3006986"/>
              <a:gd name="connsiteX3" fmla="*/ 292022 w 515930"/>
              <a:gd name="connsiteY3" fmla="*/ 2740393 h 3006986"/>
              <a:gd name="connsiteX4" fmla="*/ 241692 w 515930"/>
              <a:gd name="connsiteY4" fmla="*/ 3006986 h 3006986"/>
              <a:gd name="connsiteX5" fmla="*/ 242870 w 515930"/>
              <a:gd name="connsiteY5" fmla="*/ 2971771 h 3006986"/>
              <a:gd name="connsiteX6" fmla="*/ 61475 w 515930"/>
              <a:gd name="connsiteY6" fmla="*/ 369997 h 3006986"/>
              <a:gd name="connsiteX7" fmla="*/ 0 w 515930"/>
              <a:gd name="connsiteY7" fmla="*/ 0 h 3006986"/>
              <a:gd name="connsiteX0" fmla="*/ 1153 w 475808"/>
              <a:gd name="connsiteY0" fmla="*/ 0 h 3003811"/>
              <a:gd name="connsiteX1" fmla="*/ 0 w 475808"/>
              <a:gd name="connsiteY1" fmla="*/ 116 h 3003811"/>
              <a:gd name="connsiteX2" fmla="*/ 475808 w 475808"/>
              <a:gd name="connsiteY2" fmla="*/ 46731 h 3003811"/>
              <a:gd name="connsiteX3" fmla="*/ 251900 w 475808"/>
              <a:gd name="connsiteY3" fmla="*/ 2737218 h 3003811"/>
              <a:gd name="connsiteX4" fmla="*/ 201570 w 475808"/>
              <a:gd name="connsiteY4" fmla="*/ 3003811 h 3003811"/>
              <a:gd name="connsiteX5" fmla="*/ 202748 w 475808"/>
              <a:gd name="connsiteY5" fmla="*/ 2968596 h 3003811"/>
              <a:gd name="connsiteX6" fmla="*/ 21353 w 475808"/>
              <a:gd name="connsiteY6" fmla="*/ 366822 h 3003811"/>
              <a:gd name="connsiteX7" fmla="*/ 1153 w 475808"/>
              <a:gd name="connsiteY7" fmla="*/ 0 h 3003811"/>
              <a:gd name="connsiteX0" fmla="*/ 1153 w 475808"/>
              <a:gd name="connsiteY0" fmla="*/ 0 h 3003811"/>
              <a:gd name="connsiteX1" fmla="*/ 0 w 475808"/>
              <a:gd name="connsiteY1" fmla="*/ 116 h 3003811"/>
              <a:gd name="connsiteX2" fmla="*/ 475808 w 475808"/>
              <a:gd name="connsiteY2" fmla="*/ 46731 h 3003811"/>
              <a:gd name="connsiteX3" fmla="*/ 251900 w 475808"/>
              <a:gd name="connsiteY3" fmla="*/ 2737218 h 3003811"/>
              <a:gd name="connsiteX4" fmla="*/ 201570 w 475808"/>
              <a:gd name="connsiteY4" fmla="*/ 3003811 h 3003811"/>
              <a:gd name="connsiteX5" fmla="*/ 202748 w 475808"/>
              <a:gd name="connsiteY5" fmla="*/ 2968596 h 3003811"/>
              <a:gd name="connsiteX6" fmla="*/ 43578 w 475808"/>
              <a:gd name="connsiteY6" fmla="*/ 369997 h 3003811"/>
              <a:gd name="connsiteX7" fmla="*/ 1153 w 475808"/>
              <a:gd name="connsiteY7" fmla="*/ 0 h 3003811"/>
              <a:gd name="connsiteX0" fmla="*/ 1153 w 475808"/>
              <a:gd name="connsiteY0" fmla="*/ 0 h 3003811"/>
              <a:gd name="connsiteX1" fmla="*/ 0 w 475808"/>
              <a:gd name="connsiteY1" fmla="*/ 116 h 3003811"/>
              <a:gd name="connsiteX2" fmla="*/ 475808 w 475808"/>
              <a:gd name="connsiteY2" fmla="*/ 46731 h 3003811"/>
              <a:gd name="connsiteX3" fmla="*/ 251900 w 475808"/>
              <a:gd name="connsiteY3" fmla="*/ 2737218 h 3003811"/>
              <a:gd name="connsiteX4" fmla="*/ 201570 w 475808"/>
              <a:gd name="connsiteY4" fmla="*/ 3003811 h 3003811"/>
              <a:gd name="connsiteX5" fmla="*/ 202748 w 475808"/>
              <a:gd name="connsiteY5" fmla="*/ 2968596 h 3003811"/>
              <a:gd name="connsiteX6" fmla="*/ 43578 w 475808"/>
              <a:gd name="connsiteY6" fmla="*/ 369997 h 3003811"/>
              <a:gd name="connsiteX7" fmla="*/ 1153 w 475808"/>
              <a:gd name="connsiteY7" fmla="*/ 0 h 3003811"/>
              <a:gd name="connsiteX0" fmla="*/ 1153 w 475808"/>
              <a:gd name="connsiteY0" fmla="*/ 0 h 3003811"/>
              <a:gd name="connsiteX1" fmla="*/ 0 w 475808"/>
              <a:gd name="connsiteY1" fmla="*/ 116 h 3003811"/>
              <a:gd name="connsiteX2" fmla="*/ 475808 w 475808"/>
              <a:gd name="connsiteY2" fmla="*/ 46731 h 3003811"/>
              <a:gd name="connsiteX3" fmla="*/ 251900 w 475808"/>
              <a:gd name="connsiteY3" fmla="*/ 2737218 h 3003811"/>
              <a:gd name="connsiteX4" fmla="*/ 201570 w 475808"/>
              <a:gd name="connsiteY4" fmla="*/ 3003811 h 3003811"/>
              <a:gd name="connsiteX5" fmla="*/ 202748 w 475808"/>
              <a:gd name="connsiteY5" fmla="*/ 2968596 h 3003811"/>
              <a:gd name="connsiteX6" fmla="*/ 43578 w 475808"/>
              <a:gd name="connsiteY6" fmla="*/ 369997 h 3003811"/>
              <a:gd name="connsiteX7" fmla="*/ 1153 w 475808"/>
              <a:gd name="connsiteY7" fmla="*/ 0 h 300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808" h="3003811">
                <a:moveTo>
                  <a:pt x="1153" y="0"/>
                </a:moveTo>
                <a:lnTo>
                  <a:pt x="0" y="116"/>
                </a:lnTo>
                <a:lnTo>
                  <a:pt x="475808" y="46731"/>
                </a:lnTo>
                <a:cubicBezTo>
                  <a:pt x="474427" y="1069625"/>
                  <a:pt x="390584" y="1949355"/>
                  <a:pt x="251900" y="2737218"/>
                </a:cubicBezTo>
                <a:lnTo>
                  <a:pt x="201570" y="3003811"/>
                </a:lnTo>
                <a:cubicBezTo>
                  <a:pt x="201963" y="2992073"/>
                  <a:pt x="202355" y="2980334"/>
                  <a:pt x="202748" y="2968596"/>
                </a:cubicBezTo>
                <a:cubicBezTo>
                  <a:pt x="238444" y="2139960"/>
                  <a:pt x="151962" y="1345056"/>
                  <a:pt x="43578" y="369997"/>
                </a:cubicBezTo>
                <a:lnTo>
                  <a:pt x="1153" y="0"/>
                </a:lnTo>
                <a:close/>
              </a:path>
            </a:pathLst>
          </a:custGeom>
          <a:solidFill>
            <a:srgbClr val="00B8E7">
              <a:alpha val="70000"/>
            </a:srgbClr>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21" name="Picture Placeholder 3"/>
          <p:cNvSpPr>
            <a:spLocks noGrp="1"/>
          </p:cNvSpPr>
          <p:nvPr>
            <p:ph type="pic" sz="quarter" idx="16"/>
          </p:nvPr>
        </p:nvSpPr>
        <p:spPr>
          <a:xfrm>
            <a:off x="-15407" y="677723"/>
            <a:ext cx="5038275" cy="6189423"/>
          </a:xfrm>
          <a:custGeom>
            <a:avLst/>
            <a:gdLst>
              <a:gd name="connsiteX0" fmla="*/ 0 w 5462588"/>
              <a:gd name="connsiteY0" fmla="*/ 0 h 6049962"/>
              <a:gd name="connsiteX1" fmla="*/ 4552138 w 5462588"/>
              <a:gd name="connsiteY1" fmla="*/ 0 h 6049962"/>
              <a:gd name="connsiteX2" fmla="*/ 5462588 w 5462588"/>
              <a:gd name="connsiteY2" fmla="*/ 910450 h 6049962"/>
              <a:gd name="connsiteX3" fmla="*/ 5462588 w 5462588"/>
              <a:gd name="connsiteY3" fmla="*/ 6049962 h 6049962"/>
              <a:gd name="connsiteX4" fmla="*/ 0 w 5462588"/>
              <a:gd name="connsiteY4" fmla="*/ 6049962 h 6049962"/>
              <a:gd name="connsiteX5" fmla="*/ 0 w 5462588"/>
              <a:gd name="connsiteY5" fmla="*/ 0 h 6049962"/>
              <a:gd name="connsiteX0" fmla="*/ 0 w 5503709"/>
              <a:gd name="connsiteY0" fmla="*/ 0 h 6049962"/>
              <a:gd name="connsiteX1" fmla="*/ 5503709 w 5503709"/>
              <a:gd name="connsiteY1" fmla="*/ 7434 h 6049962"/>
              <a:gd name="connsiteX2" fmla="*/ 5462588 w 5503709"/>
              <a:gd name="connsiteY2" fmla="*/ 910450 h 6049962"/>
              <a:gd name="connsiteX3" fmla="*/ 5462588 w 5503709"/>
              <a:gd name="connsiteY3" fmla="*/ 6049962 h 6049962"/>
              <a:gd name="connsiteX4" fmla="*/ 0 w 5503709"/>
              <a:gd name="connsiteY4" fmla="*/ 6049962 h 6049962"/>
              <a:gd name="connsiteX5" fmla="*/ 0 w 5503709"/>
              <a:gd name="connsiteY5" fmla="*/ 0 h 6049962"/>
              <a:gd name="connsiteX0" fmla="*/ 0 w 5503709"/>
              <a:gd name="connsiteY0" fmla="*/ 104097 h 6154059"/>
              <a:gd name="connsiteX1" fmla="*/ 5503709 w 5503709"/>
              <a:gd name="connsiteY1" fmla="*/ 111531 h 6154059"/>
              <a:gd name="connsiteX2" fmla="*/ 5462588 w 5503709"/>
              <a:gd name="connsiteY2" fmla="*/ 1014547 h 6154059"/>
              <a:gd name="connsiteX3" fmla="*/ 5462588 w 5503709"/>
              <a:gd name="connsiteY3" fmla="*/ 6154059 h 6154059"/>
              <a:gd name="connsiteX4" fmla="*/ 0 w 5503709"/>
              <a:gd name="connsiteY4" fmla="*/ 6154059 h 6154059"/>
              <a:gd name="connsiteX5" fmla="*/ 0 w 5503709"/>
              <a:gd name="connsiteY5" fmla="*/ 104097 h 6154059"/>
              <a:gd name="connsiteX0" fmla="*/ 0 w 5503709"/>
              <a:gd name="connsiteY0" fmla="*/ 143333 h 6193295"/>
              <a:gd name="connsiteX1" fmla="*/ 5503709 w 5503709"/>
              <a:gd name="connsiteY1" fmla="*/ 150767 h 6193295"/>
              <a:gd name="connsiteX2" fmla="*/ 5462588 w 5503709"/>
              <a:gd name="connsiteY2" fmla="*/ 1053783 h 6193295"/>
              <a:gd name="connsiteX3" fmla="*/ 5462588 w 5503709"/>
              <a:gd name="connsiteY3" fmla="*/ 6193295 h 6193295"/>
              <a:gd name="connsiteX4" fmla="*/ 0 w 5503709"/>
              <a:gd name="connsiteY4" fmla="*/ 6193295 h 6193295"/>
              <a:gd name="connsiteX5" fmla="*/ 0 w 5503709"/>
              <a:gd name="connsiteY5" fmla="*/ 143333 h 6193295"/>
              <a:gd name="connsiteX0" fmla="*/ 0 w 5503709"/>
              <a:gd name="connsiteY0" fmla="*/ 143333 h 6193295"/>
              <a:gd name="connsiteX1" fmla="*/ 5503709 w 5503709"/>
              <a:gd name="connsiteY1" fmla="*/ 150767 h 6193295"/>
              <a:gd name="connsiteX2" fmla="*/ 5462588 w 5503709"/>
              <a:gd name="connsiteY2" fmla="*/ 1053783 h 6193295"/>
              <a:gd name="connsiteX3" fmla="*/ 4786080 w 5503709"/>
              <a:gd name="connsiteY3" fmla="*/ 6193295 h 6193295"/>
              <a:gd name="connsiteX4" fmla="*/ 0 w 5503709"/>
              <a:gd name="connsiteY4" fmla="*/ 6193295 h 6193295"/>
              <a:gd name="connsiteX5" fmla="*/ 0 w 5503709"/>
              <a:gd name="connsiteY5" fmla="*/ 143333 h 6193295"/>
              <a:gd name="connsiteX0" fmla="*/ 0 w 5693046"/>
              <a:gd name="connsiteY0" fmla="*/ 143333 h 6193295"/>
              <a:gd name="connsiteX1" fmla="*/ 5503709 w 5693046"/>
              <a:gd name="connsiteY1" fmla="*/ 150767 h 6193295"/>
              <a:gd name="connsiteX2" fmla="*/ 5693046 w 5693046"/>
              <a:gd name="connsiteY2" fmla="*/ 3179949 h 6193295"/>
              <a:gd name="connsiteX3" fmla="*/ 4786080 w 5693046"/>
              <a:gd name="connsiteY3" fmla="*/ 6193295 h 6193295"/>
              <a:gd name="connsiteX4" fmla="*/ 0 w 5693046"/>
              <a:gd name="connsiteY4" fmla="*/ 6193295 h 6193295"/>
              <a:gd name="connsiteX5" fmla="*/ 0 w 5693046"/>
              <a:gd name="connsiteY5" fmla="*/ 143333 h 6193295"/>
              <a:gd name="connsiteX0" fmla="*/ 0 w 5705796"/>
              <a:gd name="connsiteY0" fmla="*/ 143333 h 6193295"/>
              <a:gd name="connsiteX1" fmla="*/ 5503709 w 5705796"/>
              <a:gd name="connsiteY1" fmla="*/ 150767 h 6193295"/>
              <a:gd name="connsiteX2" fmla="*/ 5693046 w 5705796"/>
              <a:gd name="connsiteY2" fmla="*/ 3179949 h 6193295"/>
              <a:gd name="connsiteX3" fmla="*/ 4786080 w 5705796"/>
              <a:gd name="connsiteY3" fmla="*/ 6193295 h 6193295"/>
              <a:gd name="connsiteX4" fmla="*/ 0 w 5705796"/>
              <a:gd name="connsiteY4" fmla="*/ 6193295 h 6193295"/>
              <a:gd name="connsiteX5" fmla="*/ 0 w 5705796"/>
              <a:gd name="connsiteY5" fmla="*/ 143333 h 6193295"/>
              <a:gd name="connsiteX0" fmla="*/ 0 w 5708471"/>
              <a:gd name="connsiteY0" fmla="*/ 143333 h 6193295"/>
              <a:gd name="connsiteX1" fmla="*/ 5503709 w 5708471"/>
              <a:gd name="connsiteY1" fmla="*/ 150767 h 6193295"/>
              <a:gd name="connsiteX2" fmla="*/ 5693046 w 5708471"/>
              <a:gd name="connsiteY2" fmla="*/ 3179949 h 6193295"/>
              <a:gd name="connsiteX3" fmla="*/ 4786080 w 5708471"/>
              <a:gd name="connsiteY3" fmla="*/ 6193295 h 6193295"/>
              <a:gd name="connsiteX4" fmla="*/ 0 w 5708471"/>
              <a:gd name="connsiteY4" fmla="*/ 6193295 h 6193295"/>
              <a:gd name="connsiteX5" fmla="*/ 0 w 5708471"/>
              <a:gd name="connsiteY5" fmla="*/ 143333 h 6193295"/>
              <a:gd name="connsiteX0" fmla="*/ 0 w 5708471"/>
              <a:gd name="connsiteY0" fmla="*/ 143333 h 6193295"/>
              <a:gd name="connsiteX1" fmla="*/ 5503709 w 5708471"/>
              <a:gd name="connsiteY1" fmla="*/ 150767 h 6193295"/>
              <a:gd name="connsiteX2" fmla="*/ 5693046 w 5708471"/>
              <a:gd name="connsiteY2" fmla="*/ 3179949 h 6193295"/>
              <a:gd name="connsiteX3" fmla="*/ 4786080 w 5708471"/>
              <a:gd name="connsiteY3" fmla="*/ 6193295 h 6193295"/>
              <a:gd name="connsiteX4" fmla="*/ 0 w 5708471"/>
              <a:gd name="connsiteY4" fmla="*/ 6193295 h 6193295"/>
              <a:gd name="connsiteX5" fmla="*/ 0 w 5708471"/>
              <a:gd name="connsiteY5" fmla="*/ 143333 h 6193295"/>
              <a:gd name="connsiteX0" fmla="*/ 0 w 5708471"/>
              <a:gd name="connsiteY0" fmla="*/ 143333 h 6193295"/>
              <a:gd name="connsiteX1" fmla="*/ 5503709 w 5708471"/>
              <a:gd name="connsiteY1" fmla="*/ 150767 h 6193295"/>
              <a:gd name="connsiteX2" fmla="*/ 5693046 w 5708471"/>
              <a:gd name="connsiteY2" fmla="*/ 3179949 h 6193295"/>
              <a:gd name="connsiteX3" fmla="*/ 4786080 w 5708471"/>
              <a:gd name="connsiteY3" fmla="*/ 6193295 h 6193295"/>
              <a:gd name="connsiteX4" fmla="*/ 0 w 5708471"/>
              <a:gd name="connsiteY4" fmla="*/ 6193295 h 6193295"/>
              <a:gd name="connsiteX5" fmla="*/ 0 w 5708471"/>
              <a:gd name="connsiteY5" fmla="*/ 143333 h 6193295"/>
              <a:gd name="connsiteX0" fmla="*/ 0 w 5708471"/>
              <a:gd name="connsiteY0" fmla="*/ 143333 h 6193295"/>
              <a:gd name="connsiteX1" fmla="*/ 5503709 w 5708471"/>
              <a:gd name="connsiteY1" fmla="*/ 150767 h 6193295"/>
              <a:gd name="connsiteX2" fmla="*/ 5693046 w 5708471"/>
              <a:gd name="connsiteY2" fmla="*/ 3179949 h 6193295"/>
              <a:gd name="connsiteX3" fmla="*/ 4786080 w 5708471"/>
              <a:gd name="connsiteY3" fmla="*/ 6193295 h 6193295"/>
              <a:gd name="connsiteX4" fmla="*/ 0 w 5708471"/>
              <a:gd name="connsiteY4" fmla="*/ 6193295 h 6193295"/>
              <a:gd name="connsiteX5" fmla="*/ 0 w 5708471"/>
              <a:gd name="connsiteY5" fmla="*/ 143333 h 6193295"/>
              <a:gd name="connsiteX0" fmla="*/ 1920240 w 5708471"/>
              <a:gd name="connsiteY0" fmla="*/ 80600 h 6267722"/>
              <a:gd name="connsiteX1" fmla="*/ 5503709 w 5708471"/>
              <a:gd name="connsiteY1" fmla="*/ 225194 h 6267722"/>
              <a:gd name="connsiteX2" fmla="*/ 5693046 w 5708471"/>
              <a:gd name="connsiteY2" fmla="*/ 3254376 h 6267722"/>
              <a:gd name="connsiteX3" fmla="*/ 4786080 w 5708471"/>
              <a:gd name="connsiteY3" fmla="*/ 6267722 h 6267722"/>
              <a:gd name="connsiteX4" fmla="*/ 0 w 5708471"/>
              <a:gd name="connsiteY4" fmla="*/ 6267722 h 6267722"/>
              <a:gd name="connsiteX5" fmla="*/ 1920240 w 5708471"/>
              <a:gd name="connsiteY5" fmla="*/ 80600 h 6267722"/>
              <a:gd name="connsiteX0" fmla="*/ 0 w 3788231"/>
              <a:gd name="connsiteY0" fmla="*/ 80600 h 6322586"/>
              <a:gd name="connsiteX1" fmla="*/ 3583469 w 3788231"/>
              <a:gd name="connsiteY1" fmla="*/ 225194 h 6322586"/>
              <a:gd name="connsiteX2" fmla="*/ 3772806 w 3788231"/>
              <a:gd name="connsiteY2" fmla="*/ 3254376 h 6322586"/>
              <a:gd name="connsiteX3" fmla="*/ 2865840 w 3788231"/>
              <a:gd name="connsiteY3" fmla="*/ 6267722 h 6322586"/>
              <a:gd name="connsiteX4" fmla="*/ 91440 w 3788231"/>
              <a:gd name="connsiteY4" fmla="*/ 6322586 h 6322586"/>
              <a:gd name="connsiteX5" fmla="*/ 0 w 3788231"/>
              <a:gd name="connsiteY5" fmla="*/ 80600 h 6322586"/>
              <a:gd name="connsiteX0" fmla="*/ 0 w 3788231"/>
              <a:gd name="connsiteY0" fmla="*/ 80600 h 6286010"/>
              <a:gd name="connsiteX1" fmla="*/ 3583469 w 3788231"/>
              <a:gd name="connsiteY1" fmla="*/ 225194 h 6286010"/>
              <a:gd name="connsiteX2" fmla="*/ 3772806 w 3788231"/>
              <a:gd name="connsiteY2" fmla="*/ 3254376 h 6286010"/>
              <a:gd name="connsiteX3" fmla="*/ 2865840 w 3788231"/>
              <a:gd name="connsiteY3" fmla="*/ 6267722 h 6286010"/>
              <a:gd name="connsiteX4" fmla="*/ 0 w 3788231"/>
              <a:gd name="connsiteY4" fmla="*/ 6286010 h 6286010"/>
              <a:gd name="connsiteX5" fmla="*/ 0 w 3788231"/>
              <a:gd name="connsiteY5" fmla="*/ 80600 h 6286010"/>
              <a:gd name="connsiteX0" fmla="*/ 28575 w 3788231"/>
              <a:gd name="connsiteY0" fmla="*/ 81647 h 6283882"/>
              <a:gd name="connsiteX1" fmla="*/ 3583469 w 3788231"/>
              <a:gd name="connsiteY1" fmla="*/ 223066 h 6283882"/>
              <a:gd name="connsiteX2" fmla="*/ 3772806 w 3788231"/>
              <a:gd name="connsiteY2" fmla="*/ 3252248 h 6283882"/>
              <a:gd name="connsiteX3" fmla="*/ 2865840 w 3788231"/>
              <a:gd name="connsiteY3" fmla="*/ 6265594 h 6283882"/>
              <a:gd name="connsiteX4" fmla="*/ 0 w 3788231"/>
              <a:gd name="connsiteY4" fmla="*/ 6283882 h 6283882"/>
              <a:gd name="connsiteX5" fmla="*/ 28575 w 3788231"/>
              <a:gd name="connsiteY5" fmla="*/ 81647 h 6283882"/>
              <a:gd name="connsiteX0" fmla="*/ 41275 w 3800931"/>
              <a:gd name="connsiteY0" fmla="*/ 81647 h 6274357"/>
              <a:gd name="connsiteX1" fmla="*/ 3596169 w 3800931"/>
              <a:gd name="connsiteY1" fmla="*/ 223066 h 6274357"/>
              <a:gd name="connsiteX2" fmla="*/ 3785506 w 3800931"/>
              <a:gd name="connsiteY2" fmla="*/ 3252248 h 6274357"/>
              <a:gd name="connsiteX3" fmla="*/ 2878540 w 3800931"/>
              <a:gd name="connsiteY3" fmla="*/ 6265594 h 6274357"/>
              <a:gd name="connsiteX4" fmla="*/ 0 w 3800931"/>
              <a:gd name="connsiteY4" fmla="*/ 6274357 h 6274357"/>
              <a:gd name="connsiteX5" fmla="*/ 41275 w 3800931"/>
              <a:gd name="connsiteY5" fmla="*/ 81647 h 6274357"/>
              <a:gd name="connsiteX0" fmla="*/ 31750 w 3791406"/>
              <a:gd name="connsiteY0" fmla="*/ 81647 h 6277532"/>
              <a:gd name="connsiteX1" fmla="*/ 3586644 w 3791406"/>
              <a:gd name="connsiteY1" fmla="*/ 223066 h 6277532"/>
              <a:gd name="connsiteX2" fmla="*/ 3775981 w 3791406"/>
              <a:gd name="connsiteY2" fmla="*/ 3252248 h 6277532"/>
              <a:gd name="connsiteX3" fmla="*/ 2869015 w 3791406"/>
              <a:gd name="connsiteY3" fmla="*/ 6265594 h 6277532"/>
              <a:gd name="connsiteX4" fmla="*/ 0 w 3791406"/>
              <a:gd name="connsiteY4" fmla="*/ 6277532 h 6277532"/>
              <a:gd name="connsiteX5" fmla="*/ 31750 w 3791406"/>
              <a:gd name="connsiteY5" fmla="*/ 81647 h 6277532"/>
              <a:gd name="connsiteX0" fmla="*/ 31750 w 3791406"/>
              <a:gd name="connsiteY0" fmla="*/ 35321 h 6231206"/>
              <a:gd name="connsiteX1" fmla="*/ 3586644 w 3791406"/>
              <a:gd name="connsiteY1" fmla="*/ 176740 h 6231206"/>
              <a:gd name="connsiteX2" fmla="*/ 3775981 w 3791406"/>
              <a:gd name="connsiteY2" fmla="*/ 3205922 h 6231206"/>
              <a:gd name="connsiteX3" fmla="*/ 2869015 w 3791406"/>
              <a:gd name="connsiteY3" fmla="*/ 6219268 h 6231206"/>
              <a:gd name="connsiteX4" fmla="*/ 0 w 3791406"/>
              <a:gd name="connsiteY4" fmla="*/ 6231206 h 6231206"/>
              <a:gd name="connsiteX5" fmla="*/ 31750 w 3791406"/>
              <a:gd name="connsiteY5" fmla="*/ 35321 h 6231206"/>
              <a:gd name="connsiteX0" fmla="*/ 31750 w 3791406"/>
              <a:gd name="connsiteY0" fmla="*/ 19801 h 6215686"/>
              <a:gd name="connsiteX1" fmla="*/ 3586644 w 3791406"/>
              <a:gd name="connsiteY1" fmla="*/ 161220 h 6215686"/>
              <a:gd name="connsiteX2" fmla="*/ 3775981 w 3791406"/>
              <a:gd name="connsiteY2" fmla="*/ 3190402 h 6215686"/>
              <a:gd name="connsiteX3" fmla="*/ 2869015 w 3791406"/>
              <a:gd name="connsiteY3" fmla="*/ 6203748 h 6215686"/>
              <a:gd name="connsiteX4" fmla="*/ 0 w 3791406"/>
              <a:gd name="connsiteY4" fmla="*/ 6215686 h 6215686"/>
              <a:gd name="connsiteX5" fmla="*/ 31750 w 3791406"/>
              <a:gd name="connsiteY5" fmla="*/ 19801 h 6215686"/>
              <a:gd name="connsiteX0" fmla="*/ 31750 w 3791406"/>
              <a:gd name="connsiteY0" fmla="*/ 9351 h 6205236"/>
              <a:gd name="connsiteX1" fmla="*/ 3586644 w 3791406"/>
              <a:gd name="connsiteY1" fmla="*/ 150770 h 6205236"/>
              <a:gd name="connsiteX2" fmla="*/ 3775981 w 3791406"/>
              <a:gd name="connsiteY2" fmla="*/ 3179952 h 6205236"/>
              <a:gd name="connsiteX3" fmla="*/ 2869015 w 3791406"/>
              <a:gd name="connsiteY3" fmla="*/ 6193298 h 6205236"/>
              <a:gd name="connsiteX4" fmla="*/ 0 w 3791406"/>
              <a:gd name="connsiteY4" fmla="*/ 6205236 h 6205236"/>
              <a:gd name="connsiteX5" fmla="*/ 31750 w 3791406"/>
              <a:gd name="connsiteY5" fmla="*/ 9351 h 6205236"/>
              <a:gd name="connsiteX0" fmla="*/ 15875 w 3791406"/>
              <a:gd name="connsiteY0" fmla="*/ 11826 h 6201361"/>
              <a:gd name="connsiteX1" fmla="*/ 3586644 w 3791406"/>
              <a:gd name="connsiteY1" fmla="*/ 146895 h 6201361"/>
              <a:gd name="connsiteX2" fmla="*/ 3775981 w 3791406"/>
              <a:gd name="connsiteY2" fmla="*/ 3176077 h 6201361"/>
              <a:gd name="connsiteX3" fmla="*/ 2869015 w 3791406"/>
              <a:gd name="connsiteY3" fmla="*/ 6189423 h 6201361"/>
              <a:gd name="connsiteX4" fmla="*/ 0 w 3791406"/>
              <a:gd name="connsiteY4" fmla="*/ 6201361 h 6201361"/>
              <a:gd name="connsiteX5" fmla="*/ 15875 w 3791406"/>
              <a:gd name="connsiteY5" fmla="*/ 11826 h 6201361"/>
              <a:gd name="connsiteX0" fmla="*/ 22225 w 3797756"/>
              <a:gd name="connsiteY0" fmla="*/ 11826 h 6198186"/>
              <a:gd name="connsiteX1" fmla="*/ 3592994 w 3797756"/>
              <a:gd name="connsiteY1" fmla="*/ 146895 h 6198186"/>
              <a:gd name="connsiteX2" fmla="*/ 3782331 w 3797756"/>
              <a:gd name="connsiteY2" fmla="*/ 3176077 h 6198186"/>
              <a:gd name="connsiteX3" fmla="*/ 2875365 w 3797756"/>
              <a:gd name="connsiteY3" fmla="*/ 6189423 h 6198186"/>
              <a:gd name="connsiteX4" fmla="*/ 0 w 3797756"/>
              <a:gd name="connsiteY4" fmla="*/ 6198186 h 6198186"/>
              <a:gd name="connsiteX5" fmla="*/ 22225 w 3797756"/>
              <a:gd name="connsiteY5" fmla="*/ 11826 h 6198186"/>
              <a:gd name="connsiteX0" fmla="*/ 271 w 3775802"/>
              <a:gd name="connsiteY0" fmla="*/ 11826 h 6195011"/>
              <a:gd name="connsiteX1" fmla="*/ 3571040 w 3775802"/>
              <a:gd name="connsiteY1" fmla="*/ 146895 h 6195011"/>
              <a:gd name="connsiteX2" fmla="*/ 3760377 w 3775802"/>
              <a:gd name="connsiteY2" fmla="*/ 3176077 h 6195011"/>
              <a:gd name="connsiteX3" fmla="*/ 2853411 w 3775802"/>
              <a:gd name="connsiteY3" fmla="*/ 6189423 h 6195011"/>
              <a:gd name="connsiteX4" fmla="*/ 63771 w 3775802"/>
              <a:gd name="connsiteY4" fmla="*/ 6195011 h 6195011"/>
              <a:gd name="connsiteX5" fmla="*/ 271 w 3775802"/>
              <a:gd name="connsiteY5" fmla="*/ 11826 h 6195011"/>
              <a:gd name="connsiteX0" fmla="*/ 3175 w 3778706"/>
              <a:gd name="connsiteY0" fmla="*/ 11826 h 6189423"/>
              <a:gd name="connsiteX1" fmla="*/ 3573944 w 3778706"/>
              <a:gd name="connsiteY1" fmla="*/ 146895 h 6189423"/>
              <a:gd name="connsiteX2" fmla="*/ 3763281 w 3778706"/>
              <a:gd name="connsiteY2" fmla="*/ 3176077 h 6189423"/>
              <a:gd name="connsiteX3" fmla="*/ 2856315 w 3778706"/>
              <a:gd name="connsiteY3" fmla="*/ 6189423 h 6189423"/>
              <a:gd name="connsiteX4" fmla="*/ 0 w 3778706"/>
              <a:gd name="connsiteY4" fmla="*/ 6188661 h 6189423"/>
              <a:gd name="connsiteX5" fmla="*/ 3175 w 3778706"/>
              <a:gd name="connsiteY5" fmla="*/ 11826 h 618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6" h="6189423">
                <a:moveTo>
                  <a:pt x="3175" y="11826"/>
                </a:moveTo>
                <a:cubicBezTo>
                  <a:pt x="490152" y="19105"/>
                  <a:pt x="977762" y="-69160"/>
                  <a:pt x="3573944" y="146895"/>
                </a:cubicBezTo>
                <a:cubicBezTo>
                  <a:pt x="3681661" y="1164056"/>
                  <a:pt x="3826549" y="2114311"/>
                  <a:pt x="3763281" y="3176077"/>
                </a:cubicBezTo>
                <a:cubicBezTo>
                  <a:pt x="3557603" y="4210263"/>
                  <a:pt x="3232979" y="5214711"/>
                  <a:pt x="2856315" y="6189423"/>
                </a:cubicBezTo>
                <a:lnTo>
                  <a:pt x="0" y="6188661"/>
                </a:lnTo>
                <a:cubicBezTo>
                  <a:pt x="5292" y="4125483"/>
                  <a:pt x="-2117" y="2075004"/>
                  <a:pt x="3175" y="11826"/>
                </a:cubicBezTo>
                <a:close/>
              </a:path>
            </a:pathLst>
          </a:custGeom>
          <a:solidFill>
            <a:schemeClr val="bg1">
              <a:lumMod val="75000"/>
            </a:schemeClr>
          </a:solidFill>
        </p:spPr>
        <p:txBody>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8417" y="604255"/>
            <a:ext cx="1760279" cy="82207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4404" y="6168563"/>
            <a:ext cx="1742577" cy="331890"/>
          </a:xfrm>
          <a:prstGeom prst="rect">
            <a:avLst/>
          </a:prstGeom>
        </p:spPr>
      </p:pic>
      <p:pic>
        <p:nvPicPr>
          <p:cNvPr id="19" name="Picture 18"/>
          <p:cNvPicPr/>
          <p:nvPr userDrawn="1"/>
        </p:nvPicPr>
        <p:blipFill rotWithShape="1">
          <a:blip r:embed="rId4"/>
          <a:srcRect l="67404" t="28985" r="25119" b="58449"/>
          <a:stretch/>
        </p:blipFill>
        <p:spPr bwMode="auto">
          <a:xfrm>
            <a:off x="10548368" y="1225130"/>
            <a:ext cx="1275771" cy="5248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3356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no image just text">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923579" y="1533275"/>
            <a:ext cx="10000452" cy="4349359"/>
          </a:xfrm>
          <a:prstGeom prst="rect">
            <a:avLst/>
          </a:prstGeom>
        </p:spPr>
        <p:txBody>
          <a:bodyPr>
            <a:noAutofit/>
          </a:bodyPr>
          <a:lstStyle>
            <a:lvl1pPr marL="285750" indent="-285750" algn="just">
              <a:lnSpc>
                <a:spcPct val="100000"/>
              </a:lnSpc>
              <a:spcBef>
                <a:spcPts val="0"/>
              </a:spcBef>
              <a:buFont typeface="Arial" charset="0"/>
              <a:buChar char="•"/>
              <a:defRPr sz="1500" b="0" i="0" spc="0" baseline="0">
                <a:solidFill>
                  <a:schemeClr val="tx1">
                    <a:lumMod val="75000"/>
                    <a:lumOff val="25000"/>
                  </a:schemeClr>
                </a:solidFill>
                <a:latin typeface="Arial" charset="0"/>
                <a:ea typeface="Arial" charset="0"/>
                <a:cs typeface="Arial" charset="0"/>
              </a:defRPr>
            </a:lvl1pPr>
          </a:lstStyle>
          <a:p>
            <a:pPr lvl="0"/>
            <a:r>
              <a:rPr lang="en-US"/>
              <a:t>Body copy goes here</a:t>
            </a:r>
          </a:p>
        </p:txBody>
      </p:sp>
      <p:sp>
        <p:nvSpPr>
          <p:cNvPr id="16" name="Text Placeholder 12"/>
          <p:cNvSpPr>
            <a:spLocks noGrp="1"/>
          </p:cNvSpPr>
          <p:nvPr>
            <p:ph type="body" sz="quarter" idx="11" hasCustomPrompt="1"/>
          </p:nvPr>
        </p:nvSpPr>
        <p:spPr>
          <a:xfrm>
            <a:off x="929650" y="573709"/>
            <a:ext cx="9013137"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7" name="Text Placeholder 12"/>
          <p:cNvSpPr>
            <a:spLocks noGrp="1"/>
          </p:cNvSpPr>
          <p:nvPr>
            <p:ph type="body" sz="quarter" idx="12" hasCustomPrompt="1"/>
          </p:nvPr>
        </p:nvSpPr>
        <p:spPr>
          <a:xfrm>
            <a:off x="929649" y="1049743"/>
            <a:ext cx="9360400" cy="398477"/>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1" name="Freeform 10"/>
          <p:cNvSpPr/>
          <p:nvPr userDrawn="1"/>
        </p:nvSpPr>
        <p:spPr>
          <a:xfrm>
            <a:off x="8505268" y="0"/>
            <a:ext cx="2014291" cy="964688"/>
          </a:xfrm>
          <a:custGeom>
            <a:avLst/>
            <a:gdLst>
              <a:gd name="connsiteX0" fmla="*/ 0 w 1510718"/>
              <a:gd name="connsiteY0" fmla="*/ 0 h 964688"/>
              <a:gd name="connsiteX1" fmla="*/ 594056 w 1510718"/>
              <a:gd name="connsiteY1" fmla="*/ 0 h 964688"/>
              <a:gd name="connsiteX2" fmla="*/ 601815 w 1510718"/>
              <a:gd name="connsiteY2" fmla="*/ 6637 h 964688"/>
              <a:gd name="connsiteX3" fmla="*/ 824034 w 1510718"/>
              <a:gd name="connsiteY3" fmla="*/ 213497 h 964688"/>
              <a:gd name="connsiteX4" fmla="*/ 1038980 w 1510718"/>
              <a:gd name="connsiteY4" fmla="*/ 428604 h 964688"/>
              <a:gd name="connsiteX5" fmla="*/ 1445974 w 1510718"/>
              <a:gd name="connsiteY5" fmla="*/ 882910 h 964688"/>
              <a:gd name="connsiteX6" fmla="*/ 1510718 w 1510718"/>
              <a:gd name="connsiteY6" fmla="*/ 964688 h 964688"/>
              <a:gd name="connsiteX7" fmla="*/ 1248581 w 1510718"/>
              <a:gd name="connsiteY7" fmla="*/ 761378 h 964688"/>
              <a:gd name="connsiteX8" fmla="*/ 227279 w 1510718"/>
              <a:gd name="connsiteY8" fmla="*/ 115098 h 964688"/>
              <a:gd name="connsiteX9" fmla="*/ 0 w 1510718"/>
              <a:gd name="connsiteY9" fmla="*/ 0 h 9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718" h="964688">
                <a:moveTo>
                  <a:pt x="0" y="0"/>
                </a:moveTo>
                <a:lnTo>
                  <a:pt x="594056" y="0"/>
                </a:lnTo>
                <a:lnTo>
                  <a:pt x="601815" y="6637"/>
                </a:lnTo>
                <a:lnTo>
                  <a:pt x="824034" y="213497"/>
                </a:lnTo>
                <a:lnTo>
                  <a:pt x="1038980" y="428604"/>
                </a:lnTo>
                <a:cubicBezTo>
                  <a:pt x="1179793" y="574722"/>
                  <a:pt x="1315578" y="726229"/>
                  <a:pt x="1445974" y="882910"/>
                </a:cubicBezTo>
                <a:lnTo>
                  <a:pt x="1510718" y="964688"/>
                </a:lnTo>
                <a:lnTo>
                  <a:pt x="1248581" y="761378"/>
                </a:lnTo>
                <a:cubicBezTo>
                  <a:pt x="923941" y="521800"/>
                  <a:pt x="582547" y="305797"/>
                  <a:pt x="227279" y="115098"/>
                </a:cubicBezTo>
                <a:lnTo>
                  <a:pt x="0" y="0"/>
                </a:lnTo>
                <a:close/>
              </a:path>
            </a:pathLst>
          </a:custGeom>
          <a:solidFill>
            <a:srgbClr val="1A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1"/>
          <p:cNvSpPr/>
          <p:nvPr userDrawn="1"/>
        </p:nvSpPr>
        <p:spPr>
          <a:xfrm>
            <a:off x="9297345" y="0"/>
            <a:ext cx="2894657" cy="2205050"/>
          </a:xfrm>
          <a:custGeom>
            <a:avLst/>
            <a:gdLst>
              <a:gd name="connsiteX0" fmla="*/ 0 w 2170993"/>
              <a:gd name="connsiteY0" fmla="*/ 0 h 2205050"/>
              <a:gd name="connsiteX1" fmla="*/ 2170993 w 2170993"/>
              <a:gd name="connsiteY1" fmla="*/ 0 h 2205050"/>
              <a:gd name="connsiteX2" fmla="*/ 2170993 w 2170993"/>
              <a:gd name="connsiteY2" fmla="*/ 2205050 h 2205050"/>
              <a:gd name="connsiteX3" fmla="*/ 2141044 w 2170993"/>
              <a:gd name="connsiteY3" fmla="*/ 2167341 h 2205050"/>
              <a:gd name="connsiteX4" fmla="*/ 973473 w 2170993"/>
              <a:gd name="connsiteY4" fmla="*/ 1008751 h 2205050"/>
              <a:gd name="connsiteX5" fmla="*/ 916663 w 2170993"/>
              <a:gd name="connsiteY5" fmla="*/ 964690 h 2205050"/>
              <a:gd name="connsiteX6" fmla="*/ 916662 w 2170993"/>
              <a:gd name="connsiteY6" fmla="*/ 964688 h 2205050"/>
              <a:gd name="connsiteX7" fmla="*/ 916664 w 2170993"/>
              <a:gd name="connsiteY7" fmla="*/ 964690 h 2205050"/>
              <a:gd name="connsiteX8" fmla="*/ 851919 w 2170993"/>
              <a:gd name="connsiteY8" fmla="*/ 882910 h 2205050"/>
              <a:gd name="connsiteX9" fmla="*/ 229978 w 2170993"/>
              <a:gd name="connsiteY9" fmla="*/ 213497 h 2205050"/>
              <a:gd name="connsiteX10" fmla="*/ 229978 w 2170993"/>
              <a:gd name="connsiteY10" fmla="*/ 213497 h 2205050"/>
              <a:gd name="connsiteX11" fmla="*/ 229977 w 2170993"/>
              <a:gd name="connsiteY11" fmla="*/ 213496 h 2205050"/>
              <a:gd name="connsiteX12" fmla="*/ 7758 w 2170993"/>
              <a:gd name="connsiteY12" fmla="*/ 6636 h 2205050"/>
              <a:gd name="connsiteX13" fmla="*/ 0 w 2170993"/>
              <a:gd name="connsiteY13" fmla="*/ 0 h 22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0993" h="2205050">
                <a:moveTo>
                  <a:pt x="0" y="0"/>
                </a:moveTo>
                <a:lnTo>
                  <a:pt x="2170993" y="0"/>
                </a:lnTo>
                <a:lnTo>
                  <a:pt x="2170993" y="2205050"/>
                </a:lnTo>
                <a:lnTo>
                  <a:pt x="2141044" y="2167341"/>
                </a:lnTo>
                <a:cubicBezTo>
                  <a:pt x="1789106" y="1741830"/>
                  <a:pt x="1397531" y="1354203"/>
                  <a:pt x="973473" y="1008751"/>
                </a:cubicBezTo>
                <a:lnTo>
                  <a:pt x="916663" y="964690"/>
                </a:lnTo>
                <a:lnTo>
                  <a:pt x="916662" y="964688"/>
                </a:lnTo>
                <a:lnTo>
                  <a:pt x="916664" y="964690"/>
                </a:lnTo>
                <a:lnTo>
                  <a:pt x="851919" y="882910"/>
                </a:lnTo>
                <a:cubicBezTo>
                  <a:pt x="656324" y="647889"/>
                  <a:pt x="448606" y="424507"/>
                  <a:pt x="229978" y="213497"/>
                </a:cubicBezTo>
                <a:lnTo>
                  <a:pt x="229978" y="213497"/>
                </a:lnTo>
                <a:lnTo>
                  <a:pt x="229977" y="213496"/>
                </a:lnTo>
                <a:cubicBezTo>
                  <a:pt x="157102" y="143160"/>
                  <a:pt x="83013" y="74197"/>
                  <a:pt x="7758" y="6636"/>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p:cNvSpPr/>
          <p:nvPr userDrawn="1"/>
        </p:nvSpPr>
        <p:spPr>
          <a:xfrm>
            <a:off x="10519560" y="964691"/>
            <a:ext cx="1672440" cy="2125398"/>
          </a:xfrm>
          <a:custGeom>
            <a:avLst/>
            <a:gdLst>
              <a:gd name="connsiteX0" fmla="*/ 0 w 1254330"/>
              <a:gd name="connsiteY0" fmla="*/ 0 h 2125398"/>
              <a:gd name="connsiteX1" fmla="*/ 56809 w 1254330"/>
              <a:gd name="connsiteY1" fmla="*/ 44060 h 2125398"/>
              <a:gd name="connsiteX2" fmla="*/ 1224380 w 1254330"/>
              <a:gd name="connsiteY2" fmla="*/ 1202651 h 2125398"/>
              <a:gd name="connsiteX3" fmla="*/ 1254330 w 1254330"/>
              <a:gd name="connsiteY3" fmla="*/ 1240362 h 2125398"/>
              <a:gd name="connsiteX4" fmla="*/ 1254330 w 1254330"/>
              <a:gd name="connsiteY4" fmla="*/ 2125398 h 2125398"/>
              <a:gd name="connsiteX5" fmla="*/ 1218303 w 1254330"/>
              <a:gd name="connsiteY5" fmla="*/ 2032913 h 2125398"/>
              <a:gd name="connsiteX6" fmla="*/ 188755 w 1254330"/>
              <a:gd name="connsiteY6" fmla="*/ 238416 h 2125398"/>
              <a:gd name="connsiteX7" fmla="*/ 0 w 1254330"/>
              <a:gd name="connsiteY7" fmla="*/ 0 h 2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30" h="2125398">
                <a:moveTo>
                  <a:pt x="0" y="0"/>
                </a:moveTo>
                <a:lnTo>
                  <a:pt x="56809" y="44060"/>
                </a:lnTo>
                <a:cubicBezTo>
                  <a:pt x="480867" y="389512"/>
                  <a:pt x="872442" y="777139"/>
                  <a:pt x="1224380" y="1202651"/>
                </a:cubicBezTo>
                <a:lnTo>
                  <a:pt x="1254330" y="1240362"/>
                </a:lnTo>
                <a:lnTo>
                  <a:pt x="1254330" y="2125398"/>
                </a:lnTo>
                <a:lnTo>
                  <a:pt x="1218303" y="2032913"/>
                </a:lnTo>
                <a:cubicBezTo>
                  <a:pt x="946553" y="1384194"/>
                  <a:pt x="598925" y="783362"/>
                  <a:pt x="188755" y="238416"/>
                </a:cubicBezTo>
                <a:lnTo>
                  <a:pt x="0"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11650091-018B-4C03-AC71-B0786F4C5435}"/>
              </a:ext>
            </a:extLst>
          </p:cNvPr>
          <p:cNvSpPr/>
          <p:nvPr userDrawn="1"/>
        </p:nvSpPr>
        <p:spPr>
          <a:xfrm>
            <a:off x="11639550" y="6562724"/>
            <a:ext cx="247650" cy="262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Ulster University">
            <a:extLst>
              <a:ext uri="{FF2B5EF4-FFF2-40B4-BE49-F238E27FC236}">
                <a16:creationId xmlns:a16="http://schemas.microsoft.com/office/drawing/2014/main" id="{1ABBB380-91AB-4709-9377-EF15EE6564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687" y="5882634"/>
            <a:ext cx="14319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71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no image just bullets">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929650" y="573709"/>
            <a:ext cx="9044668"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2" name="Text Placeholder 12"/>
          <p:cNvSpPr>
            <a:spLocks noGrp="1"/>
          </p:cNvSpPr>
          <p:nvPr>
            <p:ph type="body" sz="quarter" idx="12" hasCustomPrompt="1"/>
          </p:nvPr>
        </p:nvSpPr>
        <p:spPr>
          <a:xfrm>
            <a:off x="929649" y="1049743"/>
            <a:ext cx="9360400" cy="386767"/>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3" name="Content Placeholder 2"/>
          <p:cNvSpPr>
            <a:spLocks noGrp="1"/>
          </p:cNvSpPr>
          <p:nvPr>
            <p:ph sz="quarter" idx="14"/>
          </p:nvPr>
        </p:nvSpPr>
        <p:spPr>
          <a:xfrm>
            <a:off x="930890" y="1436512"/>
            <a:ext cx="9936921" cy="4361066"/>
          </a:xfrm>
          <a:prstGeom prst="rect">
            <a:avLst/>
          </a:prstGeom>
        </p:spPr>
        <p:txBody>
          <a:bodyPr/>
          <a:lstStyle>
            <a:lvl1pPr algn="just">
              <a:defRPr lang="en-US" sz="1500" b="0" i="0" kern="1200" spc="0" baseline="0" dirty="0" smtClean="0">
                <a:solidFill>
                  <a:schemeClr val="tx1">
                    <a:lumMod val="75000"/>
                    <a:lumOff val="25000"/>
                  </a:schemeClr>
                </a:solidFill>
                <a:latin typeface="Arial" charset="0"/>
                <a:ea typeface="Arial" charset="0"/>
                <a:cs typeface="Arial" charset="0"/>
              </a:defRPr>
            </a:lvl1pPr>
            <a:lvl2pPr algn="just">
              <a:defRPr lang="en-US" sz="1500" b="0" i="0" kern="1200" spc="0" baseline="0" dirty="0" smtClean="0">
                <a:solidFill>
                  <a:schemeClr val="tx1">
                    <a:lumMod val="50000"/>
                    <a:lumOff val="50000"/>
                  </a:schemeClr>
                </a:solidFill>
                <a:latin typeface="Arial" charset="0"/>
                <a:ea typeface="Arial" charset="0"/>
                <a:cs typeface="Arial" charset="0"/>
              </a:defRPr>
            </a:lvl2pPr>
            <a:lvl3pPr algn="just">
              <a:defRPr lang="en-US" sz="1500" b="0" i="0" kern="1200" spc="0" baseline="0" dirty="0" smtClean="0">
                <a:solidFill>
                  <a:schemeClr val="tx1">
                    <a:lumMod val="50000"/>
                    <a:lumOff val="50000"/>
                  </a:schemeClr>
                </a:solidFill>
                <a:latin typeface="Arial" charset="0"/>
                <a:ea typeface="Arial" charset="0"/>
                <a:cs typeface="Arial" charset="0"/>
              </a:defRPr>
            </a:lvl3pPr>
            <a:lvl4pPr algn="just">
              <a:defRPr lang="en-US" sz="1500" b="0" i="0" kern="1200" spc="0" baseline="0" dirty="0" smtClean="0">
                <a:solidFill>
                  <a:schemeClr val="tx1">
                    <a:lumMod val="50000"/>
                    <a:lumOff val="50000"/>
                  </a:schemeClr>
                </a:solidFill>
                <a:latin typeface="Arial" charset="0"/>
                <a:ea typeface="Arial" charset="0"/>
                <a:cs typeface="Arial" charset="0"/>
              </a:defRPr>
            </a:lvl4pPr>
            <a:lvl5pPr algn="just">
              <a:defRPr lang="en-US" sz="1500" b="0" i="0" kern="1200" spc="0" baseline="0" dirty="0">
                <a:solidFill>
                  <a:schemeClr val="tx1">
                    <a:lumMod val="50000"/>
                    <a:lumOff val="50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reeform 12"/>
          <p:cNvSpPr/>
          <p:nvPr userDrawn="1"/>
        </p:nvSpPr>
        <p:spPr>
          <a:xfrm>
            <a:off x="8505268" y="0"/>
            <a:ext cx="2014291" cy="964688"/>
          </a:xfrm>
          <a:custGeom>
            <a:avLst/>
            <a:gdLst>
              <a:gd name="connsiteX0" fmla="*/ 0 w 1510718"/>
              <a:gd name="connsiteY0" fmla="*/ 0 h 964688"/>
              <a:gd name="connsiteX1" fmla="*/ 594056 w 1510718"/>
              <a:gd name="connsiteY1" fmla="*/ 0 h 964688"/>
              <a:gd name="connsiteX2" fmla="*/ 601815 w 1510718"/>
              <a:gd name="connsiteY2" fmla="*/ 6637 h 964688"/>
              <a:gd name="connsiteX3" fmla="*/ 824034 w 1510718"/>
              <a:gd name="connsiteY3" fmla="*/ 213497 h 964688"/>
              <a:gd name="connsiteX4" fmla="*/ 1038980 w 1510718"/>
              <a:gd name="connsiteY4" fmla="*/ 428604 h 964688"/>
              <a:gd name="connsiteX5" fmla="*/ 1445974 w 1510718"/>
              <a:gd name="connsiteY5" fmla="*/ 882910 h 964688"/>
              <a:gd name="connsiteX6" fmla="*/ 1510718 w 1510718"/>
              <a:gd name="connsiteY6" fmla="*/ 964688 h 964688"/>
              <a:gd name="connsiteX7" fmla="*/ 1248581 w 1510718"/>
              <a:gd name="connsiteY7" fmla="*/ 761378 h 964688"/>
              <a:gd name="connsiteX8" fmla="*/ 227279 w 1510718"/>
              <a:gd name="connsiteY8" fmla="*/ 115098 h 964688"/>
              <a:gd name="connsiteX9" fmla="*/ 0 w 1510718"/>
              <a:gd name="connsiteY9" fmla="*/ 0 h 9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718" h="964688">
                <a:moveTo>
                  <a:pt x="0" y="0"/>
                </a:moveTo>
                <a:lnTo>
                  <a:pt x="594056" y="0"/>
                </a:lnTo>
                <a:lnTo>
                  <a:pt x="601815" y="6637"/>
                </a:lnTo>
                <a:lnTo>
                  <a:pt x="824034" y="213497"/>
                </a:lnTo>
                <a:lnTo>
                  <a:pt x="1038980" y="428604"/>
                </a:lnTo>
                <a:cubicBezTo>
                  <a:pt x="1179793" y="574722"/>
                  <a:pt x="1315578" y="726229"/>
                  <a:pt x="1445974" y="882910"/>
                </a:cubicBezTo>
                <a:lnTo>
                  <a:pt x="1510718" y="964688"/>
                </a:lnTo>
                <a:lnTo>
                  <a:pt x="1248581" y="761378"/>
                </a:lnTo>
                <a:cubicBezTo>
                  <a:pt x="923941" y="521800"/>
                  <a:pt x="582547" y="305797"/>
                  <a:pt x="227279" y="115098"/>
                </a:cubicBezTo>
                <a:lnTo>
                  <a:pt x="0" y="0"/>
                </a:lnTo>
                <a:close/>
              </a:path>
            </a:pathLst>
          </a:custGeom>
          <a:solidFill>
            <a:srgbClr val="1A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Freeform 15"/>
          <p:cNvSpPr/>
          <p:nvPr userDrawn="1"/>
        </p:nvSpPr>
        <p:spPr>
          <a:xfrm>
            <a:off x="9297345" y="0"/>
            <a:ext cx="2894657" cy="2205050"/>
          </a:xfrm>
          <a:custGeom>
            <a:avLst/>
            <a:gdLst>
              <a:gd name="connsiteX0" fmla="*/ 0 w 2170993"/>
              <a:gd name="connsiteY0" fmla="*/ 0 h 2205050"/>
              <a:gd name="connsiteX1" fmla="*/ 2170993 w 2170993"/>
              <a:gd name="connsiteY1" fmla="*/ 0 h 2205050"/>
              <a:gd name="connsiteX2" fmla="*/ 2170993 w 2170993"/>
              <a:gd name="connsiteY2" fmla="*/ 2205050 h 2205050"/>
              <a:gd name="connsiteX3" fmla="*/ 2141044 w 2170993"/>
              <a:gd name="connsiteY3" fmla="*/ 2167341 h 2205050"/>
              <a:gd name="connsiteX4" fmla="*/ 973473 w 2170993"/>
              <a:gd name="connsiteY4" fmla="*/ 1008751 h 2205050"/>
              <a:gd name="connsiteX5" fmla="*/ 916663 w 2170993"/>
              <a:gd name="connsiteY5" fmla="*/ 964690 h 2205050"/>
              <a:gd name="connsiteX6" fmla="*/ 916662 w 2170993"/>
              <a:gd name="connsiteY6" fmla="*/ 964688 h 2205050"/>
              <a:gd name="connsiteX7" fmla="*/ 916664 w 2170993"/>
              <a:gd name="connsiteY7" fmla="*/ 964690 h 2205050"/>
              <a:gd name="connsiteX8" fmla="*/ 851919 w 2170993"/>
              <a:gd name="connsiteY8" fmla="*/ 882910 h 2205050"/>
              <a:gd name="connsiteX9" fmla="*/ 229978 w 2170993"/>
              <a:gd name="connsiteY9" fmla="*/ 213497 h 2205050"/>
              <a:gd name="connsiteX10" fmla="*/ 229978 w 2170993"/>
              <a:gd name="connsiteY10" fmla="*/ 213497 h 2205050"/>
              <a:gd name="connsiteX11" fmla="*/ 229977 w 2170993"/>
              <a:gd name="connsiteY11" fmla="*/ 213496 h 2205050"/>
              <a:gd name="connsiteX12" fmla="*/ 7758 w 2170993"/>
              <a:gd name="connsiteY12" fmla="*/ 6636 h 2205050"/>
              <a:gd name="connsiteX13" fmla="*/ 0 w 2170993"/>
              <a:gd name="connsiteY13" fmla="*/ 0 h 22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0993" h="2205050">
                <a:moveTo>
                  <a:pt x="0" y="0"/>
                </a:moveTo>
                <a:lnTo>
                  <a:pt x="2170993" y="0"/>
                </a:lnTo>
                <a:lnTo>
                  <a:pt x="2170993" y="2205050"/>
                </a:lnTo>
                <a:lnTo>
                  <a:pt x="2141044" y="2167341"/>
                </a:lnTo>
                <a:cubicBezTo>
                  <a:pt x="1789106" y="1741830"/>
                  <a:pt x="1397531" y="1354203"/>
                  <a:pt x="973473" y="1008751"/>
                </a:cubicBezTo>
                <a:lnTo>
                  <a:pt x="916663" y="964690"/>
                </a:lnTo>
                <a:lnTo>
                  <a:pt x="916662" y="964688"/>
                </a:lnTo>
                <a:lnTo>
                  <a:pt x="916664" y="964690"/>
                </a:lnTo>
                <a:lnTo>
                  <a:pt x="851919" y="882910"/>
                </a:lnTo>
                <a:cubicBezTo>
                  <a:pt x="656324" y="647889"/>
                  <a:pt x="448606" y="424507"/>
                  <a:pt x="229978" y="213497"/>
                </a:cubicBezTo>
                <a:lnTo>
                  <a:pt x="229978" y="213497"/>
                </a:lnTo>
                <a:lnTo>
                  <a:pt x="229977" y="213496"/>
                </a:lnTo>
                <a:cubicBezTo>
                  <a:pt x="157102" y="143160"/>
                  <a:pt x="83013" y="74197"/>
                  <a:pt x="7758" y="6636"/>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reeform 16"/>
          <p:cNvSpPr/>
          <p:nvPr userDrawn="1"/>
        </p:nvSpPr>
        <p:spPr>
          <a:xfrm>
            <a:off x="10519560" y="964691"/>
            <a:ext cx="1672440" cy="2125398"/>
          </a:xfrm>
          <a:custGeom>
            <a:avLst/>
            <a:gdLst>
              <a:gd name="connsiteX0" fmla="*/ 0 w 1254330"/>
              <a:gd name="connsiteY0" fmla="*/ 0 h 2125398"/>
              <a:gd name="connsiteX1" fmla="*/ 56809 w 1254330"/>
              <a:gd name="connsiteY1" fmla="*/ 44060 h 2125398"/>
              <a:gd name="connsiteX2" fmla="*/ 1224380 w 1254330"/>
              <a:gd name="connsiteY2" fmla="*/ 1202651 h 2125398"/>
              <a:gd name="connsiteX3" fmla="*/ 1254330 w 1254330"/>
              <a:gd name="connsiteY3" fmla="*/ 1240362 h 2125398"/>
              <a:gd name="connsiteX4" fmla="*/ 1254330 w 1254330"/>
              <a:gd name="connsiteY4" fmla="*/ 2125398 h 2125398"/>
              <a:gd name="connsiteX5" fmla="*/ 1218303 w 1254330"/>
              <a:gd name="connsiteY5" fmla="*/ 2032913 h 2125398"/>
              <a:gd name="connsiteX6" fmla="*/ 188755 w 1254330"/>
              <a:gd name="connsiteY6" fmla="*/ 238416 h 2125398"/>
              <a:gd name="connsiteX7" fmla="*/ 0 w 1254330"/>
              <a:gd name="connsiteY7" fmla="*/ 0 h 2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30" h="2125398">
                <a:moveTo>
                  <a:pt x="0" y="0"/>
                </a:moveTo>
                <a:lnTo>
                  <a:pt x="56809" y="44060"/>
                </a:lnTo>
                <a:cubicBezTo>
                  <a:pt x="480867" y="389512"/>
                  <a:pt x="872442" y="777139"/>
                  <a:pt x="1224380" y="1202651"/>
                </a:cubicBezTo>
                <a:lnTo>
                  <a:pt x="1254330" y="1240362"/>
                </a:lnTo>
                <a:lnTo>
                  <a:pt x="1254330" y="2125398"/>
                </a:lnTo>
                <a:lnTo>
                  <a:pt x="1218303" y="2032913"/>
                </a:lnTo>
                <a:cubicBezTo>
                  <a:pt x="946553" y="1384194"/>
                  <a:pt x="598925" y="783362"/>
                  <a:pt x="188755" y="238416"/>
                </a:cubicBezTo>
                <a:lnTo>
                  <a:pt x="0"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579" y="5882634"/>
            <a:ext cx="1585588" cy="741451"/>
          </a:xfrm>
          <a:prstGeom prst="rect">
            <a:avLst/>
          </a:prstGeom>
        </p:spPr>
      </p:pic>
      <p:pic>
        <p:nvPicPr>
          <p:cNvPr id="10" name="Picture 9"/>
          <p:cNvPicPr/>
          <p:nvPr userDrawn="1"/>
        </p:nvPicPr>
        <p:blipFill rotWithShape="1">
          <a:blip r:embed="rId3"/>
          <a:srcRect l="52180" t="51621" r="39872" b="28649"/>
          <a:stretch/>
        </p:blipFill>
        <p:spPr bwMode="auto">
          <a:xfrm>
            <a:off x="923579" y="5797578"/>
            <a:ext cx="2068448" cy="10604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565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bullets and box image">
    <p:bg>
      <p:bgPr>
        <a:solidFill>
          <a:schemeClr val="bg1"/>
        </a:solidFill>
        <a:effectLst/>
      </p:bgPr>
    </p:bg>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6651278" y="1819747"/>
            <a:ext cx="4335377" cy="3865829"/>
          </a:xfrm>
          <a:prstGeom prst="rect">
            <a:avLst/>
          </a:prstGeom>
          <a:solidFill>
            <a:schemeClr val="bg1">
              <a:lumMod val="75000"/>
            </a:schemeClr>
          </a:solidFill>
        </p:spPr>
        <p:txBody>
          <a:bodyPr/>
          <a:lstStyle/>
          <a:p>
            <a:endParaRPr lang="en-US"/>
          </a:p>
        </p:txBody>
      </p:sp>
      <p:sp>
        <p:nvSpPr>
          <p:cNvPr id="18" name="Text Placeholder 12"/>
          <p:cNvSpPr>
            <a:spLocks noGrp="1"/>
          </p:cNvSpPr>
          <p:nvPr>
            <p:ph type="body" sz="quarter" idx="11" hasCustomPrompt="1"/>
          </p:nvPr>
        </p:nvSpPr>
        <p:spPr>
          <a:xfrm>
            <a:off x="929650" y="573709"/>
            <a:ext cx="8449877"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9" name="Text Placeholder 12"/>
          <p:cNvSpPr>
            <a:spLocks noGrp="1"/>
          </p:cNvSpPr>
          <p:nvPr>
            <p:ph type="body" sz="quarter" idx="12" hasCustomPrompt="1"/>
          </p:nvPr>
        </p:nvSpPr>
        <p:spPr>
          <a:xfrm>
            <a:off x="929650" y="1049743"/>
            <a:ext cx="9378133" cy="593725"/>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20" name="Text Placeholder 12"/>
          <p:cNvSpPr>
            <a:spLocks noGrp="1"/>
          </p:cNvSpPr>
          <p:nvPr>
            <p:ph type="body" sz="quarter" idx="13" hasCustomPrompt="1"/>
          </p:nvPr>
        </p:nvSpPr>
        <p:spPr>
          <a:xfrm>
            <a:off x="923581" y="1819747"/>
            <a:ext cx="5498345" cy="3865829"/>
          </a:xfrm>
          <a:prstGeom prst="rect">
            <a:avLst/>
          </a:prstGeom>
        </p:spPr>
        <p:txBody>
          <a:bodyPr>
            <a:noAutofit/>
          </a:bodyPr>
          <a:lstStyle>
            <a:lvl1pPr marL="285750" indent="-285750">
              <a:lnSpc>
                <a:spcPct val="100000"/>
              </a:lnSpc>
              <a:spcBef>
                <a:spcPts val="0"/>
              </a:spcBef>
              <a:buFont typeface="Arial" charset="0"/>
              <a:buChar char="•"/>
              <a:defRPr sz="1600" b="0" i="0" spc="0" baseline="0">
                <a:solidFill>
                  <a:schemeClr val="tx1">
                    <a:lumMod val="75000"/>
                    <a:lumOff val="25000"/>
                  </a:schemeClr>
                </a:solidFill>
                <a:latin typeface="Arial" charset="0"/>
                <a:ea typeface="Arial" charset="0"/>
                <a:cs typeface="Arial" charset="0"/>
              </a:defRPr>
            </a:lvl1pPr>
          </a:lstStyle>
          <a:p>
            <a:pPr lvl="0"/>
            <a:r>
              <a:rPr lang="en-US"/>
              <a:t>Body copy goes here</a:t>
            </a:r>
          </a:p>
        </p:txBody>
      </p:sp>
      <p:sp>
        <p:nvSpPr>
          <p:cNvPr id="10" name="Freeform 9"/>
          <p:cNvSpPr/>
          <p:nvPr userDrawn="1"/>
        </p:nvSpPr>
        <p:spPr>
          <a:xfrm>
            <a:off x="8505268" y="0"/>
            <a:ext cx="2014291" cy="964688"/>
          </a:xfrm>
          <a:custGeom>
            <a:avLst/>
            <a:gdLst>
              <a:gd name="connsiteX0" fmla="*/ 0 w 1510718"/>
              <a:gd name="connsiteY0" fmla="*/ 0 h 964688"/>
              <a:gd name="connsiteX1" fmla="*/ 594056 w 1510718"/>
              <a:gd name="connsiteY1" fmla="*/ 0 h 964688"/>
              <a:gd name="connsiteX2" fmla="*/ 601815 w 1510718"/>
              <a:gd name="connsiteY2" fmla="*/ 6637 h 964688"/>
              <a:gd name="connsiteX3" fmla="*/ 824034 w 1510718"/>
              <a:gd name="connsiteY3" fmla="*/ 213497 h 964688"/>
              <a:gd name="connsiteX4" fmla="*/ 1038980 w 1510718"/>
              <a:gd name="connsiteY4" fmla="*/ 428604 h 964688"/>
              <a:gd name="connsiteX5" fmla="*/ 1445974 w 1510718"/>
              <a:gd name="connsiteY5" fmla="*/ 882910 h 964688"/>
              <a:gd name="connsiteX6" fmla="*/ 1510718 w 1510718"/>
              <a:gd name="connsiteY6" fmla="*/ 964688 h 964688"/>
              <a:gd name="connsiteX7" fmla="*/ 1248581 w 1510718"/>
              <a:gd name="connsiteY7" fmla="*/ 761378 h 964688"/>
              <a:gd name="connsiteX8" fmla="*/ 227279 w 1510718"/>
              <a:gd name="connsiteY8" fmla="*/ 115098 h 964688"/>
              <a:gd name="connsiteX9" fmla="*/ 0 w 1510718"/>
              <a:gd name="connsiteY9" fmla="*/ 0 h 9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718" h="964688">
                <a:moveTo>
                  <a:pt x="0" y="0"/>
                </a:moveTo>
                <a:lnTo>
                  <a:pt x="594056" y="0"/>
                </a:lnTo>
                <a:lnTo>
                  <a:pt x="601815" y="6637"/>
                </a:lnTo>
                <a:lnTo>
                  <a:pt x="824034" y="213497"/>
                </a:lnTo>
                <a:lnTo>
                  <a:pt x="1038980" y="428604"/>
                </a:lnTo>
                <a:cubicBezTo>
                  <a:pt x="1179793" y="574722"/>
                  <a:pt x="1315578" y="726229"/>
                  <a:pt x="1445974" y="882910"/>
                </a:cubicBezTo>
                <a:lnTo>
                  <a:pt x="1510718" y="964688"/>
                </a:lnTo>
                <a:lnTo>
                  <a:pt x="1248581" y="761378"/>
                </a:lnTo>
                <a:cubicBezTo>
                  <a:pt x="923941" y="521800"/>
                  <a:pt x="582547" y="305797"/>
                  <a:pt x="227279" y="115098"/>
                </a:cubicBezTo>
                <a:lnTo>
                  <a:pt x="0" y="0"/>
                </a:lnTo>
                <a:close/>
              </a:path>
            </a:pathLst>
          </a:custGeom>
          <a:solidFill>
            <a:srgbClr val="1A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0"/>
          <p:cNvSpPr/>
          <p:nvPr userDrawn="1"/>
        </p:nvSpPr>
        <p:spPr>
          <a:xfrm>
            <a:off x="9297345" y="0"/>
            <a:ext cx="2894657" cy="2205050"/>
          </a:xfrm>
          <a:custGeom>
            <a:avLst/>
            <a:gdLst>
              <a:gd name="connsiteX0" fmla="*/ 0 w 2170993"/>
              <a:gd name="connsiteY0" fmla="*/ 0 h 2205050"/>
              <a:gd name="connsiteX1" fmla="*/ 2170993 w 2170993"/>
              <a:gd name="connsiteY1" fmla="*/ 0 h 2205050"/>
              <a:gd name="connsiteX2" fmla="*/ 2170993 w 2170993"/>
              <a:gd name="connsiteY2" fmla="*/ 2205050 h 2205050"/>
              <a:gd name="connsiteX3" fmla="*/ 2141044 w 2170993"/>
              <a:gd name="connsiteY3" fmla="*/ 2167341 h 2205050"/>
              <a:gd name="connsiteX4" fmla="*/ 973473 w 2170993"/>
              <a:gd name="connsiteY4" fmla="*/ 1008751 h 2205050"/>
              <a:gd name="connsiteX5" fmla="*/ 916663 w 2170993"/>
              <a:gd name="connsiteY5" fmla="*/ 964690 h 2205050"/>
              <a:gd name="connsiteX6" fmla="*/ 916662 w 2170993"/>
              <a:gd name="connsiteY6" fmla="*/ 964688 h 2205050"/>
              <a:gd name="connsiteX7" fmla="*/ 916664 w 2170993"/>
              <a:gd name="connsiteY7" fmla="*/ 964690 h 2205050"/>
              <a:gd name="connsiteX8" fmla="*/ 851919 w 2170993"/>
              <a:gd name="connsiteY8" fmla="*/ 882910 h 2205050"/>
              <a:gd name="connsiteX9" fmla="*/ 229978 w 2170993"/>
              <a:gd name="connsiteY9" fmla="*/ 213497 h 2205050"/>
              <a:gd name="connsiteX10" fmla="*/ 229978 w 2170993"/>
              <a:gd name="connsiteY10" fmla="*/ 213497 h 2205050"/>
              <a:gd name="connsiteX11" fmla="*/ 229977 w 2170993"/>
              <a:gd name="connsiteY11" fmla="*/ 213496 h 2205050"/>
              <a:gd name="connsiteX12" fmla="*/ 7758 w 2170993"/>
              <a:gd name="connsiteY12" fmla="*/ 6636 h 2205050"/>
              <a:gd name="connsiteX13" fmla="*/ 0 w 2170993"/>
              <a:gd name="connsiteY13" fmla="*/ 0 h 22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0993" h="2205050">
                <a:moveTo>
                  <a:pt x="0" y="0"/>
                </a:moveTo>
                <a:lnTo>
                  <a:pt x="2170993" y="0"/>
                </a:lnTo>
                <a:lnTo>
                  <a:pt x="2170993" y="2205050"/>
                </a:lnTo>
                <a:lnTo>
                  <a:pt x="2141044" y="2167341"/>
                </a:lnTo>
                <a:cubicBezTo>
                  <a:pt x="1789106" y="1741830"/>
                  <a:pt x="1397531" y="1354203"/>
                  <a:pt x="973473" y="1008751"/>
                </a:cubicBezTo>
                <a:lnTo>
                  <a:pt x="916663" y="964690"/>
                </a:lnTo>
                <a:lnTo>
                  <a:pt x="916662" y="964688"/>
                </a:lnTo>
                <a:lnTo>
                  <a:pt x="916664" y="964690"/>
                </a:lnTo>
                <a:lnTo>
                  <a:pt x="851919" y="882910"/>
                </a:lnTo>
                <a:cubicBezTo>
                  <a:pt x="656324" y="647889"/>
                  <a:pt x="448606" y="424507"/>
                  <a:pt x="229978" y="213497"/>
                </a:cubicBezTo>
                <a:lnTo>
                  <a:pt x="229978" y="213497"/>
                </a:lnTo>
                <a:lnTo>
                  <a:pt x="229977" y="213496"/>
                </a:lnTo>
                <a:cubicBezTo>
                  <a:pt x="157102" y="143160"/>
                  <a:pt x="83013" y="74197"/>
                  <a:pt x="7758" y="6636"/>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1"/>
          <p:cNvSpPr/>
          <p:nvPr userDrawn="1"/>
        </p:nvSpPr>
        <p:spPr>
          <a:xfrm>
            <a:off x="10519560" y="964691"/>
            <a:ext cx="1672440" cy="2125398"/>
          </a:xfrm>
          <a:custGeom>
            <a:avLst/>
            <a:gdLst>
              <a:gd name="connsiteX0" fmla="*/ 0 w 1254330"/>
              <a:gd name="connsiteY0" fmla="*/ 0 h 2125398"/>
              <a:gd name="connsiteX1" fmla="*/ 56809 w 1254330"/>
              <a:gd name="connsiteY1" fmla="*/ 44060 h 2125398"/>
              <a:gd name="connsiteX2" fmla="*/ 1224380 w 1254330"/>
              <a:gd name="connsiteY2" fmla="*/ 1202651 h 2125398"/>
              <a:gd name="connsiteX3" fmla="*/ 1254330 w 1254330"/>
              <a:gd name="connsiteY3" fmla="*/ 1240362 h 2125398"/>
              <a:gd name="connsiteX4" fmla="*/ 1254330 w 1254330"/>
              <a:gd name="connsiteY4" fmla="*/ 2125398 h 2125398"/>
              <a:gd name="connsiteX5" fmla="*/ 1218303 w 1254330"/>
              <a:gd name="connsiteY5" fmla="*/ 2032913 h 2125398"/>
              <a:gd name="connsiteX6" fmla="*/ 188755 w 1254330"/>
              <a:gd name="connsiteY6" fmla="*/ 238416 h 2125398"/>
              <a:gd name="connsiteX7" fmla="*/ 0 w 1254330"/>
              <a:gd name="connsiteY7" fmla="*/ 0 h 2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30" h="2125398">
                <a:moveTo>
                  <a:pt x="0" y="0"/>
                </a:moveTo>
                <a:lnTo>
                  <a:pt x="56809" y="44060"/>
                </a:lnTo>
                <a:cubicBezTo>
                  <a:pt x="480867" y="389512"/>
                  <a:pt x="872442" y="777139"/>
                  <a:pt x="1224380" y="1202651"/>
                </a:cubicBezTo>
                <a:lnTo>
                  <a:pt x="1254330" y="1240362"/>
                </a:lnTo>
                <a:lnTo>
                  <a:pt x="1254330" y="2125398"/>
                </a:lnTo>
                <a:lnTo>
                  <a:pt x="1218303" y="2032913"/>
                </a:lnTo>
                <a:cubicBezTo>
                  <a:pt x="946553" y="1384194"/>
                  <a:pt x="598925" y="783362"/>
                  <a:pt x="188755" y="238416"/>
                </a:cubicBezTo>
                <a:lnTo>
                  <a:pt x="0"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579" y="5882634"/>
            <a:ext cx="1585588" cy="741451"/>
          </a:xfrm>
          <a:prstGeom prst="rect">
            <a:avLst/>
          </a:prstGeom>
        </p:spPr>
      </p:pic>
      <p:pic>
        <p:nvPicPr>
          <p:cNvPr id="14" name="Picture 13"/>
          <p:cNvPicPr/>
          <p:nvPr userDrawn="1"/>
        </p:nvPicPr>
        <p:blipFill rotWithShape="1">
          <a:blip r:embed="rId3"/>
          <a:srcRect l="52180" t="51621" r="39872" b="28649"/>
          <a:stretch/>
        </p:blipFill>
        <p:spPr bwMode="auto">
          <a:xfrm>
            <a:off x="790796" y="5755286"/>
            <a:ext cx="1851152" cy="996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238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7EA87B-E002-9549-9BF4-F63E781E5E67}"/>
              </a:ext>
            </a:extLst>
          </p:cNvPr>
          <p:cNvSpPr>
            <a:spLocks noGrp="1"/>
          </p:cNvSpPr>
          <p:nvPr>
            <p:ph type="dt" sz="half" idx="10"/>
          </p:nvPr>
        </p:nvSpPr>
        <p:spPr/>
        <p:txBody>
          <a:bodyPr/>
          <a:lstStyle/>
          <a:p>
            <a:fld id="{6287191F-8C38-AF48-8E3C-1D86AD82874A}" type="datetimeFigureOut">
              <a:rPr lang="en-US" smtClean="0"/>
              <a:t>4/5/2022</a:t>
            </a:fld>
            <a:endParaRPr lang="en-US"/>
          </a:p>
        </p:txBody>
      </p:sp>
      <p:sp>
        <p:nvSpPr>
          <p:cNvPr id="5" name="Footer Placeholder 4">
            <a:extLst>
              <a:ext uri="{FF2B5EF4-FFF2-40B4-BE49-F238E27FC236}">
                <a16:creationId xmlns:a16="http://schemas.microsoft.com/office/drawing/2014/main" id="{21EB7D2D-E16C-954D-9ECE-14706A18F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36B17-61F9-E642-B049-DEB9994EB70D}"/>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7" name="Picture 6">
            <a:extLst>
              <a:ext uri="{FF2B5EF4-FFF2-40B4-BE49-F238E27FC236}">
                <a16:creationId xmlns:a16="http://schemas.microsoft.com/office/drawing/2014/main" id="{BD86FCAD-0584-4953-80A9-0CBD2082A43C}"/>
              </a:ext>
            </a:extLst>
          </p:cNvPr>
          <p:cNvPicPr>
            <a:picLocks noChangeAspect="1"/>
          </p:cNvPicPr>
          <p:nvPr userDrawn="1"/>
        </p:nvPicPr>
        <p:blipFill rotWithShape="1">
          <a:blip r:embed="rId2"/>
          <a:srcRect/>
          <a:stretch/>
        </p:blipFill>
        <p:spPr>
          <a:xfrm>
            <a:off x="0" y="0"/>
            <a:ext cx="12192000" cy="6858000"/>
          </a:xfrm>
          <a:prstGeom prst="rect">
            <a:avLst/>
          </a:prstGeom>
        </p:spPr>
      </p:pic>
    </p:spTree>
    <p:extLst>
      <p:ext uri="{BB962C8B-B14F-4D97-AF65-F5344CB8AC3E}">
        <p14:creationId xmlns:p14="http://schemas.microsoft.com/office/powerpoint/2010/main" val="4242008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815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4110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8605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80901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31990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9894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mage right 2">
    <p:bg>
      <p:bgRef idx="1001">
        <a:schemeClr val="bg1"/>
      </p:bgRef>
    </p:bg>
    <p:spTree>
      <p:nvGrpSpPr>
        <p:cNvPr id="1" name=""/>
        <p:cNvGrpSpPr/>
        <p:nvPr/>
      </p:nvGrpSpPr>
      <p:grpSpPr>
        <a:xfrm>
          <a:off x="0" y="0"/>
          <a:ext cx="0" cy="0"/>
          <a:chOff x="0" y="0"/>
          <a:chExt cx="0" cy="0"/>
        </a:xfrm>
      </p:grpSpPr>
      <p:sp>
        <p:nvSpPr>
          <p:cNvPr id="7" name="Picture Placeholder 12"/>
          <p:cNvSpPr>
            <a:spLocks noGrp="1"/>
          </p:cNvSpPr>
          <p:nvPr>
            <p:ph type="pic" sz="quarter" idx="14"/>
          </p:nvPr>
        </p:nvSpPr>
        <p:spPr>
          <a:xfrm flipH="1">
            <a:off x="6885732" y="2"/>
            <a:ext cx="5311712" cy="6874330"/>
          </a:xfrm>
          <a:custGeom>
            <a:avLst/>
            <a:gdLst>
              <a:gd name="connsiteX0" fmla="*/ 0 w 3209925"/>
              <a:gd name="connsiteY0" fmla="*/ 0 h 6858000"/>
              <a:gd name="connsiteX1" fmla="*/ 1760515 w 3209925"/>
              <a:gd name="connsiteY1" fmla="*/ 0 h 6858000"/>
              <a:gd name="connsiteX2" fmla="*/ 3209925 w 3209925"/>
              <a:gd name="connsiteY2" fmla="*/ 1449410 h 6858000"/>
              <a:gd name="connsiteX3" fmla="*/ 3209925 w 3209925"/>
              <a:gd name="connsiteY3" fmla="*/ 6858000 h 6858000"/>
              <a:gd name="connsiteX4" fmla="*/ 0 w 3209925"/>
              <a:gd name="connsiteY4" fmla="*/ 6858000 h 6858000"/>
              <a:gd name="connsiteX5" fmla="*/ 0 w 3209925"/>
              <a:gd name="connsiteY5" fmla="*/ 0 h 6858000"/>
              <a:gd name="connsiteX0" fmla="*/ 0 w 4416933"/>
              <a:gd name="connsiteY0" fmla="*/ 0 h 6858000"/>
              <a:gd name="connsiteX1" fmla="*/ 1760515 w 4416933"/>
              <a:gd name="connsiteY1" fmla="*/ 0 h 6858000"/>
              <a:gd name="connsiteX2" fmla="*/ 4416933 w 4416933"/>
              <a:gd name="connsiteY2" fmla="*/ 1449410 h 6858000"/>
              <a:gd name="connsiteX3" fmla="*/ 3209925 w 4416933"/>
              <a:gd name="connsiteY3" fmla="*/ 6858000 h 6858000"/>
              <a:gd name="connsiteX4" fmla="*/ 0 w 4416933"/>
              <a:gd name="connsiteY4" fmla="*/ 6858000 h 6858000"/>
              <a:gd name="connsiteX5" fmla="*/ 0 w 4416933"/>
              <a:gd name="connsiteY5" fmla="*/ 0 h 6858000"/>
              <a:gd name="connsiteX0" fmla="*/ 0 w 4420108"/>
              <a:gd name="connsiteY0" fmla="*/ 0 h 6858000"/>
              <a:gd name="connsiteX1" fmla="*/ 1760515 w 4420108"/>
              <a:gd name="connsiteY1" fmla="*/ 0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0 w 4420108"/>
              <a:gd name="connsiteY0" fmla="*/ 0 h 6858000"/>
              <a:gd name="connsiteX1" fmla="*/ 1735115 w 4420108"/>
              <a:gd name="connsiteY1" fmla="*/ 3175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0 w 4420108"/>
              <a:gd name="connsiteY0" fmla="*/ 0 h 6858000"/>
              <a:gd name="connsiteX1" fmla="*/ 1735115 w 4420108"/>
              <a:gd name="connsiteY1" fmla="*/ 3175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0 w 4420108"/>
              <a:gd name="connsiteY0" fmla="*/ 0 h 6858000"/>
              <a:gd name="connsiteX1" fmla="*/ 1735115 w 4420108"/>
              <a:gd name="connsiteY1" fmla="*/ 3175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0 w 4420108"/>
              <a:gd name="connsiteY0" fmla="*/ 0 h 6858000"/>
              <a:gd name="connsiteX1" fmla="*/ 1735115 w 4420108"/>
              <a:gd name="connsiteY1" fmla="*/ 3175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0 w 4420108"/>
              <a:gd name="connsiteY0" fmla="*/ 0 h 6858000"/>
              <a:gd name="connsiteX1" fmla="*/ 1735115 w 4420108"/>
              <a:gd name="connsiteY1" fmla="*/ 3175 h 6858000"/>
              <a:gd name="connsiteX2" fmla="*/ 4420108 w 4420108"/>
              <a:gd name="connsiteY2" fmla="*/ 1433535 h 6858000"/>
              <a:gd name="connsiteX3" fmla="*/ 3209925 w 4420108"/>
              <a:gd name="connsiteY3" fmla="*/ 6858000 h 6858000"/>
              <a:gd name="connsiteX4" fmla="*/ 0 w 4420108"/>
              <a:gd name="connsiteY4" fmla="*/ 6858000 h 6858000"/>
              <a:gd name="connsiteX5" fmla="*/ 0 w 4420108"/>
              <a:gd name="connsiteY5" fmla="*/ 0 h 6858000"/>
              <a:gd name="connsiteX0" fmla="*/ 625033 w 5045141"/>
              <a:gd name="connsiteY0" fmla="*/ 0 h 6858000"/>
              <a:gd name="connsiteX1" fmla="*/ 2360148 w 5045141"/>
              <a:gd name="connsiteY1" fmla="*/ 3175 h 6858000"/>
              <a:gd name="connsiteX2" fmla="*/ 5045141 w 5045141"/>
              <a:gd name="connsiteY2" fmla="*/ 1433535 h 6858000"/>
              <a:gd name="connsiteX3" fmla="*/ 3834958 w 5045141"/>
              <a:gd name="connsiteY3" fmla="*/ 6858000 h 6858000"/>
              <a:gd name="connsiteX4" fmla="*/ 0 w 5045141"/>
              <a:gd name="connsiteY4" fmla="*/ 6858000 h 6858000"/>
              <a:gd name="connsiteX5" fmla="*/ 625033 w 5045141"/>
              <a:gd name="connsiteY5" fmla="*/ 0 h 6858000"/>
              <a:gd name="connsiteX0" fmla="*/ 11575 w 5045141"/>
              <a:gd name="connsiteY0" fmla="*/ 0 h 6858000"/>
              <a:gd name="connsiteX1" fmla="*/ 2360148 w 5045141"/>
              <a:gd name="connsiteY1" fmla="*/ 3175 h 6858000"/>
              <a:gd name="connsiteX2" fmla="*/ 5045141 w 5045141"/>
              <a:gd name="connsiteY2" fmla="*/ 1433535 h 6858000"/>
              <a:gd name="connsiteX3" fmla="*/ 3834958 w 5045141"/>
              <a:gd name="connsiteY3" fmla="*/ 6858000 h 6858000"/>
              <a:gd name="connsiteX4" fmla="*/ 0 w 5045141"/>
              <a:gd name="connsiteY4" fmla="*/ 6858000 h 6858000"/>
              <a:gd name="connsiteX5" fmla="*/ 11575 w 5045141"/>
              <a:gd name="connsiteY5" fmla="*/ 0 h 6858000"/>
              <a:gd name="connsiteX0" fmla="*/ 787182 w 5045141"/>
              <a:gd name="connsiteY0" fmla="*/ 4989 h 6854825"/>
              <a:gd name="connsiteX1" fmla="*/ 2360148 w 5045141"/>
              <a:gd name="connsiteY1" fmla="*/ 0 h 6854825"/>
              <a:gd name="connsiteX2" fmla="*/ 5045141 w 5045141"/>
              <a:gd name="connsiteY2" fmla="*/ 1430360 h 6854825"/>
              <a:gd name="connsiteX3" fmla="*/ 3834958 w 5045141"/>
              <a:gd name="connsiteY3" fmla="*/ 6854825 h 6854825"/>
              <a:gd name="connsiteX4" fmla="*/ 0 w 5045141"/>
              <a:gd name="connsiteY4" fmla="*/ 6854825 h 6854825"/>
              <a:gd name="connsiteX5" fmla="*/ 787182 w 5045141"/>
              <a:gd name="connsiteY5" fmla="*/ 4989 h 6854825"/>
              <a:gd name="connsiteX0" fmla="*/ 41 w 4258000"/>
              <a:gd name="connsiteY0" fmla="*/ 4989 h 6854825"/>
              <a:gd name="connsiteX1" fmla="*/ 1573007 w 4258000"/>
              <a:gd name="connsiteY1" fmla="*/ 0 h 6854825"/>
              <a:gd name="connsiteX2" fmla="*/ 4258000 w 4258000"/>
              <a:gd name="connsiteY2" fmla="*/ 1430360 h 6854825"/>
              <a:gd name="connsiteX3" fmla="*/ 3047817 w 4258000"/>
              <a:gd name="connsiteY3" fmla="*/ 6854825 h 6854825"/>
              <a:gd name="connsiteX4" fmla="*/ 266052 w 4258000"/>
              <a:gd name="connsiteY4" fmla="*/ 6854825 h 6854825"/>
              <a:gd name="connsiteX5" fmla="*/ 41 w 4258000"/>
              <a:gd name="connsiteY5" fmla="*/ 4989 h 6854825"/>
              <a:gd name="connsiteX0" fmla="*/ 21 w 4257980"/>
              <a:gd name="connsiteY0" fmla="*/ 4989 h 6862990"/>
              <a:gd name="connsiteX1" fmla="*/ 1572987 w 4257980"/>
              <a:gd name="connsiteY1" fmla="*/ 0 h 6862990"/>
              <a:gd name="connsiteX2" fmla="*/ 4257980 w 4257980"/>
              <a:gd name="connsiteY2" fmla="*/ 1430360 h 6862990"/>
              <a:gd name="connsiteX3" fmla="*/ 3047797 w 4257980"/>
              <a:gd name="connsiteY3" fmla="*/ 6854825 h 6862990"/>
              <a:gd name="connsiteX4" fmla="*/ 535453 w 4257980"/>
              <a:gd name="connsiteY4" fmla="*/ 6862990 h 6862990"/>
              <a:gd name="connsiteX5" fmla="*/ 21 w 4257980"/>
              <a:gd name="connsiteY5" fmla="*/ 4989 h 6862990"/>
              <a:gd name="connsiteX0" fmla="*/ 39 w 4257998"/>
              <a:gd name="connsiteY0" fmla="*/ 4989 h 6871155"/>
              <a:gd name="connsiteX1" fmla="*/ 1573005 w 4257998"/>
              <a:gd name="connsiteY1" fmla="*/ 0 h 6871155"/>
              <a:gd name="connsiteX2" fmla="*/ 4257998 w 4257998"/>
              <a:gd name="connsiteY2" fmla="*/ 1430360 h 6871155"/>
              <a:gd name="connsiteX3" fmla="*/ 3047815 w 4257998"/>
              <a:gd name="connsiteY3" fmla="*/ 6854825 h 6871155"/>
              <a:gd name="connsiteX4" fmla="*/ 274214 w 4257998"/>
              <a:gd name="connsiteY4" fmla="*/ 6871155 h 6871155"/>
              <a:gd name="connsiteX5" fmla="*/ 39 w 4257998"/>
              <a:gd name="connsiteY5" fmla="*/ 4989 h 6871155"/>
              <a:gd name="connsiteX0" fmla="*/ 484 w 3997186"/>
              <a:gd name="connsiteY0" fmla="*/ 0 h 6890659"/>
              <a:gd name="connsiteX1" fmla="*/ 1312193 w 3997186"/>
              <a:gd name="connsiteY1" fmla="*/ 19504 h 6890659"/>
              <a:gd name="connsiteX2" fmla="*/ 3997186 w 3997186"/>
              <a:gd name="connsiteY2" fmla="*/ 1449864 h 6890659"/>
              <a:gd name="connsiteX3" fmla="*/ 2787003 w 3997186"/>
              <a:gd name="connsiteY3" fmla="*/ 6874329 h 6890659"/>
              <a:gd name="connsiteX4" fmla="*/ 13402 w 3997186"/>
              <a:gd name="connsiteY4" fmla="*/ 6890659 h 6890659"/>
              <a:gd name="connsiteX5" fmla="*/ 484 w 3997186"/>
              <a:gd name="connsiteY5" fmla="*/ 0 h 6890659"/>
              <a:gd name="connsiteX0" fmla="*/ 223846 w 3983784"/>
              <a:gd name="connsiteY0" fmla="*/ 0 h 6874330"/>
              <a:gd name="connsiteX1" fmla="*/ 1298791 w 3983784"/>
              <a:gd name="connsiteY1" fmla="*/ 3175 h 6874330"/>
              <a:gd name="connsiteX2" fmla="*/ 3983784 w 3983784"/>
              <a:gd name="connsiteY2" fmla="*/ 1433535 h 6874330"/>
              <a:gd name="connsiteX3" fmla="*/ 2773601 w 3983784"/>
              <a:gd name="connsiteY3" fmla="*/ 6858000 h 6874330"/>
              <a:gd name="connsiteX4" fmla="*/ 0 w 3983784"/>
              <a:gd name="connsiteY4" fmla="*/ 6874330 h 6874330"/>
              <a:gd name="connsiteX5" fmla="*/ 223846 w 3983784"/>
              <a:gd name="connsiteY5" fmla="*/ 0 h 6874330"/>
              <a:gd name="connsiteX0" fmla="*/ 3411 w 3983784"/>
              <a:gd name="connsiteY0" fmla="*/ 0 h 6874330"/>
              <a:gd name="connsiteX1" fmla="*/ 1298791 w 3983784"/>
              <a:gd name="connsiteY1" fmla="*/ 3175 h 6874330"/>
              <a:gd name="connsiteX2" fmla="*/ 3983784 w 3983784"/>
              <a:gd name="connsiteY2" fmla="*/ 1433535 h 6874330"/>
              <a:gd name="connsiteX3" fmla="*/ 2773601 w 3983784"/>
              <a:gd name="connsiteY3" fmla="*/ 6858000 h 6874330"/>
              <a:gd name="connsiteX4" fmla="*/ 0 w 3983784"/>
              <a:gd name="connsiteY4" fmla="*/ 6874330 h 6874330"/>
              <a:gd name="connsiteX5" fmla="*/ 3411 w 3983784"/>
              <a:gd name="connsiteY5" fmla="*/ 0 h 68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3784" h="6874330">
                <a:moveTo>
                  <a:pt x="3411" y="0"/>
                </a:moveTo>
                <a:lnTo>
                  <a:pt x="1298791" y="3175"/>
                </a:lnTo>
                <a:cubicBezTo>
                  <a:pt x="2555739" y="568862"/>
                  <a:pt x="3726961" y="1261548"/>
                  <a:pt x="3983784" y="1433535"/>
                </a:cubicBezTo>
                <a:lnTo>
                  <a:pt x="2773601" y="6858000"/>
                </a:lnTo>
                <a:lnTo>
                  <a:pt x="0" y="6874330"/>
                </a:lnTo>
                <a:cubicBezTo>
                  <a:pt x="3858" y="4588330"/>
                  <a:pt x="-447" y="2286000"/>
                  <a:pt x="3411" y="0"/>
                </a:cubicBezTo>
                <a:close/>
              </a:path>
            </a:pathLst>
          </a:custGeom>
          <a:solidFill>
            <a:schemeClr val="bg1">
              <a:lumMod val="75000"/>
            </a:schemeClr>
          </a:solidFill>
        </p:spPr>
        <p:txBody>
          <a:bodyPr/>
          <a:lstStyle/>
          <a:p>
            <a:endParaRPr lang="en-US"/>
          </a:p>
        </p:txBody>
      </p:sp>
      <p:sp>
        <p:nvSpPr>
          <p:cNvPr id="8" name="Freeform 7"/>
          <p:cNvSpPr/>
          <p:nvPr userDrawn="1"/>
        </p:nvSpPr>
        <p:spPr>
          <a:xfrm flipH="1">
            <a:off x="6875573" y="-3176"/>
            <a:ext cx="3611639" cy="1440827"/>
          </a:xfrm>
          <a:custGeom>
            <a:avLst/>
            <a:gdLst>
              <a:gd name="connsiteX0" fmla="*/ 0 w 2661104"/>
              <a:gd name="connsiteY0" fmla="*/ 0 h 1418602"/>
              <a:gd name="connsiteX1" fmla="*/ 833275 w 2661104"/>
              <a:gd name="connsiteY1" fmla="*/ 0 h 1418602"/>
              <a:gd name="connsiteX2" fmla="*/ 2450968 w 2661104"/>
              <a:gd name="connsiteY2" fmla="*/ 1212297 h 1418602"/>
              <a:gd name="connsiteX3" fmla="*/ 2661104 w 2661104"/>
              <a:gd name="connsiteY3" fmla="*/ 1418602 h 1418602"/>
              <a:gd name="connsiteX4" fmla="*/ 2605866 w 2661104"/>
              <a:gd name="connsiteY4" fmla="*/ 1382644 h 1418602"/>
              <a:gd name="connsiteX5" fmla="*/ 445260 w 2661104"/>
              <a:gd name="connsiteY5" fmla="*/ 207296 h 1418602"/>
              <a:gd name="connsiteX6" fmla="*/ 0 w 2661104"/>
              <a:gd name="connsiteY6" fmla="*/ 0 h 1418602"/>
              <a:gd name="connsiteX0" fmla="*/ 0 w 2661104"/>
              <a:gd name="connsiteY0" fmla="*/ 22225 h 1440827"/>
              <a:gd name="connsiteX1" fmla="*/ 823750 w 2661104"/>
              <a:gd name="connsiteY1" fmla="*/ 0 h 1440827"/>
              <a:gd name="connsiteX2" fmla="*/ 2450968 w 2661104"/>
              <a:gd name="connsiteY2" fmla="*/ 1234522 h 1440827"/>
              <a:gd name="connsiteX3" fmla="*/ 2661104 w 2661104"/>
              <a:gd name="connsiteY3" fmla="*/ 1440827 h 1440827"/>
              <a:gd name="connsiteX4" fmla="*/ 2605866 w 2661104"/>
              <a:gd name="connsiteY4" fmla="*/ 1404869 h 1440827"/>
              <a:gd name="connsiteX5" fmla="*/ 445260 w 2661104"/>
              <a:gd name="connsiteY5" fmla="*/ 229521 h 1440827"/>
              <a:gd name="connsiteX6" fmla="*/ 0 w 2661104"/>
              <a:gd name="connsiteY6" fmla="*/ 22225 h 1440827"/>
              <a:gd name="connsiteX0" fmla="*/ 0 w 2692854"/>
              <a:gd name="connsiteY0" fmla="*/ 3175 h 1440827"/>
              <a:gd name="connsiteX1" fmla="*/ 855500 w 2692854"/>
              <a:gd name="connsiteY1" fmla="*/ 0 h 1440827"/>
              <a:gd name="connsiteX2" fmla="*/ 2482718 w 2692854"/>
              <a:gd name="connsiteY2" fmla="*/ 1234522 h 1440827"/>
              <a:gd name="connsiteX3" fmla="*/ 2692854 w 2692854"/>
              <a:gd name="connsiteY3" fmla="*/ 1440827 h 1440827"/>
              <a:gd name="connsiteX4" fmla="*/ 2637616 w 2692854"/>
              <a:gd name="connsiteY4" fmla="*/ 1404869 h 1440827"/>
              <a:gd name="connsiteX5" fmla="*/ 477010 w 2692854"/>
              <a:gd name="connsiteY5" fmla="*/ 229521 h 1440827"/>
              <a:gd name="connsiteX6" fmla="*/ 0 w 2692854"/>
              <a:gd name="connsiteY6" fmla="*/ 3175 h 1440827"/>
              <a:gd name="connsiteX0" fmla="*/ 0 w 2692854"/>
              <a:gd name="connsiteY0" fmla="*/ 6350 h 1440827"/>
              <a:gd name="connsiteX1" fmla="*/ 855500 w 2692854"/>
              <a:gd name="connsiteY1" fmla="*/ 0 h 1440827"/>
              <a:gd name="connsiteX2" fmla="*/ 2482718 w 2692854"/>
              <a:gd name="connsiteY2" fmla="*/ 1234522 h 1440827"/>
              <a:gd name="connsiteX3" fmla="*/ 2692854 w 2692854"/>
              <a:gd name="connsiteY3" fmla="*/ 1440827 h 1440827"/>
              <a:gd name="connsiteX4" fmla="*/ 2637616 w 2692854"/>
              <a:gd name="connsiteY4" fmla="*/ 1404869 h 1440827"/>
              <a:gd name="connsiteX5" fmla="*/ 477010 w 2692854"/>
              <a:gd name="connsiteY5" fmla="*/ 229521 h 1440827"/>
              <a:gd name="connsiteX6" fmla="*/ 0 w 2692854"/>
              <a:gd name="connsiteY6" fmla="*/ 6350 h 1440827"/>
              <a:gd name="connsiteX0" fmla="*/ 0 w 2696029"/>
              <a:gd name="connsiteY0" fmla="*/ 0 h 1440827"/>
              <a:gd name="connsiteX1" fmla="*/ 858675 w 2696029"/>
              <a:gd name="connsiteY1" fmla="*/ 0 h 1440827"/>
              <a:gd name="connsiteX2" fmla="*/ 2485893 w 2696029"/>
              <a:gd name="connsiteY2" fmla="*/ 1234522 h 1440827"/>
              <a:gd name="connsiteX3" fmla="*/ 2696029 w 2696029"/>
              <a:gd name="connsiteY3" fmla="*/ 1440827 h 1440827"/>
              <a:gd name="connsiteX4" fmla="*/ 2640791 w 2696029"/>
              <a:gd name="connsiteY4" fmla="*/ 1404869 h 1440827"/>
              <a:gd name="connsiteX5" fmla="*/ 480185 w 2696029"/>
              <a:gd name="connsiteY5" fmla="*/ 229521 h 1440827"/>
              <a:gd name="connsiteX6" fmla="*/ 0 w 2696029"/>
              <a:gd name="connsiteY6" fmla="*/ 0 h 1440827"/>
              <a:gd name="connsiteX0" fmla="*/ 0 w 2708729"/>
              <a:gd name="connsiteY0" fmla="*/ 0 h 1440827"/>
              <a:gd name="connsiteX1" fmla="*/ 871375 w 2708729"/>
              <a:gd name="connsiteY1" fmla="*/ 0 h 1440827"/>
              <a:gd name="connsiteX2" fmla="*/ 2498593 w 2708729"/>
              <a:gd name="connsiteY2" fmla="*/ 1234522 h 1440827"/>
              <a:gd name="connsiteX3" fmla="*/ 2708729 w 2708729"/>
              <a:gd name="connsiteY3" fmla="*/ 1440827 h 1440827"/>
              <a:gd name="connsiteX4" fmla="*/ 2653491 w 2708729"/>
              <a:gd name="connsiteY4" fmla="*/ 1404869 h 1440827"/>
              <a:gd name="connsiteX5" fmla="*/ 492885 w 2708729"/>
              <a:gd name="connsiteY5" fmla="*/ 229521 h 1440827"/>
              <a:gd name="connsiteX6" fmla="*/ 0 w 2708729"/>
              <a:gd name="connsiteY6" fmla="*/ 0 h 144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8729" h="1440827">
                <a:moveTo>
                  <a:pt x="0" y="0"/>
                </a:moveTo>
                <a:lnTo>
                  <a:pt x="871375" y="0"/>
                </a:lnTo>
                <a:cubicBezTo>
                  <a:pt x="1347100" y="320234"/>
                  <a:pt x="1983063" y="755066"/>
                  <a:pt x="2498593" y="1234522"/>
                </a:cubicBezTo>
                <a:lnTo>
                  <a:pt x="2708729" y="1440827"/>
                </a:lnTo>
                <a:lnTo>
                  <a:pt x="2653491" y="1404869"/>
                </a:lnTo>
                <a:cubicBezTo>
                  <a:pt x="2354584" y="1214301"/>
                  <a:pt x="1486222" y="706715"/>
                  <a:pt x="492885" y="229521"/>
                </a:cubicBezTo>
                <a:lnTo>
                  <a:pt x="0" y="0"/>
                </a:lnTo>
                <a:close/>
              </a:path>
            </a:pathLst>
          </a:custGeom>
          <a:solidFill>
            <a:srgbClr val="1A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8"/>
          <p:cNvSpPr/>
          <p:nvPr userDrawn="1"/>
        </p:nvSpPr>
        <p:spPr>
          <a:xfrm flipH="1">
            <a:off x="6895616" y="1440816"/>
            <a:ext cx="1626043" cy="5429884"/>
          </a:xfrm>
          <a:custGeom>
            <a:avLst/>
            <a:gdLst>
              <a:gd name="connsiteX0" fmla="*/ 1219502 w 1219532"/>
              <a:gd name="connsiteY0" fmla="*/ 0 h 5429884"/>
              <a:gd name="connsiteX1" fmla="*/ 1219532 w 1219532"/>
              <a:gd name="connsiteY1" fmla="*/ 30 h 5429884"/>
              <a:gd name="connsiteX2" fmla="*/ 617437 w 1219532"/>
              <a:gd name="connsiteY2" fmla="*/ 5429884 h 5429884"/>
              <a:gd name="connsiteX3" fmla="*/ 0 w 1219532"/>
              <a:gd name="connsiteY3" fmla="*/ 5428857 h 5429884"/>
              <a:gd name="connsiteX4" fmla="*/ 0 w 1219532"/>
              <a:gd name="connsiteY4" fmla="*/ 5423534 h 5429884"/>
              <a:gd name="connsiteX5" fmla="*/ 9526 w 1219532"/>
              <a:gd name="connsiteY5" fmla="*/ 5423534 h 542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32" h="5429884">
                <a:moveTo>
                  <a:pt x="1219502" y="0"/>
                </a:moveTo>
                <a:lnTo>
                  <a:pt x="1219532" y="30"/>
                </a:lnTo>
                <a:lnTo>
                  <a:pt x="617437" y="5429884"/>
                </a:lnTo>
                <a:lnTo>
                  <a:pt x="0" y="5428857"/>
                </a:lnTo>
                <a:lnTo>
                  <a:pt x="0" y="5423534"/>
                </a:lnTo>
                <a:lnTo>
                  <a:pt x="9526" y="5423534"/>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 Placeholder 12"/>
          <p:cNvSpPr>
            <a:spLocks noGrp="1"/>
          </p:cNvSpPr>
          <p:nvPr>
            <p:ph type="body" sz="quarter" idx="11" hasCustomPrompt="1"/>
          </p:nvPr>
        </p:nvSpPr>
        <p:spPr>
          <a:xfrm>
            <a:off x="929649" y="2681289"/>
            <a:ext cx="5852152" cy="593725"/>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2" name="Text Placeholder 12"/>
          <p:cNvSpPr>
            <a:spLocks noGrp="1"/>
          </p:cNvSpPr>
          <p:nvPr>
            <p:ph type="body" sz="quarter" idx="12" hasCustomPrompt="1"/>
          </p:nvPr>
        </p:nvSpPr>
        <p:spPr>
          <a:xfrm>
            <a:off x="929649" y="3184483"/>
            <a:ext cx="5852153" cy="593725"/>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3" name="Text Placeholder 12"/>
          <p:cNvSpPr>
            <a:spLocks noGrp="1"/>
          </p:cNvSpPr>
          <p:nvPr>
            <p:ph type="body" sz="quarter" idx="13" hasCustomPrompt="1"/>
          </p:nvPr>
        </p:nvSpPr>
        <p:spPr>
          <a:xfrm>
            <a:off x="929649" y="4769644"/>
            <a:ext cx="6098097" cy="593725"/>
          </a:xfrm>
          <a:prstGeom prst="rect">
            <a:avLst/>
          </a:prstGeom>
        </p:spPr>
        <p:txBody>
          <a:bodyPr>
            <a:noAutofit/>
          </a:bodyPr>
          <a:lstStyle>
            <a:lvl1pPr marL="0" indent="0">
              <a:lnSpc>
                <a:spcPct val="100000"/>
              </a:lnSpc>
              <a:spcBef>
                <a:spcPts val="0"/>
              </a:spcBef>
              <a:buNone/>
              <a:defRPr sz="1600" b="0" i="0" spc="-30" baseline="0">
                <a:solidFill>
                  <a:schemeClr val="tx1">
                    <a:lumMod val="75000"/>
                    <a:lumOff val="25000"/>
                  </a:schemeClr>
                </a:solidFill>
                <a:latin typeface="Arial" charset="0"/>
                <a:ea typeface="Arial" charset="0"/>
                <a:cs typeface="Arial" charset="0"/>
              </a:defRPr>
            </a:lvl1pPr>
          </a:lstStyle>
          <a:p>
            <a:pPr lvl="0"/>
            <a:r>
              <a:rPr lang="en-US"/>
              <a:t>Further contact information</a:t>
            </a:r>
          </a:p>
          <a:p>
            <a:pPr lvl="0"/>
            <a:r>
              <a:rPr lang="en-US"/>
              <a:t>Time and Date etc.</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646" y="601783"/>
            <a:ext cx="1760279" cy="82313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52" y="6161192"/>
            <a:ext cx="1752461" cy="333772"/>
          </a:xfrm>
          <a:prstGeom prst="rect">
            <a:avLst/>
          </a:prstGeom>
        </p:spPr>
      </p:pic>
      <p:pic>
        <p:nvPicPr>
          <p:cNvPr id="10" name="Picture 9"/>
          <p:cNvPicPr/>
          <p:nvPr userDrawn="1"/>
        </p:nvPicPr>
        <p:blipFill rotWithShape="1">
          <a:blip r:embed="rId4"/>
          <a:srcRect l="51851" t="48444" r="38178" b="25561"/>
          <a:stretch/>
        </p:blipFill>
        <p:spPr bwMode="auto">
          <a:xfrm>
            <a:off x="802053" y="520730"/>
            <a:ext cx="2224929" cy="11527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864421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2574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54474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0370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74132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9898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 no image 2">
    <p:bg>
      <p:bgPr>
        <a:solidFill>
          <a:srgbClr val="1A2A4F"/>
        </a:solidFill>
        <a:effectLst/>
      </p:bgPr>
    </p:bg>
    <p:spTree>
      <p:nvGrpSpPr>
        <p:cNvPr id="1" name=""/>
        <p:cNvGrpSpPr/>
        <p:nvPr/>
      </p:nvGrpSpPr>
      <p:grpSpPr>
        <a:xfrm>
          <a:off x="0" y="0"/>
          <a:ext cx="0" cy="0"/>
          <a:chOff x="0" y="0"/>
          <a:chExt cx="0" cy="0"/>
        </a:xfrm>
      </p:grpSpPr>
      <p:sp>
        <p:nvSpPr>
          <p:cNvPr id="10" name="TextBox 9"/>
          <p:cNvSpPr txBox="1">
            <a:spLocks/>
          </p:cNvSpPr>
          <p:nvPr userDrawn="1"/>
        </p:nvSpPr>
        <p:spPr>
          <a:xfrm rot="19740735" flipH="1">
            <a:off x="8616508" y="374205"/>
            <a:ext cx="4283280" cy="1920108"/>
          </a:xfrm>
          <a:custGeom>
            <a:avLst/>
            <a:gdLst>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17940 w 3212460"/>
              <a:gd name="connsiteY5" fmla="*/ 1735571 h 1920108"/>
              <a:gd name="connsiteX6" fmla="*/ 56031 w 3212460"/>
              <a:gd name="connsiteY6" fmla="*/ 374148 h 1920108"/>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03783 w 3212460"/>
              <a:gd name="connsiteY5" fmla="*/ 1736666 h 1920108"/>
              <a:gd name="connsiteX6" fmla="*/ 56031 w 3212460"/>
              <a:gd name="connsiteY6" fmla="*/ 374148 h 1920108"/>
              <a:gd name="connsiteX7" fmla="*/ 0 w 3212460"/>
              <a:gd name="connsiteY7" fmla="*/ 368316 h 19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2460" h="1920108">
                <a:moveTo>
                  <a:pt x="0" y="368316"/>
                </a:moveTo>
                <a:lnTo>
                  <a:pt x="613277" y="0"/>
                </a:lnTo>
                <a:lnTo>
                  <a:pt x="815519" y="72065"/>
                </a:lnTo>
                <a:cubicBezTo>
                  <a:pt x="1739867" y="437366"/>
                  <a:pt x="2527752" y="1040228"/>
                  <a:pt x="3156027" y="1843776"/>
                </a:cubicBezTo>
                <a:lnTo>
                  <a:pt x="3212460" y="1920108"/>
                </a:lnTo>
                <a:cubicBezTo>
                  <a:pt x="3147620" y="1858596"/>
                  <a:pt x="3068623" y="1798178"/>
                  <a:pt x="3003783" y="1736666"/>
                </a:cubicBezTo>
                <a:cubicBezTo>
                  <a:pt x="2178374" y="997003"/>
                  <a:pt x="1193572" y="525963"/>
                  <a:pt x="56031" y="374148"/>
                </a:cubicBezTo>
                <a:lnTo>
                  <a:pt x="0" y="368316"/>
                </a:lnTo>
                <a:close/>
              </a:path>
            </a:pathLst>
          </a:custGeom>
          <a:solidFill>
            <a:srgbClr val="00B8E7">
              <a:alpha val="70000"/>
            </a:srgbClr>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2" name="TextBox 11"/>
          <p:cNvSpPr txBox="1">
            <a:spLocks/>
          </p:cNvSpPr>
          <p:nvPr userDrawn="1"/>
        </p:nvSpPr>
        <p:spPr>
          <a:xfrm rot="19740735" flipH="1">
            <a:off x="8459536" y="3217353"/>
            <a:ext cx="2549445" cy="3631362"/>
          </a:xfrm>
          <a:custGeom>
            <a:avLst/>
            <a:gdLst>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47049 w 1912084"/>
              <a:gd name="connsiteY6" fmla="*/ 198900 h 3631362"/>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37249 w 1912084"/>
              <a:gd name="connsiteY6" fmla="*/ 201083 h 3631362"/>
              <a:gd name="connsiteX7" fmla="*/ 0 w 1912084"/>
              <a:gd name="connsiteY7" fmla="*/ 0 h 3631362"/>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37249 w 1912084"/>
              <a:gd name="connsiteY6" fmla="*/ 201083 h 3631362"/>
              <a:gd name="connsiteX7" fmla="*/ 0 w 1912084"/>
              <a:gd name="connsiteY7" fmla="*/ 0 h 36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2084" h="3631362">
                <a:moveTo>
                  <a:pt x="0" y="0"/>
                </a:moveTo>
                <a:lnTo>
                  <a:pt x="47861" y="45405"/>
                </a:lnTo>
                <a:cubicBezTo>
                  <a:pt x="862909" y="863313"/>
                  <a:pt x="1489673" y="1962910"/>
                  <a:pt x="1889805" y="3291102"/>
                </a:cubicBezTo>
                <a:lnTo>
                  <a:pt x="1912084" y="3370304"/>
                </a:lnTo>
                <a:lnTo>
                  <a:pt x="1477400" y="3631362"/>
                </a:lnTo>
                <a:lnTo>
                  <a:pt x="1472304" y="3599174"/>
                </a:lnTo>
                <a:cubicBezTo>
                  <a:pt x="1240507" y="2266284"/>
                  <a:pt x="792240" y="1178216"/>
                  <a:pt x="137249" y="201083"/>
                </a:cubicBezTo>
                <a:cubicBezTo>
                  <a:pt x="88233" y="134783"/>
                  <a:pt x="49016" y="66300"/>
                  <a:pt x="0" y="0"/>
                </a:cubicBezTo>
                <a:close/>
              </a:path>
            </a:pathLst>
          </a:custGeom>
          <a:solidFill>
            <a:srgbClr val="00B8E7"/>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20" name="Freeform 19"/>
          <p:cNvSpPr/>
          <p:nvPr userDrawn="1"/>
        </p:nvSpPr>
        <p:spPr>
          <a:xfrm>
            <a:off x="9537326" y="3"/>
            <a:ext cx="3078188" cy="6857999"/>
          </a:xfrm>
          <a:custGeom>
            <a:avLst/>
            <a:gdLst>
              <a:gd name="connsiteX0" fmla="*/ 1977387 w 2308641"/>
              <a:gd name="connsiteY0" fmla="*/ 0 h 6857999"/>
              <a:gd name="connsiteX1" fmla="*/ 2308641 w 2308641"/>
              <a:gd name="connsiteY1" fmla="*/ 0 h 6857999"/>
              <a:gd name="connsiteX2" fmla="*/ 2308641 w 2308641"/>
              <a:gd name="connsiteY2" fmla="*/ 6857999 h 6857999"/>
              <a:gd name="connsiteX3" fmla="*/ 629671 w 2308641"/>
              <a:gd name="connsiteY3" fmla="*/ 6857999 h 6857999"/>
              <a:gd name="connsiteX4" fmla="*/ 534562 w 2308641"/>
              <a:gd name="connsiteY4" fmla="*/ 6597467 h 6857999"/>
              <a:gd name="connsiteX5" fmla="*/ 30552 w 2308641"/>
              <a:gd name="connsiteY5" fmla="*/ 2981291 h 6857999"/>
              <a:gd name="connsiteX6" fmla="*/ 1977387 w 2308641"/>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41" h="6857999">
                <a:moveTo>
                  <a:pt x="1977387" y="0"/>
                </a:moveTo>
                <a:lnTo>
                  <a:pt x="2308641" y="0"/>
                </a:lnTo>
                <a:lnTo>
                  <a:pt x="2308641" y="6857999"/>
                </a:lnTo>
                <a:lnTo>
                  <a:pt x="629671" y="6857999"/>
                </a:lnTo>
                <a:lnTo>
                  <a:pt x="534562" y="6597467"/>
                </a:lnTo>
                <a:cubicBezTo>
                  <a:pt x="73950" y="5297546"/>
                  <a:pt x="-70360" y="4283247"/>
                  <a:pt x="30552" y="2981291"/>
                </a:cubicBezTo>
                <a:cubicBezTo>
                  <a:pt x="505020" y="1253583"/>
                  <a:pt x="1372741" y="501570"/>
                  <a:pt x="197738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12"/>
          <p:cNvSpPr>
            <a:spLocks noGrp="1"/>
          </p:cNvSpPr>
          <p:nvPr>
            <p:ph type="body" sz="quarter" idx="11" hasCustomPrompt="1"/>
          </p:nvPr>
        </p:nvSpPr>
        <p:spPr>
          <a:xfrm>
            <a:off x="929649" y="2681289"/>
            <a:ext cx="6909955" cy="593725"/>
          </a:xfrm>
          <a:prstGeom prst="rect">
            <a:avLst/>
          </a:prstGeom>
        </p:spPr>
        <p:txBody>
          <a:bodyPr>
            <a:noAutofit/>
          </a:bodyPr>
          <a:lstStyle>
            <a:lvl1pPr marL="0" indent="0">
              <a:buNone/>
              <a:defRPr sz="3200" b="1" i="0" spc="-100" baseline="0">
                <a:solidFill>
                  <a:srgbClr val="00B8E7"/>
                </a:solidFill>
                <a:latin typeface="Arial" charset="0"/>
                <a:ea typeface="Arial" charset="0"/>
                <a:cs typeface="Arial" charset="0"/>
              </a:defRPr>
            </a:lvl1pPr>
          </a:lstStyle>
          <a:p>
            <a:pPr lvl="0"/>
            <a:r>
              <a:rPr lang="en-US"/>
              <a:t>Headline goes here</a:t>
            </a:r>
          </a:p>
        </p:txBody>
      </p:sp>
      <p:sp>
        <p:nvSpPr>
          <p:cNvPr id="22" name="Text Placeholder 12"/>
          <p:cNvSpPr>
            <a:spLocks noGrp="1"/>
          </p:cNvSpPr>
          <p:nvPr>
            <p:ph type="body" sz="quarter" idx="12" hasCustomPrompt="1"/>
          </p:nvPr>
        </p:nvSpPr>
        <p:spPr>
          <a:xfrm>
            <a:off x="929649" y="3184484"/>
            <a:ext cx="6909956" cy="593725"/>
          </a:xfrm>
          <a:prstGeom prst="rect">
            <a:avLst/>
          </a:prstGeom>
        </p:spPr>
        <p:txBody>
          <a:bodyPr>
            <a:noAutofit/>
          </a:bodyPr>
          <a:lstStyle>
            <a:lvl1pPr marL="0" indent="0">
              <a:buNone/>
              <a:defRPr sz="2000" b="0" i="0" spc="-50" baseline="0">
                <a:solidFill>
                  <a:schemeClr val="bg1"/>
                </a:solidFill>
                <a:latin typeface="Arial" charset="0"/>
                <a:ea typeface="Arial" charset="0"/>
                <a:cs typeface="Arial" charset="0"/>
              </a:defRPr>
            </a:lvl1pPr>
          </a:lstStyle>
          <a:p>
            <a:pPr lvl="0"/>
            <a:r>
              <a:rPr lang="en-US"/>
              <a:t>Sub headline goes here</a:t>
            </a:r>
          </a:p>
        </p:txBody>
      </p:sp>
      <p:sp>
        <p:nvSpPr>
          <p:cNvPr id="23" name="Text Placeholder 12"/>
          <p:cNvSpPr>
            <a:spLocks noGrp="1"/>
          </p:cNvSpPr>
          <p:nvPr>
            <p:ph type="body" sz="quarter" idx="13" hasCustomPrompt="1"/>
          </p:nvPr>
        </p:nvSpPr>
        <p:spPr>
          <a:xfrm>
            <a:off x="929649" y="4769644"/>
            <a:ext cx="6909955" cy="593725"/>
          </a:xfrm>
          <a:prstGeom prst="rect">
            <a:avLst/>
          </a:prstGeom>
        </p:spPr>
        <p:txBody>
          <a:bodyPr>
            <a:noAutofit/>
          </a:bodyPr>
          <a:lstStyle>
            <a:lvl1pPr marL="0" indent="0">
              <a:lnSpc>
                <a:spcPct val="100000"/>
              </a:lnSpc>
              <a:spcBef>
                <a:spcPts val="0"/>
              </a:spcBef>
              <a:buNone/>
              <a:defRPr sz="1600" b="0" i="0" spc="-30" baseline="0">
                <a:solidFill>
                  <a:schemeClr val="bg1"/>
                </a:solidFill>
                <a:latin typeface="Arial" charset="0"/>
                <a:ea typeface="Arial" charset="0"/>
                <a:cs typeface="Arial" charset="0"/>
              </a:defRPr>
            </a:lvl1pPr>
          </a:lstStyle>
          <a:p>
            <a:pPr lvl="0"/>
            <a:r>
              <a:rPr lang="en-US"/>
              <a:t>Further contact information</a:t>
            </a:r>
          </a:p>
          <a:p>
            <a:pPr lvl="0"/>
            <a:r>
              <a:rPr lang="en-US"/>
              <a:t>Time and Date etc.</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646" y="604255"/>
            <a:ext cx="1760279" cy="82207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53" y="6168563"/>
            <a:ext cx="1742577" cy="331890"/>
          </a:xfrm>
          <a:prstGeom prst="rect">
            <a:avLst/>
          </a:prstGeom>
        </p:spPr>
      </p:pic>
      <p:pic>
        <p:nvPicPr>
          <p:cNvPr id="14" name="Picture 13"/>
          <p:cNvPicPr/>
          <p:nvPr userDrawn="1"/>
        </p:nvPicPr>
        <p:blipFill rotWithShape="1">
          <a:blip r:embed="rId4"/>
          <a:srcRect l="67404" t="28985" r="25119" b="58449"/>
          <a:stretch/>
        </p:blipFill>
        <p:spPr bwMode="auto">
          <a:xfrm>
            <a:off x="1673340" y="1227364"/>
            <a:ext cx="1325691" cy="646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740106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slide - no image just text">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923579" y="1533275"/>
            <a:ext cx="10000452" cy="4349359"/>
          </a:xfrm>
          <a:prstGeom prst="rect">
            <a:avLst/>
          </a:prstGeom>
        </p:spPr>
        <p:txBody>
          <a:bodyPr>
            <a:noAutofit/>
          </a:bodyPr>
          <a:lstStyle>
            <a:lvl1pPr marL="285750" indent="-285750" algn="just">
              <a:lnSpc>
                <a:spcPct val="100000"/>
              </a:lnSpc>
              <a:spcBef>
                <a:spcPts val="0"/>
              </a:spcBef>
              <a:buFont typeface="Arial" charset="0"/>
              <a:buChar char="•"/>
              <a:defRPr sz="1500" b="0" i="0" spc="0" baseline="0">
                <a:solidFill>
                  <a:schemeClr val="tx1">
                    <a:lumMod val="75000"/>
                    <a:lumOff val="25000"/>
                  </a:schemeClr>
                </a:solidFill>
                <a:latin typeface="Arial" charset="0"/>
                <a:ea typeface="Arial" charset="0"/>
                <a:cs typeface="Arial" charset="0"/>
              </a:defRPr>
            </a:lvl1pPr>
          </a:lstStyle>
          <a:p>
            <a:pPr lvl="0"/>
            <a:r>
              <a:rPr lang="en-US"/>
              <a:t>Body copy goes here</a:t>
            </a:r>
          </a:p>
        </p:txBody>
      </p:sp>
      <p:sp>
        <p:nvSpPr>
          <p:cNvPr id="16" name="Text Placeholder 12"/>
          <p:cNvSpPr>
            <a:spLocks noGrp="1"/>
          </p:cNvSpPr>
          <p:nvPr>
            <p:ph type="body" sz="quarter" idx="11" hasCustomPrompt="1"/>
          </p:nvPr>
        </p:nvSpPr>
        <p:spPr>
          <a:xfrm>
            <a:off x="929650" y="573709"/>
            <a:ext cx="9013137"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7" name="Text Placeholder 12"/>
          <p:cNvSpPr>
            <a:spLocks noGrp="1"/>
          </p:cNvSpPr>
          <p:nvPr>
            <p:ph type="body" sz="quarter" idx="12" hasCustomPrompt="1"/>
          </p:nvPr>
        </p:nvSpPr>
        <p:spPr>
          <a:xfrm>
            <a:off x="929649" y="1049743"/>
            <a:ext cx="9360400" cy="398477"/>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1" name="Freeform 10"/>
          <p:cNvSpPr/>
          <p:nvPr userDrawn="1"/>
        </p:nvSpPr>
        <p:spPr>
          <a:xfrm>
            <a:off x="8505268" y="0"/>
            <a:ext cx="2014291" cy="964688"/>
          </a:xfrm>
          <a:custGeom>
            <a:avLst/>
            <a:gdLst>
              <a:gd name="connsiteX0" fmla="*/ 0 w 1510718"/>
              <a:gd name="connsiteY0" fmla="*/ 0 h 964688"/>
              <a:gd name="connsiteX1" fmla="*/ 594056 w 1510718"/>
              <a:gd name="connsiteY1" fmla="*/ 0 h 964688"/>
              <a:gd name="connsiteX2" fmla="*/ 601815 w 1510718"/>
              <a:gd name="connsiteY2" fmla="*/ 6637 h 964688"/>
              <a:gd name="connsiteX3" fmla="*/ 824034 w 1510718"/>
              <a:gd name="connsiteY3" fmla="*/ 213497 h 964688"/>
              <a:gd name="connsiteX4" fmla="*/ 1038980 w 1510718"/>
              <a:gd name="connsiteY4" fmla="*/ 428604 h 964688"/>
              <a:gd name="connsiteX5" fmla="*/ 1445974 w 1510718"/>
              <a:gd name="connsiteY5" fmla="*/ 882910 h 964688"/>
              <a:gd name="connsiteX6" fmla="*/ 1510718 w 1510718"/>
              <a:gd name="connsiteY6" fmla="*/ 964688 h 964688"/>
              <a:gd name="connsiteX7" fmla="*/ 1248581 w 1510718"/>
              <a:gd name="connsiteY7" fmla="*/ 761378 h 964688"/>
              <a:gd name="connsiteX8" fmla="*/ 227279 w 1510718"/>
              <a:gd name="connsiteY8" fmla="*/ 115098 h 964688"/>
              <a:gd name="connsiteX9" fmla="*/ 0 w 1510718"/>
              <a:gd name="connsiteY9" fmla="*/ 0 h 9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718" h="964688">
                <a:moveTo>
                  <a:pt x="0" y="0"/>
                </a:moveTo>
                <a:lnTo>
                  <a:pt x="594056" y="0"/>
                </a:lnTo>
                <a:lnTo>
                  <a:pt x="601815" y="6637"/>
                </a:lnTo>
                <a:lnTo>
                  <a:pt x="824034" y="213497"/>
                </a:lnTo>
                <a:lnTo>
                  <a:pt x="1038980" y="428604"/>
                </a:lnTo>
                <a:cubicBezTo>
                  <a:pt x="1179793" y="574722"/>
                  <a:pt x="1315578" y="726229"/>
                  <a:pt x="1445974" y="882910"/>
                </a:cubicBezTo>
                <a:lnTo>
                  <a:pt x="1510718" y="964688"/>
                </a:lnTo>
                <a:lnTo>
                  <a:pt x="1248581" y="761378"/>
                </a:lnTo>
                <a:cubicBezTo>
                  <a:pt x="923941" y="521800"/>
                  <a:pt x="582547" y="305797"/>
                  <a:pt x="227279" y="115098"/>
                </a:cubicBezTo>
                <a:lnTo>
                  <a:pt x="0" y="0"/>
                </a:lnTo>
                <a:close/>
              </a:path>
            </a:pathLst>
          </a:custGeom>
          <a:solidFill>
            <a:srgbClr val="1A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1"/>
          <p:cNvSpPr/>
          <p:nvPr userDrawn="1"/>
        </p:nvSpPr>
        <p:spPr>
          <a:xfrm>
            <a:off x="9297345" y="0"/>
            <a:ext cx="2894657" cy="2205050"/>
          </a:xfrm>
          <a:custGeom>
            <a:avLst/>
            <a:gdLst>
              <a:gd name="connsiteX0" fmla="*/ 0 w 2170993"/>
              <a:gd name="connsiteY0" fmla="*/ 0 h 2205050"/>
              <a:gd name="connsiteX1" fmla="*/ 2170993 w 2170993"/>
              <a:gd name="connsiteY1" fmla="*/ 0 h 2205050"/>
              <a:gd name="connsiteX2" fmla="*/ 2170993 w 2170993"/>
              <a:gd name="connsiteY2" fmla="*/ 2205050 h 2205050"/>
              <a:gd name="connsiteX3" fmla="*/ 2141044 w 2170993"/>
              <a:gd name="connsiteY3" fmla="*/ 2167341 h 2205050"/>
              <a:gd name="connsiteX4" fmla="*/ 973473 w 2170993"/>
              <a:gd name="connsiteY4" fmla="*/ 1008751 h 2205050"/>
              <a:gd name="connsiteX5" fmla="*/ 916663 w 2170993"/>
              <a:gd name="connsiteY5" fmla="*/ 964690 h 2205050"/>
              <a:gd name="connsiteX6" fmla="*/ 916662 w 2170993"/>
              <a:gd name="connsiteY6" fmla="*/ 964688 h 2205050"/>
              <a:gd name="connsiteX7" fmla="*/ 916664 w 2170993"/>
              <a:gd name="connsiteY7" fmla="*/ 964690 h 2205050"/>
              <a:gd name="connsiteX8" fmla="*/ 851919 w 2170993"/>
              <a:gd name="connsiteY8" fmla="*/ 882910 h 2205050"/>
              <a:gd name="connsiteX9" fmla="*/ 229978 w 2170993"/>
              <a:gd name="connsiteY9" fmla="*/ 213497 h 2205050"/>
              <a:gd name="connsiteX10" fmla="*/ 229978 w 2170993"/>
              <a:gd name="connsiteY10" fmla="*/ 213497 h 2205050"/>
              <a:gd name="connsiteX11" fmla="*/ 229977 w 2170993"/>
              <a:gd name="connsiteY11" fmla="*/ 213496 h 2205050"/>
              <a:gd name="connsiteX12" fmla="*/ 7758 w 2170993"/>
              <a:gd name="connsiteY12" fmla="*/ 6636 h 2205050"/>
              <a:gd name="connsiteX13" fmla="*/ 0 w 2170993"/>
              <a:gd name="connsiteY13" fmla="*/ 0 h 22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0993" h="2205050">
                <a:moveTo>
                  <a:pt x="0" y="0"/>
                </a:moveTo>
                <a:lnTo>
                  <a:pt x="2170993" y="0"/>
                </a:lnTo>
                <a:lnTo>
                  <a:pt x="2170993" y="2205050"/>
                </a:lnTo>
                <a:lnTo>
                  <a:pt x="2141044" y="2167341"/>
                </a:lnTo>
                <a:cubicBezTo>
                  <a:pt x="1789106" y="1741830"/>
                  <a:pt x="1397531" y="1354203"/>
                  <a:pt x="973473" y="1008751"/>
                </a:cubicBezTo>
                <a:lnTo>
                  <a:pt x="916663" y="964690"/>
                </a:lnTo>
                <a:lnTo>
                  <a:pt x="916662" y="964688"/>
                </a:lnTo>
                <a:lnTo>
                  <a:pt x="916664" y="964690"/>
                </a:lnTo>
                <a:lnTo>
                  <a:pt x="851919" y="882910"/>
                </a:lnTo>
                <a:cubicBezTo>
                  <a:pt x="656324" y="647889"/>
                  <a:pt x="448606" y="424507"/>
                  <a:pt x="229978" y="213497"/>
                </a:cubicBezTo>
                <a:lnTo>
                  <a:pt x="229978" y="213497"/>
                </a:lnTo>
                <a:lnTo>
                  <a:pt x="229977" y="213496"/>
                </a:lnTo>
                <a:cubicBezTo>
                  <a:pt x="157102" y="143160"/>
                  <a:pt x="83013" y="74197"/>
                  <a:pt x="7758" y="6636"/>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p:cNvSpPr/>
          <p:nvPr userDrawn="1"/>
        </p:nvSpPr>
        <p:spPr>
          <a:xfrm>
            <a:off x="10519560" y="964691"/>
            <a:ext cx="1672440" cy="2125398"/>
          </a:xfrm>
          <a:custGeom>
            <a:avLst/>
            <a:gdLst>
              <a:gd name="connsiteX0" fmla="*/ 0 w 1254330"/>
              <a:gd name="connsiteY0" fmla="*/ 0 h 2125398"/>
              <a:gd name="connsiteX1" fmla="*/ 56809 w 1254330"/>
              <a:gd name="connsiteY1" fmla="*/ 44060 h 2125398"/>
              <a:gd name="connsiteX2" fmla="*/ 1224380 w 1254330"/>
              <a:gd name="connsiteY2" fmla="*/ 1202651 h 2125398"/>
              <a:gd name="connsiteX3" fmla="*/ 1254330 w 1254330"/>
              <a:gd name="connsiteY3" fmla="*/ 1240362 h 2125398"/>
              <a:gd name="connsiteX4" fmla="*/ 1254330 w 1254330"/>
              <a:gd name="connsiteY4" fmla="*/ 2125398 h 2125398"/>
              <a:gd name="connsiteX5" fmla="*/ 1218303 w 1254330"/>
              <a:gd name="connsiteY5" fmla="*/ 2032913 h 2125398"/>
              <a:gd name="connsiteX6" fmla="*/ 188755 w 1254330"/>
              <a:gd name="connsiteY6" fmla="*/ 238416 h 2125398"/>
              <a:gd name="connsiteX7" fmla="*/ 0 w 1254330"/>
              <a:gd name="connsiteY7" fmla="*/ 0 h 2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30" h="2125398">
                <a:moveTo>
                  <a:pt x="0" y="0"/>
                </a:moveTo>
                <a:lnTo>
                  <a:pt x="56809" y="44060"/>
                </a:lnTo>
                <a:cubicBezTo>
                  <a:pt x="480867" y="389512"/>
                  <a:pt x="872442" y="777139"/>
                  <a:pt x="1224380" y="1202651"/>
                </a:cubicBezTo>
                <a:lnTo>
                  <a:pt x="1254330" y="1240362"/>
                </a:lnTo>
                <a:lnTo>
                  <a:pt x="1254330" y="2125398"/>
                </a:lnTo>
                <a:lnTo>
                  <a:pt x="1218303" y="2032913"/>
                </a:lnTo>
                <a:cubicBezTo>
                  <a:pt x="946553" y="1384194"/>
                  <a:pt x="598925" y="783362"/>
                  <a:pt x="188755" y="238416"/>
                </a:cubicBezTo>
                <a:lnTo>
                  <a:pt x="0"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descr="Ulster University">
            <a:extLst>
              <a:ext uri="{FF2B5EF4-FFF2-40B4-BE49-F238E27FC236}">
                <a16:creationId xmlns:a16="http://schemas.microsoft.com/office/drawing/2014/main" id="{2DCA23A5-DB4A-4A93-A38D-0DBB709F17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53" y="5811215"/>
            <a:ext cx="14319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ext&#10;&#10;Description automatically generated with medium confidence">
            <a:extLst>
              <a:ext uri="{FF2B5EF4-FFF2-40B4-BE49-F238E27FC236}">
                <a16:creationId xmlns:a16="http://schemas.microsoft.com/office/drawing/2014/main" id="{039822F2-15E8-47AE-ADFB-13FF57A40870}"/>
              </a:ext>
            </a:extLst>
          </p:cNvPr>
          <p:cNvPicPr>
            <a:picLocks noChangeAspect="1"/>
          </p:cNvPicPr>
          <p:nvPr userDrawn="1"/>
        </p:nvPicPr>
        <p:blipFill>
          <a:blip r:embed="rId3"/>
          <a:stretch>
            <a:fillRect/>
          </a:stretch>
        </p:blipFill>
        <p:spPr>
          <a:xfrm>
            <a:off x="10011549" y="6114249"/>
            <a:ext cx="2080698" cy="673938"/>
          </a:xfrm>
          <a:prstGeom prst="rect">
            <a:avLst/>
          </a:prstGeom>
        </p:spPr>
      </p:pic>
    </p:spTree>
    <p:extLst>
      <p:ext uri="{BB962C8B-B14F-4D97-AF65-F5344CB8AC3E}">
        <p14:creationId xmlns:p14="http://schemas.microsoft.com/office/powerpoint/2010/main" val="11896278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slide - no image just text">
    <p:bg>
      <p:bgPr>
        <a:solidFill>
          <a:schemeClr val="bg1"/>
        </a:solidFill>
        <a:effectLst/>
      </p:bgPr>
    </p:bg>
    <p:spTree>
      <p:nvGrpSpPr>
        <p:cNvPr id="1" name=""/>
        <p:cNvGrpSpPr/>
        <p:nvPr/>
      </p:nvGrpSpPr>
      <p:grpSpPr>
        <a:xfrm>
          <a:off x="0" y="0"/>
          <a:ext cx="0" cy="0"/>
          <a:chOff x="0" y="0"/>
          <a:chExt cx="0" cy="0"/>
        </a:xfrm>
      </p:grpSpPr>
      <p:pic>
        <p:nvPicPr>
          <p:cNvPr id="1027" name="Picture 2" descr="Ulster University">
            <a:extLst>
              <a:ext uri="{FF2B5EF4-FFF2-40B4-BE49-F238E27FC236}">
                <a16:creationId xmlns:a16="http://schemas.microsoft.com/office/drawing/2014/main" id="{A61510BD-A5E5-4A88-82EC-CCAB5D39A0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414" y="5629150"/>
            <a:ext cx="14319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3" hasCustomPrompt="1"/>
          </p:nvPr>
        </p:nvSpPr>
        <p:spPr>
          <a:xfrm>
            <a:off x="6683433" y="1713983"/>
            <a:ext cx="4578918" cy="4460561"/>
          </a:xfrm>
          <a:prstGeom prst="rect">
            <a:avLst/>
          </a:prstGeom>
        </p:spPr>
        <p:txBody>
          <a:bodyPr>
            <a:noAutofit/>
          </a:bodyPr>
          <a:lstStyle>
            <a:lvl1pPr marL="285750" indent="-285750" algn="just">
              <a:lnSpc>
                <a:spcPct val="100000"/>
              </a:lnSpc>
              <a:spcBef>
                <a:spcPts val="0"/>
              </a:spcBef>
              <a:buFont typeface="Arial" charset="0"/>
              <a:buChar char="•"/>
              <a:defRPr sz="1500" b="0" i="0" spc="0" baseline="0">
                <a:solidFill>
                  <a:schemeClr val="tx1">
                    <a:lumMod val="75000"/>
                    <a:lumOff val="25000"/>
                  </a:schemeClr>
                </a:solidFill>
                <a:latin typeface="Arial" charset="0"/>
                <a:ea typeface="Arial" charset="0"/>
                <a:cs typeface="Arial" charset="0"/>
              </a:defRPr>
            </a:lvl1pPr>
          </a:lstStyle>
          <a:p>
            <a:pPr lvl="0"/>
            <a:r>
              <a:rPr lang="en-US"/>
              <a:t>Body copy goes here</a:t>
            </a:r>
          </a:p>
        </p:txBody>
      </p:sp>
      <p:sp>
        <p:nvSpPr>
          <p:cNvPr id="16" name="Text Placeholder 12"/>
          <p:cNvSpPr>
            <a:spLocks noGrp="1"/>
          </p:cNvSpPr>
          <p:nvPr>
            <p:ph type="body" sz="quarter" idx="11" hasCustomPrompt="1"/>
          </p:nvPr>
        </p:nvSpPr>
        <p:spPr>
          <a:xfrm>
            <a:off x="929650" y="573709"/>
            <a:ext cx="9013137" cy="476034"/>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7" name="Text Placeholder 12"/>
          <p:cNvSpPr>
            <a:spLocks noGrp="1"/>
          </p:cNvSpPr>
          <p:nvPr>
            <p:ph type="body" sz="quarter" idx="12" hasCustomPrompt="1"/>
          </p:nvPr>
        </p:nvSpPr>
        <p:spPr>
          <a:xfrm>
            <a:off x="929649" y="1049743"/>
            <a:ext cx="9360400" cy="398477"/>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1" name="Freeform 10"/>
          <p:cNvSpPr/>
          <p:nvPr userDrawn="1"/>
        </p:nvSpPr>
        <p:spPr>
          <a:xfrm>
            <a:off x="8505268" y="0"/>
            <a:ext cx="2014291" cy="964688"/>
          </a:xfrm>
          <a:custGeom>
            <a:avLst/>
            <a:gdLst>
              <a:gd name="connsiteX0" fmla="*/ 0 w 1510718"/>
              <a:gd name="connsiteY0" fmla="*/ 0 h 964688"/>
              <a:gd name="connsiteX1" fmla="*/ 594056 w 1510718"/>
              <a:gd name="connsiteY1" fmla="*/ 0 h 964688"/>
              <a:gd name="connsiteX2" fmla="*/ 601815 w 1510718"/>
              <a:gd name="connsiteY2" fmla="*/ 6637 h 964688"/>
              <a:gd name="connsiteX3" fmla="*/ 824034 w 1510718"/>
              <a:gd name="connsiteY3" fmla="*/ 213497 h 964688"/>
              <a:gd name="connsiteX4" fmla="*/ 1038980 w 1510718"/>
              <a:gd name="connsiteY4" fmla="*/ 428604 h 964688"/>
              <a:gd name="connsiteX5" fmla="*/ 1445974 w 1510718"/>
              <a:gd name="connsiteY5" fmla="*/ 882910 h 964688"/>
              <a:gd name="connsiteX6" fmla="*/ 1510718 w 1510718"/>
              <a:gd name="connsiteY6" fmla="*/ 964688 h 964688"/>
              <a:gd name="connsiteX7" fmla="*/ 1248581 w 1510718"/>
              <a:gd name="connsiteY7" fmla="*/ 761378 h 964688"/>
              <a:gd name="connsiteX8" fmla="*/ 227279 w 1510718"/>
              <a:gd name="connsiteY8" fmla="*/ 115098 h 964688"/>
              <a:gd name="connsiteX9" fmla="*/ 0 w 1510718"/>
              <a:gd name="connsiteY9" fmla="*/ 0 h 9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718" h="964688">
                <a:moveTo>
                  <a:pt x="0" y="0"/>
                </a:moveTo>
                <a:lnTo>
                  <a:pt x="594056" y="0"/>
                </a:lnTo>
                <a:lnTo>
                  <a:pt x="601815" y="6637"/>
                </a:lnTo>
                <a:lnTo>
                  <a:pt x="824034" y="213497"/>
                </a:lnTo>
                <a:lnTo>
                  <a:pt x="1038980" y="428604"/>
                </a:lnTo>
                <a:cubicBezTo>
                  <a:pt x="1179793" y="574722"/>
                  <a:pt x="1315578" y="726229"/>
                  <a:pt x="1445974" y="882910"/>
                </a:cubicBezTo>
                <a:lnTo>
                  <a:pt x="1510718" y="964688"/>
                </a:lnTo>
                <a:lnTo>
                  <a:pt x="1248581" y="761378"/>
                </a:lnTo>
                <a:cubicBezTo>
                  <a:pt x="923941" y="521800"/>
                  <a:pt x="582547" y="305797"/>
                  <a:pt x="227279" y="115098"/>
                </a:cubicBezTo>
                <a:lnTo>
                  <a:pt x="0" y="0"/>
                </a:lnTo>
                <a:close/>
              </a:path>
            </a:pathLst>
          </a:custGeom>
          <a:solidFill>
            <a:srgbClr val="1A2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1"/>
          <p:cNvSpPr/>
          <p:nvPr userDrawn="1"/>
        </p:nvSpPr>
        <p:spPr>
          <a:xfrm>
            <a:off x="9297345" y="0"/>
            <a:ext cx="2894657" cy="2205050"/>
          </a:xfrm>
          <a:custGeom>
            <a:avLst/>
            <a:gdLst>
              <a:gd name="connsiteX0" fmla="*/ 0 w 2170993"/>
              <a:gd name="connsiteY0" fmla="*/ 0 h 2205050"/>
              <a:gd name="connsiteX1" fmla="*/ 2170993 w 2170993"/>
              <a:gd name="connsiteY1" fmla="*/ 0 h 2205050"/>
              <a:gd name="connsiteX2" fmla="*/ 2170993 w 2170993"/>
              <a:gd name="connsiteY2" fmla="*/ 2205050 h 2205050"/>
              <a:gd name="connsiteX3" fmla="*/ 2141044 w 2170993"/>
              <a:gd name="connsiteY3" fmla="*/ 2167341 h 2205050"/>
              <a:gd name="connsiteX4" fmla="*/ 973473 w 2170993"/>
              <a:gd name="connsiteY4" fmla="*/ 1008751 h 2205050"/>
              <a:gd name="connsiteX5" fmla="*/ 916663 w 2170993"/>
              <a:gd name="connsiteY5" fmla="*/ 964690 h 2205050"/>
              <a:gd name="connsiteX6" fmla="*/ 916662 w 2170993"/>
              <a:gd name="connsiteY6" fmla="*/ 964688 h 2205050"/>
              <a:gd name="connsiteX7" fmla="*/ 916664 w 2170993"/>
              <a:gd name="connsiteY7" fmla="*/ 964690 h 2205050"/>
              <a:gd name="connsiteX8" fmla="*/ 851919 w 2170993"/>
              <a:gd name="connsiteY8" fmla="*/ 882910 h 2205050"/>
              <a:gd name="connsiteX9" fmla="*/ 229978 w 2170993"/>
              <a:gd name="connsiteY9" fmla="*/ 213497 h 2205050"/>
              <a:gd name="connsiteX10" fmla="*/ 229978 w 2170993"/>
              <a:gd name="connsiteY10" fmla="*/ 213497 h 2205050"/>
              <a:gd name="connsiteX11" fmla="*/ 229977 w 2170993"/>
              <a:gd name="connsiteY11" fmla="*/ 213496 h 2205050"/>
              <a:gd name="connsiteX12" fmla="*/ 7758 w 2170993"/>
              <a:gd name="connsiteY12" fmla="*/ 6636 h 2205050"/>
              <a:gd name="connsiteX13" fmla="*/ 0 w 2170993"/>
              <a:gd name="connsiteY13" fmla="*/ 0 h 22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0993" h="2205050">
                <a:moveTo>
                  <a:pt x="0" y="0"/>
                </a:moveTo>
                <a:lnTo>
                  <a:pt x="2170993" y="0"/>
                </a:lnTo>
                <a:lnTo>
                  <a:pt x="2170993" y="2205050"/>
                </a:lnTo>
                <a:lnTo>
                  <a:pt x="2141044" y="2167341"/>
                </a:lnTo>
                <a:cubicBezTo>
                  <a:pt x="1789106" y="1741830"/>
                  <a:pt x="1397531" y="1354203"/>
                  <a:pt x="973473" y="1008751"/>
                </a:cubicBezTo>
                <a:lnTo>
                  <a:pt x="916663" y="964690"/>
                </a:lnTo>
                <a:lnTo>
                  <a:pt x="916662" y="964688"/>
                </a:lnTo>
                <a:lnTo>
                  <a:pt x="916664" y="964690"/>
                </a:lnTo>
                <a:lnTo>
                  <a:pt x="851919" y="882910"/>
                </a:lnTo>
                <a:cubicBezTo>
                  <a:pt x="656324" y="647889"/>
                  <a:pt x="448606" y="424507"/>
                  <a:pt x="229978" y="213497"/>
                </a:cubicBezTo>
                <a:lnTo>
                  <a:pt x="229978" y="213497"/>
                </a:lnTo>
                <a:lnTo>
                  <a:pt x="229977" y="213496"/>
                </a:lnTo>
                <a:cubicBezTo>
                  <a:pt x="157102" y="143160"/>
                  <a:pt x="83013" y="74197"/>
                  <a:pt x="7758" y="6636"/>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Freeform 17"/>
          <p:cNvSpPr/>
          <p:nvPr userDrawn="1"/>
        </p:nvSpPr>
        <p:spPr>
          <a:xfrm>
            <a:off x="10519560" y="964691"/>
            <a:ext cx="1672440" cy="2125398"/>
          </a:xfrm>
          <a:custGeom>
            <a:avLst/>
            <a:gdLst>
              <a:gd name="connsiteX0" fmla="*/ 0 w 1254330"/>
              <a:gd name="connsiteY0" fmla="*/ 0 h 2125398"/>
              <a:gd name="connsiteX1" fmla="*/ 56809 w 1254330"/>
              <a:gd name="connsiteY1" fmla="*/ 44060 h 2125398"/>
              <a:gd name="connsiteX2" fmla="*/ 1224380 w 1254330"/>
              <a:gd name="connsiteY2" fmla="*/ 1202651 h 2125398"/>
              <a:gd name="connsiteX3" fmla="*/ 1254330 w 1254330"/>
              <a:gd name="connsiteY3" fmla="*/ 1240362 h 2125398"/>
              <a:gd name="connsiteX4" fmla="*/ 1254330 w 1254330"/>
              <a:gd name="connsiteY4" fmla="*/ 2125398 h 2125398"/>
              <a:gd name="connsiteX5" fmla="*/ 1218303 w 1254330"/>
              <a:gd name="connsiteY5" fmla="*/ 2032913 h 2125398"/>
              <a:gd name="connsiteX6" fmla="*/ 188755 w 1254330"/>
              <a:gd name="connsiteY6" fmla="*/ 238416 h 2125398"/>
              <a:gd name="connsiteX7" fmla="*/ 0 w 1254330"/>
              <a:gd name="connsiteY7" fmla="*/ 0 h 2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30" h="2125398">
                <a:moveTo>
                  <a:pt x="0" y="0"/>
                </a:moveTo>
                <a:lnTo>
                  <a:pt x="56809" y="44060"/>
                </a:lnTo>
                <a:cubicBezTo>
                  <a:pt x="480867" y="389512"/>
                  <a:pt x="872442" y="777139"/>
                  <a:pt x="1224380" y="1202651"/>
                </a:cubicBezTo>
                <a:lnTo>
                  <a:pt x="1254330" y="1240362"/>
                </a:lnTo>
                <a:lnTo>
                  <a:pt x="1254330" y="2125398"/>
                </a:lnTo>
                <a:lnTo>
                  <a:pt x="1218303" y="2032913"/>
                </a:lnTo>
                <a:cubicBezTo>
                  <a:pt x="946553" y="1384194"/>
                  <a:pt x="598925" y="783362"/>
                  <a:pt x="188755" y="238416"/>
                </a:cubicBezTo>
                <a:lnTo>
                  <a:pt x="0"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12">
            <a:extLst>
              <a:ext uri="{FF2B5EF4-FFF2-40B4-BE49-F238E27FC236}">
                <a16:creationId xmlns:a16="http://schemas.microsoft.com/office/drawing/2014/main" id="{C6BCEB8F-2EBF-472E-93FB-1B9776B0B98A}"/>
              </a:ext>
            </a:extLst>
          </p:cNvPr>
          <p:cNvSpPr>
            <a:spLocks noGrp="1"/>
          </p:cNvSpPr>
          <p:nvPr>
            <p:ph type="body" sz="quarter" idx="14" hasCustomPrompt="1"/>
          </p:nvPr>
        </p:nvSpPr>
        <p:spPr>
          <a:xfrm>
            <a:off x="929649" y="1713984"/>
            <a:ext cx="5629092" cy="316908"/>
          </a:xfrm>
          <a:prstGeom prst="rect">
            <a:avLst/>
          </a:prstGeom>
        </p:spPr>
        <p:txBody>
          <a:bodyPr>
            <a:noAutofit/>
          </a:bodyPr>
          <a:lstStyle>
            <a:lvl1pPr marL="0" indent="0" algn="ctr">
              <a:buNone/>
              <a:defRPr sz="1200" b="1" i="0" spc="-50" baseline="0">
                <a:solidFill>
                  <a:schemeClr val="tx1"/>
                </a:solidFill>
                <a:latin typeface="Arial" charset="0"/>
                <a:ea typeface="Arial" charset="0"/>
                <a:cs typeface="Arial" charset="0"/>
              </a:defRPr>
            </a:lvl1pPr>
          </a:lstStyle>
          <a:p>
            <a:pPr lvl="0"/>
            <a:r>
              <a:rPr lang="en-US"/>
              <a:t>Sub headline goes here</a:t>
            </a:r>
          </a:p>
        </p:txBody>
      </p:sp>
      <p:pic>
        <p:nvPicPr>
          <p:cNvPr id="19" name="Picture 18" descr="Text&#10;&#10;Description automatically generated with medium confidence">
            <a:extLst>
              <a:ext uri="{FF2B5EF4-FFF2-40B4-BE49-F238E27FC236}">
                <a16:creationId xmlns:a16="http://schemas.microsoft.com/office/drawing/2014/main" id="{4249796F-43E2-490A-A047-AF0A3FBF38D9}"/>
              </a:ext>
            </a:extLst>
          </p:cNvPr>
          <p:cNvPicPr>
            <a:picLocks noChangeAspect="1"/>
          </p:cNvPicPr>
          <p:nvPr userDrawn="1"/>
        </p:nvPicPr>
        <p:blipFill>
          <a:blip r:embed="rId3"/>
          <a:stretch>
            <a:fillRect/>
          </a:stretch>
        </p:blipFill>
        <p:spPr>
          <a:xfrm>
            <a:off x="10040281" y="6166518"/>
            <a:ext cx="2080698" cy="673938"/>
          </a:xfrm>
          <a:prstGeom prst="rect">
            <a:avLst/>
          </a:prstGeom>
        </p:spPr>
      </p:pic>
    </p:spTree>
    <p:extLst>
      <p:ext uri="{BB962C8B-B14F-4D97-AF65-F5344CB8AC3E}">
        <p14:creationId xmlns:p14="http://schemas.microsoft.com/office/powerpoint/2010/main" val="1904174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ivider slide 2">
    <p:bg>
      <p:bgPr>
        <a:solidFill>
          <a:srgbClr val="1A2A4F"/>
        </a:solidFill>
        <a:effectLst/>
      </p:bgPr>
    </p:bg>
    <p:spTree>
      <p:nvGrpSpPr>
        <p:cNvPr id="1" name=""/>
        <p:cNvGrpSpPr/>
        <p:nvPr/>
      </p:nvGrpSpPr>
      <p:grpSpPr>
        <a:xfrm>
          <a:off x="0" y="0"/>
          <a:ext cx="0" cy="0"/>
          <a:chOff x="0" y="0"/>
          <a:chExt cx="0" cy="0"/>
        </a:xfrm>
      </p:grpSpPr>
      <p:sp>
        <p:nvSpPr>
          <p:cNvPr id="9" name="Text Placeholder 12"/>
          <p:cNvSpPr>
            <a:spLocks noGrp="1"/>
          </p:cNvSpPr>
          <p:nvPr>
            <p:ph type="body" sz="quarter" idx="11" hasCustomPrompt="1"/>
          </p:nvPr>
        </p:nvSpPr>
        <p:spPr>
          <a:xfrm>
            <a:off x="3177496" y="2552870"/>
            <a:ext cx="7460301" cy="703335"/>
          </a:xfrm>
          <a:prstGeom prst="rect">
            <a:avLst/>
          </a:prstGeom>
        </p:spPr>
        <p:txBody>
          <a:bodyPr>
            <a:noAutofit/>
          </a:bodyPr>
          <a:lstStyle>
            <a:lvl1pPr marL="0" indent="0" algn="l">
              <a:buNone/>
              <a:defRPr sz="4800" b="1" i="0" spc="-100" baseline="0">
                <a:solidFill>
                  <a:schemeClr val="bg1"/>
                </a:solidFill>
                <a:latin typeface="Arial" charset="0"/>
                <a:ea typeface="Arial" charset="0"/>
                <a:cs typeface="Arial" charset="0"/>
              </a:defRPr>
            </a:lvl1pPr>
          </a:lstStyle>
          <a:p>
            <a:pPr lvl="0"/>
            <a:r>
              <a:rPr lang="en-US"/>
              <a:t>Divider title</a:t>
            </a:r>
          </a:p>
        </p:txBody>
      </p:sp>
      <p:sp>
        <p:nvSpPr>
          <p:cNvPr id="10" name="Text Placeholder 12"/>
          <p:cNvSpPr>
            <a:spLocks noGrp="1"/>
          </p:cNvSpPr>
          <p:nvPr>
            <p:ph type="body" sz="quarter" idx="12" hasCustomPrompt="1"/>
          </p:nvPr>
        </p:nvSpPr>
        <p:spPr>
          <a:xfrm>
            <a:off x="3177496" y="3256205"/>
            <a:ext cx="7460301" cy="593725"/>
          </a:xfrm>
          <a:prstGeom prst="rect">
            <a:avLst/>
          </a:prstGeom>
        </p:spPr>
        <p:txBody>
          <a:bodyPr>
            <a:noAutofit/>
          </a:bodyPr>
          <a:lstStyle>
            <a:lvl1pPr marL="0" indent="0" algn="l">
              <a:buNone/>
              <a:defRPr sz="2200" b="0" i="0" spc="-50" baseline="0">
                <a:solidFill>
                  <a:srgbClr val="00B8E7"/>
                </a:solidFill>
                <a:latin typeface="Arial" charset="0"/>
                <a:ea typeface="Arial" charset="0"/>
                <a:cs typeface="Arial" charset="0"/>
              </a:defRPr>
            </a:lvl1pPr>
          </a:lstStyle>
          <a:p>
            <a:pPr lvl="0"/>
            <a:r>
              <a:rPr lang="en-US"/>
              <a:t>Divider descriptor</a:t>
            </a:r>
          </a:p>
        </p:txBody>
      </p:sp>
      <p:sp>
        <p:nvSpPr>
          <p:cNvPr id="25" name="Freeform 24"/>
          <p:cNvSpPr/>
          <p:nvPr userDrawn="1"/>
        </p:nvSpPr>
        <p:spPr>
          <a:xfrm flipH="1">
            <a:off x="2323774" y="1"/>
            <a:ext cx="1769972" cy="1385522"/>
          </a:xfrm>
          <a:custGeom>
            <a:avLst/>
            <a:gdLst>
              <a:gd name="connsiteX0" fmla="*/ 0 w 1327479"/>
              <a:gd name="connsiteY0" fmla="*/ 0 h 1385522"/>
              <a:gd name="connsiteX1" fmla="*/ 510659 w 1327479"/>
              <a:gd name="connsiteY1" fmla="*/ 0 h 1385522"/>
              <a:gd name="connsiteX2" fmla="*/ 678178 w 1327479"/>
              <a:gd name="connsiteY2" fmla="*/ 235572 h 1385522"/>
              <a:gd name="connsiteX3" fmla="*/ 1284510 w 1327479"/>
              <a:gd name="connsiteY3" fmla="*/ 1290476 h 1385522"/>
              <a:gd name="connsiteX4" fmla="*/ 1327479 w 1327479"/>
              <a:gd name="connsiteY4" fmla="*/ 1385522 h 1385522"/>
              <a:gd name="connsiteX5" fmla="*/ 1122501 w 1327479"/>
              <a:gd name="connsiteY5" fmla="*/ 1124683 h 1385522"/>
              <a:gd name="connsiteX6" fmla="*/ 288518 w 1327479"/>
              <a:gd name="connsiteY6" fmla="*/ 249921 h 1385522"/>
              <a:gd name="connsiteX7" fmla="*/ 0 w 1327479"/>
              <a:gd name="connsiteY7" fmla="*/ 0 h 13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7479" h="1385522">
                <a:moveTo>
                  <a:pt x="0" y="0"/>
                </a:moveTo>
                <a:lnTo>
                  <a:pt x="510659" y="0"/>
                </a:lnTo>
                <a:lnTo>
                  <a:pt x="678178" y="235572"/>
                </a:lnTo>
                <a:cubicBezTo>
                  <a:pt x="904637" y="570776"/>
                  <a:pt x="1107539" y="923203"/>
                  <a:pt x="1284510" y="1290476"/>
                </a:cubicBezTo>
                <a:lnTo>
                  <a:pt x="1327479" y="1385522"/>
                </a:lnTo>
                <a:lnTo>
                  <a:pt x="1122501" y="1124683"/>
                </a:lnTo>
                <a:cubicBezTo>
                  <a:pt x="865688" y="813498"/>
                  <a:pt x="586902" y="521119"/>
                  <a:pt x="288518" y="249921"/>
                </a:cubicBezTo>
                <a:lnTo>
                  <a:pt x="0" y="0"/>
                </a:lnTo>
                <a:close/>
              </a:path>
            </a:pathLst>
          </a:custGeom>
          <a:solidFill>
            <a:srgbClr val="00B8E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reeform 23"/>
          <p:cNvSpPr/>
          <p:nvPr userDrawn="1"/>
        </p:nvSpPr>
        <p:spPr>
          <a:xfrm flipH="1">
            <a:off x="39223" y="1385523"/>
            <a:ext cx="2284552" cy="5472478"/>
          </a:xfrm>
          <a:custGeom>
            <a:avLst/>
            <a:gdLst>
              <a:gd name="connsiteX0" fmla="*/ 0 w 1713414"/>
              <a:gd name="connsiteY0" fmla="*/ 0 h 5472478"/>
              <a:gd name="connsiteX1" fmla="*/ 44422 w 1713414"/>
              <a:gd name="connsiteY1" fmla="*/ 56527 h 5472478"/>
              <a:gd name="connsiteX2" fmla="*/ 1713414 w 1713414"/>
              <a:gd name="connsiteY2" fmla="*/ 5083009 h 5472478"/>
              <a:gd name="connsiteX3" fmla="*/ 1703566 w 1713414"/>
              <a:gd name="connsiteY3" fmla="*/ 5472478 h 5472478"/>
              <a:gd name="connsiteX4" fmla="*/ 561192 w 1713414"/>
              <a:gd name="connsiteY4" fmla="*/ 5472478 h 5472478"/>
              <a:gd name="connsiteX5" fmla="*/ 614787 w 1713414"/>
              <a:gd name="connsiteY5" fmla="*/ 5240262 h 5472478"/>
              <a:gd name="connsiteX6" fmla="*/ 785466 w 1713414"/>
              <a:gd name="connsiteY6" fmla="*/ 3547157 h 5472478"/>
              <a:gd name="connsiteX7" fmla="*/ 125270 w 1713414"/>
              <a:gd name="connsiteY7" fmla="*/ 277089 h 5472478"/>
              <a:gd name="connsiteX8" fmla="*/ 0 w 1713414"/>
              <a:gd name="connsiteY8" fmla="*/ 0 h 547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414" h="5472478">
                <a:moveTo>
                  <a:pt x="0" y="0"/>
                </a:moveTo>
                <a:lnTo>
                  <a:pt x="44422" y="56527"/>
                </a:lnTo>
                <a:cubicBezTo>
                  <a:pt x="1092654" y="1458180"/>
                  <a:pt x="1713414" y="3198102"/>
                  <a:pt x="1713414" y="5083009"/>
                </a:cubicBezTo>
                <a:lnTo>
                  <a:pt x="1703566" y="5472478"/>
                </a:lnTo>
                <a:lnTo>
                  <a:pt x="561192" y="5472478"/>
                </a:lnTo>
                <a:lnTo>
                  <a:pt x="614787" y="5240262"/>
                </a:lnTo>
                <a:cubicBezTo>
                  <a:pt x="726696" y="4693373"/>
                  <a:pt x="785466" y="4127129"/>
                  <a:pt x="785466" y="3547157"/>
                </a:cubicBezTo>
                <a:cubicBezTo>
                  <a:pt x="785466" y="2387214"/>
                  <a:pt x="550386" y="1282177"/>
                  <a:pt x="125270" y="277089"/>
                </a:cubicBezTo>
                <a:lnTo>
                  <a:pt x="0" y="0"/>
                </a:lnTo>
                <a:close/>
              </a:path>
            </a:pathLst>
          </a:custGeom>
          <a:solidFill>
            <a:srgbClr val="00B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Freeform 20"/>
          <p:cNvSpPr/>
          <p:nvPr userDrawn="1"/>
        </p:nvSpPr>
        <p:spPr>
          <a:xfrm flipH="1">
            <a:off x="-425313" y="1"/>
            <a:ext cx="3838181" cy="6858000"/>
          </a:xfrm>
          <a:custGeom>
            <a:avLst/>
            <a:gdLst>
              <a:gd name="connsiteX0" fmla="*/ 0 w 2878636"/>
              <a:gd name="connsiteY0" fmla="*/ 0 h 6858000"/>
              <a:gd name="connsiteX1" fmla="*/ 2878636 w 2878636"/>
              <a:gd name="connsiteY1" fmla="*/ 0 h 6858000"/>
              <a:gd name="connsiteX2" fmla="*/ 2878636 w 2878636"/>
              <a:gd name="connsiteY2" fmla="*/ 6858000 h 6858000"/>
              <a:gd name="connsiteX3" fmla="*/ 2520386 w 2878636"/>
              <a:gd name="connsiteY3" fmla="*/ 6858000 h 6858000"/>
              <a:gd name="connsiteX4" fmla="*/ 2530234 w 2878636"/>
              <a:gd name="connsiteY4" fmla="*/ 6468531 h 6858000"/>
              <a:gd name="connsiteX5" fmla="*/ 861242 w 2878636"/>
              <a:gd name="connsiteY5" fmla="*/ 1442049 h 6858000"/>
              <a:gd name="connsiteX6" fmla="*/ 816820 w 2878636"/>
              <a:gd name="connsiteY6" fmla="*/ 1385522 h 6858000"/>
              <a:gd name="connsiteX7" fmla="*/ 773851 w 2878636"/>
              <a:gd name="connsiteY7" fmla="*/ 1290476 h 6858000"/>
              <a:gd name="connsiteX8" fmla="*/ 167519 w 2878636"/>
              <a:gd name="connsiteY8" fmla="*/ 235572 h 6858000"/>
              <a:gd name="connsiteX9" fmla="*/ 0 w 287863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8636" h="6858000">
                <a:moveTo>
                  <a:pt x="0" y="0"/>
                </a:moveTo>
                <a:lnTo>
                  <a:pt x="2878636" y="0"/>
                </a:lnTo>
                <a:lnTo>
                  <a:pt x="2878636" y="6858000"/>
                </a:lnTo>
                <a:lnTo>
                  <a:pt x="2520386" y="6858000"/>
                </a:lnTo>
                <a:lnTo>
                  <a:pt x="2530234" y="6468531"/>
                </a:lnTo>
                <a:cubicBezTo>
                  <a:pt x="2530234" y="4583624"/>
                  <a:pt x="1909474" y="2843702"/>
                  <a:pt x="861242" y="1442049"/>
                </a:cubicBezTo>
                <a:lnTo>
                  <a:pt x="816820" y="1385522"/>
                </a:lnTo>
                <a:lnTo>
                  <a:pt x="773851" y="1290476"/>
                </a:lnTo>
                <a:cubicBezTo>
                  <a:pt x="596880" y="923203"/>
                  <a:pt x="393978" y="570776"/>
                  <a:pt x="167519" y="235572"/>
                </a:cubicBezTo>
                <a:lnTo>
                  <a:pt x="0" y="0"/>
                </a:lnTo>
                <a:close/>
              </a:path>
            </a:pathLst>
          </a:custGeom>
          <a:solidFill>
            <a:srgbClr val="0A1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1918" y="5713242"/>
            <a:ext cx="1564869" cy="730818"/>
          </a:xfrm>
          <a:prstGeom prst="rect">
            <a:avLst/>
          </a:prstGeom>
        </p:spPr>
      </p:pic>
      <p:pic>
        <p:nvPicPr>
          <p:cNvPr id="13" name="Picture 12"/>
          <p:cNvPicPr/>
          <p:nvPr userDrawn="1"/>
        </p:nvPicPr>
        <p:blipFill rotWithShape="1">
          <a:blip r:embed="rId3"/>
          <a:srcRect l="67404" t="28985" r="25119" b="58449"/>
          <a:stretch/>
        </p:blipFill>
        <p:spPr bwMode="auto">
          <a:xfrm>
            <a:off x="10752082" y="6266698"/>
            <a:ext cx="1053751" cy="480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6273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ivider slide - no image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4/5/2022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5" name="Picture 4">
            <a:extLst>
              <a:ext uri="{FF2B5EF4-FFF2-40B4-BE49-F238E27FC236}">
                <a16:creationId xmlns:a16="http://schemas.microsoft.com/office/drawing/2014/main" id="{11011025-C867-44EA-BFA6-A818396DD5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02B395F-9913-4EAA-9712-3407C8948A1A}"/>
              </a:ext>
            </a:extLst>
          </p:cNvPr>
          <p:cNvSpPr>
            <a:spLocks noGrp="1"/>
          </p:cNvSpPr>
          <p:nvPr>
            <p:ph type="title" hasCustomPrompt="1"/>
          </p:nvPr>
        </p:nvSpPr>
        <p:spPr>
          <a:xfrm>
            <a:off x="838200"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193490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image left 2">
    <p:bg>
      <p:bgRef idx="1001">
        <a:schemeClr val="bg1"/>
      </p:bgRef>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5782065" y="2681289"/>
            <a:ext cx="5732408" cy="593725"/>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2" name="Text Placeholder 12"/>
          <p:cNvSpPr>
            <a:spLocks noGrp="1"/>
          </p:cNvSpPr>
          <p:nvPr>
            <p:ph type="body" sz="quarter" idx="12" hasCustomPrompt="1"/>
          </p:nvPr>
        </p:nvSpPr>
        <p:spPr>
          <a:xfrm>
            <a:off x="5782065" y="3175430"/>
            <a:ext cx="5732409" cy="593725"/>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3" name="Text Placeholder 12"/>
          <p:cNvSpPr>
            <a:spLocks noGrp="1"/>
          </p:cNvSpPr>
          <p:nvPr>
            <p:ph type="body" sz="quarter" idx="13" hasCustomPrompt="1"/>
          </p:nvPr>
        </p:nvSpPr>
        <p:spPr>
          <a:xfrm>
            <a:off x="5782065" y="4769644"/>
            <a:ext cx="5852152" cy="593725"/>
          </a:xfrm>
          <a:prstGeom prst="rect">
            <a:avLst/>
          </a:prstGeom>
        </p:spPr>
        <p:txBody>
          <a:bodyPr>
            <a:noAutofit/>
          </a:bodyPr>
          <a:lstStyle>
            <a:lvl1pPr marL="0" indent="0">
              <a:lnSpc>
                <a:spcPct val="100000"/>
              </a:lnSpc>
              <a:spcBef>
                <a:spcPts val="0"/>
              </a:spcBef>
              <a:buNone/>
              <a:defRPr sz="1600" b="0" i="0" spc="-30" baseline="0">
                <a:solidFill>
                  <a:schemeClr val="tx1">
                    <a:lumMod val="75000"/>
                    <a:lumOff val="25000"/>
                  </a:schemeClr>
                </a:solidFill>
                <a:latin typeface="Arial" charset="0"/>
                <a:ea typeface="Arial" charset="0"/>
                <a:cs typeface="Arial" charset="0"/>
              </a:defRPr>
            </a:lvl1pPr>
          </a:lstStyle>
          <a:p>
            <a:pPr lvl="0"/>
            <a:r>
              <a:rPr lang="en-US"/>
              <a:t>Further contact information</a:t>
            </a:r>
          </a:p>
          <a:p>
            <a:pPr lvl="0"/>
            <a:r>
              <a:rPr lang="en-US"/>
              <a:t>Time and Date etc.</a:t>
            </a:r>
          </a:p>
        </p:txBody>
      </p:sp>
      <p:sp>
        <p:nvSpPr>
          <p:cNvPr id="15" name="TextBox 14"/>
          <p:cNvSpPr txBox="1">
            <a:spLocks/>
          </p:cNvSpPr>
          <p:nvPr userDrawn="1"/>
        </p:nvSpPr>
        <p:spPr>
          <a:xfrm>
            <a:off x="3744644" y="3824449"/>
            <a:ext cx="1254259" cy="3042696"/>
          </a:xfrm>
          <a:custGeom>
            <a:avLst/>
            <a:gdLst>
              <a:gd name="connsiteX0" fmla="*/ 940694 w 940694"/>
              <a:gd name="connsiteY0" fmla="*/ 0 h 3042696"/>
              <a:gd name="connsiteX1" fmla="*/ 930863 w 940694"/>
              <a:gd name="connsiteY1" fmla="*/ 293732 h 3042696"/>
              <a:gd name="connsiteX2" fmla="*/ 684107 w 940694"/>
              <a:gd name="connsiteY2" fmla="*/ 2408921 h 3042696"/>
              <a:gd name="connsiteX3" fmla="*/ 577814 w 940694"/>
              <a:gd name="connsiteY3" fmla="*/ 2974932 h 3042696"/>
              <a:gd name="connsiteX4" fmla="*/ 565088 w 940694"/>
              <a:gd name="connsiteY4" fmla="*/ 3042696 h 3042696"/>
              <a:gd name="connsiteX5" fmla="*/ 0 w 940694"/>
              <a:gd name="connsiteY5" fmla="*/ 3042696 h 3042696"/>
              <a:gd name="connsiteX6" fmla="*/ 0 w 940694"/>
              <a:gd name="connsiteY6" fmla="*/ 3042695 h 3042696"/>
              <a:gd name="connsiteX7" fmla="*/ 8357 w 940694"/>
              <a:gd name="connsiteY7" fmla="*/ 3042695 h 3042696"/>
              <a:gd name="connsiteX8" fmla="*/ 38235 w 940694"/>
              <a:gd name="connsiteY8" fmla="*/ 2964086 h 3042696"/>
              <a:gd name="connsiteX9" fmla="*/ 242843 w 940694"/>
              <a:gd name="connsiteY9" fmla="*/ 2425753 h 3042696"/>
              <a:gd name="connsiteX10" fmla="*/ 928311 w 940694"/>
              <a:gd name="connsiteY10" fmla="*/ 65588 h 304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0694" h="3042696">
                <a:moveTo>
                  <a:pt x="940694" y="0"/>
                </a:moveTo>
                <a:lnTo>
                  <a:pt x="930863" y="293732"/>
                </a:lnTo>
                <a:cubicBezTo>
                  <a:pt x="896378" y="1051293"/>
                  <a:pt x="802043" y="1741153"/>
                  <a:pt x="684107" y="2408921"/>
                </a:cubicBezTo>
                <a:lnTo>
                  <a:pt x="577814" y="2974932"/>
                </a:lnTo>
                <a:lnTo>
                  <a:pt x="565088" y="3042696"/>
                </a:lnTo>
                <a:lnTo>
                  <a:pt x="0" y="3042696"/>
                </a:lnTo>
                <a:lnTo>
                  <a:pt x="0" y="3042695"/>
                </a:lnTo>
                <a:lnTo>
                  <a:pt x="8357" y="3042695"/>
                </a:lnTo>
                <a:lnTo>
                  <a:pt x="38235" y="2964086"/>
                </a:lnTo>
                <a:lnTo>
                  <a:pt x="242843" y="2425753"/>
                </a:lnTo>
                <a:cubicBezTo>
                  <a:pt x="510320" y="1698400"/>
                  <a:pt x="752553" y="937203"/>
                  <a:pt x="928311" y="65588"/>
                </a:cubicBezTo>
                <a:close/>
              </a:path>
            </a:pathLst>
          </a:custGeom>
          <a:solidFill>
            <a:srgbClr val="00B8E7"/>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6" name="TextBox 15"/>
          <p:cNvSpPr txBox="1">
            <a:spLocks/>
          </p:cNvSpPr>
          <p:nvPr userDrawn="1"/>
        </p:nvSpPr>
        <p:spPr>
          <a:xfrm>
            <a:off x="4730141" y="820639"/>
            <a:ext cx="634411" cy="3003811"/>
          </a:xfrm>
          <a:custGeom>
            <a:avLst/>
            <a:gdLst>
              <a:gd name="connsiteX0" fmla="*/ 0 w 515930"/>
              <a:gd name="connsiteY0" fmla="*/ 0 h 3006986"/>
              <a:gd name="connsiteX1" fmla="*/ 40122 w 515930"/>
              <a:gd name="connsiteY1" fmla="*/ 3291 h 3006986"/>
              <a:gd name="connsiteX2" fmla="*/ 515930 w 515930"/>
              <a:gd name="connsiteY2" fmla="*/ 49906 h 3006986"/>
              <a:gd name="connsiteX3" fmla="*/ 292022 w 515930"/>
              <a:gd name="connsiteY3" fmla="*/ 2740393 h 3006986"/>
              <a:gd name="connsiteX4" fmla="*/ 241692 w 515930"/>
              <a:gd name="connsiteY4" fmla="*/ 3006986 h 3006986"/>
              <a:gd name="connsiteX5" fmla="*/ 242870 w 515930"/>
              <a:gd name="connsiteY5" fmla="*/ 2971771 h 3006986"/>
              <a:gd name="connsiteX6" fmla="*/ 61475 w 515930"/>
              <a:gd name="connsiteY6" fmla="*/ 369997 h 3006986"/>
              <a:gd name="connsiteX7" fmla="*/ 0 w 515930"/>
              <a:gd name="connsiteY7" fmla="*/ 0 h 3006986"/>
              <a:gd name="connsiteX0" fmla="*/ 1153 w 475808"/>
              <a:gd name="connsiteY0" fmla="*/ 0 h 3003811"/>
              <a:gd name="connsiteX1" fmla="*/ 0 w 475808"/>
              <a:gd name="connsiteY1" fmla="*/ 116 h 3003811"/>
              <a:gd name="connsiteX2" fmla="*/ 475808 w 475808"/>
              <a:gd name="connsiteY2" fmla="*/ 46731 h 3003811"/>
              <a:gd name="connsiteX3" fmla="*/ 251900 w 475808"/>
              <a:gd name="connsiteY3" fmla="*/ 2737218 h 3003811"/>
              <a:gd name="connsiteX4" fmla="*/ 201570 w 475808"/>
              <a:gd name="connsiteY4" fmla="*/ 3003811 h 3003811"/>
              <a:gd name="connsiteX5" fmla="*/ 202748 w 475808"/>
              <a:gd name="connsiteY5" fmla="*/ 2968596 h 3003811"/>
              <a:gd name="connsiteX6" fmla="*/ 21353 w 475808"/>
              <a:gd name="connsiteY6" fmla="*/ 366822 h 3003811"/>
              <a:gd name="connsiteX7" fmla="*/ 1153 w 475808"/>
              <a:gd name="connsiteY7" fmla="*/ 0 h 3003811"/>
              <a:gd name="connsiteX0" fmla="*/ 1153 w 475808"/>
              <a:gd name="connsiteY0" fmla="*/ 0 h 3003811"/>
              <a:gd name="connsiteX1" fmla="*/ 0 w 475808"/>
              <a:gd name="connsiteY1" fmla="*/ 116 h 3003811"/>
              <a:gd name="connsiteX2" fmla="*/ 475808 w 475808"/>
              <a:gd name="connsiteY2" fmla="*/ 46731 h 3003811"/>
              <a:gd name="connsiteX3" fmla="*/ 251900 w 475808"/>
              <a:gd name="connsiteY3" fmla="*/ 2737218 h 3003811"/>
              <a:gd name="connsiteX4" fmla="*/ 201570 w 475808"/>
              <a:gd name="connsiteY4" fmla="*/ 3003811 h 3003811"/>
              <a:gd name="connsiteX5" fmla="*/ 202748 w 475808"/>
              <a:gd name="connsiteY5" fmla="*/ 2968596 h 3003811"/>
              <a:gd name="connsiteX6" fmla="*/ 43578 w 475808"/>
              <a:gd name="connsiteY6" fmla="*/ 369997 h 3003811"/>
              <a:gd name="connsiteX7" fmla="*/ 1153 w 475808"/>
              <a:gd name="connsiteY7" fmla="*/ 0 h 3003811"/>
              <a:gd name="connsiteX0" fmla="*/ 1153 w 475808"/>
              <a:gd name="connsiteY0" fmla="*/ 0 h 3003811"/>
              <a:gd name="connsiteX1" fmla="*/ 0 w 475808"/>
              <a:gd name="connsiteY1" fmla="*/ 116 h 3003811"/>
              <a:gd name="connsiteX2" fmla="*/ 475808 w 475808"/>
              <a:gd name="connsiteY2" fmla="*/ 46731 h 3003811"/>
              <a:gd name="connsiteX3" fmla="*/ 251900 w 475808"/>
              <a:gd name="connsiteY3" fmla="*/ 2737218 h 3003811"/>
              <a:gd name="connsiteX4" fmla="*/ 201570 w 475808"/>
              <a:gd name="connsiteY4" fmla="*/ 3003811 h 3003811"/>
              <a:gd name="connsiteX5" fmla="*/ 202748 w 475808"/>
              <a:gd name="connsiteY5" fmla="*/ 2968596 h 3003811"/>
              <a:gd name="connsiteX6" fmla="*/ 43578 w 475808"/>
              <a:gd name="connsiteY6" fmla="*/ 369997 h 3003811"/>
              <a:gd name="connsiteX7" fmla="*/ 1153 w 475808"/>
              <a:gd name="connsiteY7" fmla="*/ 0 h 3003811"/>
              <a:gd name="connsiteX0" fmla="*/ 1153 w 475808"/>
              <a:gd name="connsiteY0" fmla="*/ 0 h 3003811"/>
              <a:gd name="connsiteX1" fmla="*/ 0 w 475808"/>
              <a:gd name="connsiteY1" fmla="*/ 116 h 3003811"/>
              <a:gd name="connsiteX2" fmla="*/ 475808 w 475808"/>
              <a:gd name="connsiteY2" fmla="*/ 46731 h 3003811"/>
              <a:gd name="connsiteX3" fmla="*/ 251900 w 475808"/>
              <a:gd name="connsiteY3" fmla="*/ 2737218 h 3003811"/>
              <a:gd name="connsiteX4" fmla="*/ 201570 w 475808"/>
              <a:gd name="connsiteY4" fmla="*/ 3003811 h 3003811"/>
              <a:gd name="connsiteX5" fmla="*/ 202748 w 475808"/>
              <a:gd name="connsiteY5" fmla="*/ 2968596 h 3003811"/>
              <a:gd name="connsiteX6" fmla="*/ 43578 w 475808"/>
              <a:gd name="connsiteY6" fmla="*/ 369997 h 3003811"/>
              <a:gd name="connsiteX7" fmla="*/ 1153 w 475808"/>
              <a:gd name="connsiteY7" fmla="*/ 0 h 300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808" h="3003811">
                <a:moveTo>
                  <a:pt x="1153" y="0"/>
                </a:moveTo>
                <a:lnTo>
                  <a:pt x="0" y="116"/>
                </a:lnTo>
                <a:lnTo>
                  <a:pt x="475808" y="46731"/>
                </a:lnTo>
                <a:cubicBezTo>
                  <a:pt x="474427" y="1069625"/>
                  <a:pt x="390584" y="1949355"/>
                  <a:pt x="251900" y="2737218"/>
                </a:cubicBezTo>
                <a:lnTo>
                  <a:pt x="201570" y="3003811"/>
                </a:lnTo>
                <a:cubicBezTo>
                  <a:pt x="201963" y="2992073"/>
                  <a:pt x="202355" y="2980334"/>
                  <a:pt x="202748" y="2968596"/>
                </a:cubicBezTo>
                <a:cubicBezTo>
                  <a:pt x="238444" y="2139960"/>
                  <a:pt x="151962" y="1345056"/>
                  <a:pt x="43578" y="369997"/>
                </a:cubicBezTo>
                <a:lnTo>
                  <a:pt x="1153" y="0"/>
                </a:lnTo>
                <a:close/>
              </a:path>
            </a:pathLst>
          </a:custGeom>
          <a:solidFill>
            <a:srgbClr val="1A2A4F"/>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21" name="Picture Placeholder 3"/>
          <p:cNvSpPr>
            <a:spLocks noGrp="1"/>
          </p:cNvSpPr>
          <p:nvPr>
            <p:ph type="pic" sz="quarter" idx="16"/>
          </p:nvPr>
        </p:nvSpPr>
        <p:spPr>
          <a:xfrm>
            <a:off x="-15407" y="677723"/>
            <a:ext cx="5038275" cy="6189423"/>
          </a:xfrm>
          <a:custGeom>
            <a:avLst/>
            <a:gdLst>
              <a:gd name="connsiteX0" fmla="*/ 0 w 5462588"/>
              <a:gd name="connsiteY0" fmla="*/ 0 h 6049962"/>
              <a:gd name="connsiteX1" fmla="*/ 4552138 w 5462588"/>
              <a:gd name="connsiteY1" fmla="*/ 0 h 6049962"/>
              <a:gd name="connsiteX2" fmla="*/ 5462588 w 5462588"/>
              <a:gd name="connsiteY2" fmla="*/ 910450 h 6049962"/>
              <a:gd name="connsiteX3" fmla="*/ 5462588 w 5462588"/>
              <a:gd name="connsiteY3" fmla="*/ 6049962 h 6049962"/>
              <a:gd name="connsiteX4" fmla="*/ 0 w 5462588"/>
              <a:gd name="connsiteY4" fmla="*/ 6049962 h 6049962"/>
              <a:gd name="connsiteX5" fmla="*/ 0 w 5462588"/>
              <a:gd name="connsiteY5" fmla="*/ 0 h 6049962"/>
              <a:gd name="connsiteX0" fmla="*/ 0 w 5503709"/>
              <a:gd name="connsiteY0" fmla="*/ 0 h 6049962"/>
              <a:gd name="connsiteX1" fmla="*/ 5503709 w 5503709"/>
              <a:gd name="connsiteY1" fmla="*/ 7434 h 6049962"/>
              <a:gd name="connsiteX2" fmla="*/ 5462588 w 5503709"/>
              <a:gd name="connsiteY2" fmla="*/ 910450 h 6049962"/>
              <a:gd name="connsiteX3" fmla="*/ 5462588 w 5503709"/>
              <a:gd name="connsiteY3" fmla="*/ 6049962 h 6049962"/>
              <a:gd name="connsiteX4" fmla="*/ 0 w 5503709"/>
              <a:gd name="connsiteY4" fmla="*/ 6049962 h 6049962"/>
              <a:gd name="connsiteX5" fmla="*/ 0 w 5503709"/>
              <a:gd name="connsiteY5" fmla="*/ 0 h 6049962"/>
              <a:gd name="connsiteX0" fmla="*/ 0 w 5503709"/>
              <a:gd name="connsiteY0" fmla="*/ 104097 h 6154059"/>
              <a:gd name="connsiteX1" fmla="*/ 5503709 w 5503709"/>
              <a:gd name="connsiteY1" fmla="*/ 111531 h 6154059"/>
              <a:gd name="connsiteX2" fmla="*/ 5462588 w 5503709"/>
              <a:gd name="connsiteY2" fmla="*/ 1014547 h 6154059"/>
              <a:gd name="connsiteX3" fmla="*/ 5462588 w 5503709"/>
              <a:gd name="connsiteY3" fmla="*/ 6154059 h 6154059"/>
              <a:gd name="connsiteX4" fmla="*/ 0 w 5503709"/>
              <a:gd name="connsiteY4" fmla="*/ 6154059 h 6154059"/>
              <a:gd name="connsiteX5" fmla="*/ 0 w 5503709"/>
              <a:gd name="connsiteY5" fmla="*/ 104097 h 6154059"/>
              <a:gd name="connsiteX0" fmla="*/ 0 w 5503709"/>
              <a:gd name="connsiteY0" fmla="*/ 143333 h 6193295"/>
              <a:gd name="connsiteX1" fmla="*/ 5503709 w 5503709"/>
              <a:gd name="connsiteY1" fmla="*/ 150767 h 6193295"/>
              <a:gd name="connsiteX2" fmla="*/ 5462588 w 5503709"/>
              <a:gd name="connsiteY2" fmla="*/ 1053783 h 6193295"/>
              <a:gd name="connsiteX3" fmla="*/ 5462588 w 5503709"/>
              <a:gd name="connsiteY3" fmla="*/ 6193295 h 6193295"/>
              <a:gd name="connsiteX4" fmla="*/ 0 w 5503709"/>
              <a:gd name="connsiteY4" fmla="*/ 6193295 h 6193295"/>
              <a:gd name="connsiteX5" fmla="*/ 0 w 5503709"/>
              <a:gd name="connsiteY5" fmla="*/ 143333 h 6193295"/>
              <a:gd name="connsiteX0" fmla="*/ 0 w 5503709"/>
              <a:gd name="connsiteY0" fmla="*/ 143333 h 6193295"/>
              <a:gd name="connsiteX1" fmla="*/ 5503709 w 5503709"/>
              <a:gd name="connsiteY1" fmla="*/ 150767 h 6193295"/>
              <a:gd name="connsiteX2" fmla="*/ 5462588 w 5503709"/>
              <a:gd name="connsiteY2" fmla="*/ 1053783 h 6193295"/>
              <a:gd name="connsiteX3" fmla="*/ 4786080 w 5503709"/>
              <a:gd name="connsiteY3" fmla="*/ 6193295 h 6193295"/>
              <a:gd name="connsiteX4" fmla="*/ 0 w 5503709"/>
              <a:gd name="connsiteY4" fmla="*/ 6193295 h 6193295"/>
              <a:gd name="connsiteX5" fmla="*/ 0 w 5503709"/>
              <a:gd name="connsiteY5" fmla="*/ 143333 h 6193295"/>
              <a:gd name="connsiteX0" fmla="*/ 0 w 5693046"/>
              <a:gd name="connsiteY0" fmla="*/ 143333 h 6193295"/>
              <a:gd name="connsiteX1" fmla="*/ 5503709 w 5693046"/>
              <a:gd name="connsiteY1" fmla="*/ 150767 h 6193295"/>
              <a:gd name="connsiteX2" fmla="*/ 5693046 w 5693046"/>
              <a:gd name="connsiteY2" fmla="*/ 3179949 h 6193295"/>
              <a:gd name="connsiteX3" fmla="*/ 4786080 w 5693046"/>
              <a:gd name="connsiteY3" fmla="*/ 6193295 h 6193295"/>
              <a:gd name="connsiteX4" fmla="*/ 0 w 5693046"/>
              <a:gd name="connsiteY4" fmla="*/ 6193295 h 6193295"/>
              <a:gd name="connsiteX5" fmla="*/ 0 w 5693046"/>
              <a:gd name="connsiteY5" fmla="*/ 143333 h 6193295"/>
              <a:gd name="connsiteX0" fmla="*/ 0 w 5705796"/>
              <a:gd name="connsiteY0" fmla="*/ 143333 h 6193295"/>
              <a:gd name="connsiteX1" fmla="*/ 5503709 w 5705796"/>
              <a:gd name="connsiteY1" fmla="*/ 150767 h 6193295"/>
              <a:gd name="connsiteX2" fmla="*/ 5693046 w 5705796"/>
              <a:gd name="connsiteY2" fmla="*/ 3179949 h 6193295"/>
              <a:gd name="connsiteX3" fmla="*/ 4786080 w 5705796"/>
              <a:gd name="connsiteY3" fmla="*/ 6193295 h 6193295"/>
              <a:gd name="connsiteX4" fmla="*/ 0 w 5705796"/>
              <a:gd name="connsiteY4" fmla="*/ 6193295 h 6193295"/>
              <a:gd name="connsiteX5" fmla="*/ 0 w 5705796"/>
              <a:gd name="connsiteY5" fmla="*/ 143333 h 6193295"/>
              <a:gd name="connsiteX0" fmla="*/ 0 w 5708471"/>
              <a:gd name="connsiteY0" fmla="*/ 143333 h 6193295"/>
              <a:gd name="connsiteX1" fmla="*/ 5503709 w 5708471"/>
              <a:gd name="connsiteY1" fmla="*/ 150767 h 6193295"/>
              <a:gd name="connsiteX2" fmla="*/ 5693046 w 5708471"/>
              <a:gd name="connsiteY2" fmla="*/ 3179949 h 6193295"/>
              <a:gd name="connsiteX3" fmla="*/ 4786080 w 5708471"/>
              <a:gd name="connsiteY3" fmla="*/ 6193295 h 6193295"/>
              <a:gd name="connsiteX4" fmla="*/ 0 w 5708471"/>
              <a:gd name="connsiteY4" fmla="*/ 6193295 h 6193295"/>
              <a:gd name="connsiteX5" fmla="*/ 0 w 5708471"/>
              <a:gd name="connsiteY5" fmla="*/ 143333 h 6193295"/>
              <a:gd name="connsiteX0" fmla="*/ 0 w 5708471"/>
              <a:gd name="connsiteY0" fmla="*/ 143333 h 6193295"/>
              <a:gd name="connsiteX1" fmla="*/ 5503709 w 5708471"/>
              <a:gd name="connsiteY1" fmla="*/ 150767 h 6193295"/>
              <a:gd name="connsiteX2" fmla="*/ 5693046 w 5708471"/>
              <a:gd name="connsiteY2" fmla="*/ 3179949 h 6193295"/>
              <a:gd name="connsiteX3" fmla="*/ 4786080 w 5708471"/>
              <a:gd name="connsiteY3" fmla="*/ 6193295 h 6193295"/>
              <a:gd name="connsiteX4" fmla="*/ 0 w 5708471"/>
              <a:gd name="connsiteY4" fmla="*/ 6193295 h 6193295"/>
              <a:gd name="connsiteX5" fmla="*/ 0 w 5708471"/>
              <a:gd name="connsiteY5" fmla="*/ 143333 h 6193295"/>
              <a:gd name="connsiteX0" fmla="*/ 0 w 5708471"/>
              <a:gd name="connsiteY0" fmla="*/ 143333 h 6193295"/>
              <a:gd name="connsiteX1" fmla="*/ 5503709 w 5708471"/>
              <a:gd name="connsiteY1" fmla="*/ 150767 h 6193295"/>
              <a:gd name="connsiteX2" fmla="*/ 5693046 w 5708471"/>
              <a:gd name="connsiteY2" fmla="*/ 3179949 h 6193295"/>
              <a:gd name="connsiteX3" fmla="*/ 4786080 w 5708471"/>
              <a:gd name="connsiteY3" fmla="*/ 6193295 h 6193295"/>
              <a:gd name="connsiteX4" fmla="*/ 0 w 5708471"/>
              <a:gd name="connsiteY4" fmla="*/ 6193295 h 6193295"/>
              <a:gd name="connsiteX5" fmla="*/ 0 w 5708471"/>
              <a:gd name="connsiteY5" fmla="*/ 143333 h 6193295"/>
              <a:gd name="connsiteX0" fmla="*/ 0 w 5708471"/>
              <a:gd name="connsiteY0" fmla="*/ 143333 h 6193295"/>
              <a:gd name="connsiteX1" fmla="*/ 5503709 w 5708471"/>
              <a:gd name="connsiteY1" fmla="*/ 150767 h 6193295"/>
              <a:gd name="connsiteX2" fmla="*/ 5693046 w 5708471"/>
              <a:gd name="connsiteY2" fmla="*/ 3179949 h 6193295"/>
              <a:gd name="connsiteX3" fmla="*/ 4786080 w 5708471"/>
              <a:gd name="connsiteY3" fmla="*/ 6193295 h 6193295"/>
              <a:gd name="connsiteX4" fmla="*/ 0 w 5708471"/>
              <a:gd name="connsiteY4" fmla="*/ 6193295 h 6193295"/>
              <a:gd name="connsiteX5" fmla="*/ 0 w 5708471"/>
              <a:gd name="connsiteY5" fmla="*/ 143333 h 6193295"/>
              <a:gd name="connsiteX0" fmla="*/ 1920240 w 5708471"/>
              <a:gd name="connsiteY0" fmla="*/ 80600 h 6267722"/>
              <a:gd name="connsiteX1" fmla="*/ 5503709 w 5708471"/>
              <a:gd name="connsiteY1" fmla="*/ 225194 h 6267722"/>
              <a:gd name="connsiteX2" fmla="*/ 5693046 w 5708471"/>
              <a:gd name="connsiteY2" fmla="*/ 3254376 h 6267722"/>
              <a:gd name="connsiteX3" fmla="*/ 4786080 w 5708471"/>
              <a:gd name="connsiteY3" fmla="*/ 6267722 h 6267722"/>
              <a:gd name="connsiteX4" fmla="*/ 0 w 5708471"/>
              <a:gd name="connsiteY4" fmla="*/ 6267722 h 6267722"/>
              <a:gd name="connsiteX5" fmla="*/ 1920240 w 5708471"/>
              <a:gd name="connsiteY5" fmla="*/ 80600 h 6267722"/>
              <a:gd name="connsiteX0" fmla="*/ 0 w 3788231"/>
              <a:gd name="connsiteY0" fmla="*/ 80600 h 6322586"/>
              <a:gd name="connsiteX1" fmla="*/ 3583469 w 3788231"/>
              <a:gd name="connsiteY1" fmla="*/ 225194 h 6322586"/>
              <a:gd name="connsiteX2" fmla="*/ 3772806 w 3788231"/>
              <a:gd name="connsiteY2" fmla="*/ 3254376 h 6322586"/>
              <a:gd name="connsiteX3" fmla="*/ 2865840 w 3788231"/>
              <a:gd name="connsiteY3" fmla="*/ 6267722 h 6322586"/>
              <a:gd name="connsiteX4" fmla="*/ 91440 w 3788231"/>
              <a:gd name="connsiteY4" fmla="*/ 6322586 h 6322586"/>
              <a:gd name="connsiteX5" fmla="*/ 0 w 3788231"/>
              <a:gd name="connsiteY5" fmla="*/ 80600 h 6322586"/>
              <a:gd name="connsiteX0" fmla="*/ 0 w 3788231"/>
              <a:gd name="connsiteY0" fmla="*/ 80600 h 6286010"/>
              <a:gd name="connsiteX1" fmla="*/ 3583469 w 3788231"/>
              <a:gd name="connsiteY1" fmla="*/ 225194 h 6286010"/>
              <a:gd name="connsiteX2" fmla="*/ 3772806 w 3788231"/>
              <a:gd name="connsiteY2" fmla="*/ 3254376 h 6286010"/>
              <a:gd name="connsiteX3" fmla="*/ 2865840 w 3788231"/>
              <a:gd name="connsiteY3" fmla="*/ 6267722 h 6286010"/>
              <a:gd name="connsiteX4" fmla="*/ 0 w 3788231"/>
              <a:gd name="connsiteY4" fmla="*/ 6286010 h 6286010"/>
              <a:gd name="connsiteX5" fmla="*/ 0 w 3788231"/>
              <a:gd name="connsiteY5" fmla="*/ 80600 h 6286010"/>
              <a:gd name="connsiteX0" fmla="*/ 28575 w 3788231"/>
              <a:gd name="connsiteY0" fmla="*/ 81647 h 6283882"/>
              <a:gd name="connsiteX1" fmla="*/ 3583469 w 3788231"/>
              <a:gd name="connsiteY1" fmla="*/ 223066 h 6283882"/>
              <a:gd name="connsiteX2" fmla="*/ 3772806 w 3788231"/>
              <a:gd name="connsiteY2" fmla="*/ 3252248 h 6283882"/>
              <a:gd name="connsiteX3" fmla="*/ 2865840 w 3788231"/>
              <a:gd name="connsiteY3" fmla="*/ 6265594 h 6283882"/>
              <a:gd name="connsiteX4" fmla="*/ 0 w 3788231"/>
              <a:gd name="connsiteY4" fmla="*/ 6283882 h 6283882"/>
              <a:gd name="connsiteX5" fmla="*/ 28575 w 3788231"/>
              <a:gd name="connsiteY5" fmla="*/ 81647 h 6283882"/>
              <a:gd name="connsiteX0" fmla="*/ 41275 w 3800931"/>
              <a:gd name="connsiteY0" fmla="*/ 81647 h 6274357"/>
              <a:gd name="connsiteX1" fmla="*/ 3596169 w 3800931"/>
              <a:gd name="connsiteY1" fmla="*/ 223066 h 6274357"/>
              <a:gd name="connsiteX2" fmla="*/ 3785506 w 3800931"/>
              <a:gd name="connsiteY2" fmla="*/ 3252248 h 6274357"/>
              <a:gd name="connsiteX3" fmla="*/ 2878540 w 3800931"/>
              <a:gd name="connsiteY3" fmla="*/ 6265594 h 6274357"/>
              <a:gd name="connsiteX4" fmla="*/ 0 w 3800931"/>
              <a:gd name="connsiteY4" fmla="*/ 6274357 h 6274357"/>
              <a:gd name="connsiteX5" fmla="*/ 41275 w 3800931"/>
              <a:gd name="connsiteY5" fmla="*/ 81647 h 6274357"/>
              <a:gd name="connsiteX0" fmla="*/ 31750 w 3791406"/>
              <a:gd name="connsiteY0" fmla="*/ 81647 h 6277532"/>
              <a:gd name="connsiteX1" fmla="*/ 3586644 w 3791406"/>
              <a:gd name="connsiteY1" fmla="*/ 223066 h 6277532"/>
              <a:gd name="connsiteX2" fmla="*/ 3775981 w 3791406"/>
              <a:gd name="connsiteY2" fmla="*/ 3252248 h 6277532"/>
              <a:gd name="connsiteX3" fmla="*/ 2869015 w 3791406"/>
              <a:gd name="connsiteY3" fmla="*/ 6265594 h 6277532"/>
              <a:gd name="connsiteX4" fmla="*/ 0 w 3791406"/>
              <a:gd name="connsiteY4" fmla="*/ 6277532 h 6277532"/>
              <a:gd name="connsiteX5" fmla="*/ 31750 w 3791406"/>
              <a:gd name="connsiteY5" fmla="*/ 81647 h 6277532"/>
              <a:gd name="connsiteX0" fmla="*/ 31750 w 3791406"/>
              <a:gd name="connsiteY0" fmla="*/ 35321 h 6231206"/>
              <a:gd name="connsiteX1" fmla="*/ 3586644 w 3791406"/>
              <a:gd name="connsiteY1" fmla="*/ 176740 h 6231206"/>
              <a:gd name="connsiteX2" fmla="*/ 3775981 w 3791406"/>
              <a:gd name="connsiteY2" fmla="*/ 3205922 h 6231206"/>
              <a:gd name="connsiteX3" fmla="*/ 2869015 w 3791406"/>
              <a:gd name="connsiteY3" fmla="*/ 6219268 h 6231206"/>
              <a:gd name="connsiteX4" fmla="*/ 0 w 3791406"/>
              <a:gd name="connsiteY4" fmla="*/ 6231206 h 6231206"/>
              <a:gd name="connsiteX5" fmla="*/ 31750 w 3791406"/>
              <a:gd name="connsiteY5" fmla="*/ 35321 h 6231206"/>
              <a:gd name="connsiteX0" fmla="*/ 31750 w 3791406"/>
              <a:gd name="connsiteY0" fmla="*/ 19801 h 6215686"/>
              <a:gd name="connsiteX1" fmla="*/ 3586644 w 3791406"/>
              <a:gd name="connsiteY1" fmla="*/ 161220 h 6215686"/>
              <a:gd name="connsiteX2" fmla="*/ 3775981 w 3791406"/>
              <a:gd name="connsiteY2" fmla="*/ 3190402 h 6215686"/>
              <a:gd name="connsiteX3" fmla="*/ 2869015 w 3791406"/>
              <a:gd name="connsiteY3" fmla="*/ 6203748 h 6215686"/>
              <a:gd name="connsiteX4" fmla="*/ 0 w 3791406"/>
              <a:gd name="connsiteY4" fmla="*/ 6215686 h 6215686"/>
              <a:gd name="connsiteX5" fmla="*/ 31750 w 3791406"/>
              <a:gd name="connsiteY5" fmla="*/ 19801 h 6215686"/>
              <a:gd name="connsiteX0" fmla="*/ 31750 w 3791406"/>
              <a:gd name="connsiteY0" fmla="*/ 9351 h 6205236"/>
              <a:gd name="connsiteX1" fmla="*/ 3586644 w 3791406"/>
              <a:gd name="connsiteY1" fmla="*/ 150770 h 6205236"/>
              <a:gd name="connsiteX2" fmla="*/ 3775981 w 3791406"/>
              <a:gd name="connsiteY2" fmla="*/ 3179952 h 6205236"/>
              <a:gd name="connsiteX3" fmla="*/ 2869015 w 3791406"/>
              <a:gd name="connsiteY3" fmla="*/ 6193298 h 6205236"/>
              <a:gd name="connsiteX4" fmla="*/ 0 w 3791406"/>
              <a:gd name="connsiteY4" fmla="*/ 6205236 h 6205236"/>
              <a:gd name="connsiteX5" fmla="*/ 31750 w 3791406"/>
              <a:gd name="connsiteY5" fmla="*/ 9351 h 6205236"/>
              <a:gd name="connsiteX0" fmla="*/ 15875 w 3791406"/>
              <a:gd name="connsiteY0" fmla="*/ 11826 h 6201361"/>
              <a:gd name="connsiteX1" fmla="*/ 3586644 w 3791406"/>
              <a:gd name="connsiteY1" fmla="*/ 146895 h 6201361"/>
              <a:gd name="connsiteX2" fmla="*/ 3775981 w 3791406"/>
              <a:gd name="connsiteY2" fmla="*/ 3176077 h 6201361"/>
              <a:gd name="connsiteX3" fmla="*/ 2869015 w 3791406"/>
              <a:gd name="connsiteY3" fmla="*/ 6189423 h 6201361"/>
              <a:gd name="connsiteX4" fmla="*/ 0 w 3791406"/>
              <a:gd name="connsiteY4" fmla="*/ 6201361 h 6201361"/>
              <a:gd name="connsiteX5" fmla="*/ 15875 w 3791406"/>
              <a:gd name="connsiteY5" fmla="*/ 11826 h 6201361"/>
              <a:gd name="connsiteX0" fmla="*/ 22225 w 3797756"/>
              <a:gd name="connsiteY0" fmla="*/ 11826 h 6198186"/>
              <a:gd name="connsiteX1" fmla="*/ 3592994 w 3797756"/>
              <a:gd name="connsiteY1" fmla="*/ 146895 h 6198186"/>
              <a:gd name="connsiteX2" fmla="*/ 3782331 w 3797756"/>
              <a:gd name="connsiteY2" fmla="*/ 3176077 h 6198186"/>
              <a:gd name="connsiteX3" fmla="*/ 2875365 w 3797756"/>
              <a:gd name="connsiteY3" fmla="*/ 6189423 h 6198186"/>
              <a:gd name="connsiteX4" fmla="*/ 0 w 3797756"/>
              <a:gd name="connsiteY4" fmla="*/ 6198186 h 6198186"/>
              <a:gd name="connsiteX5" fmla="*/ 22225 w 3797756"/>
              <a:gd name="connsiteY5" fmla="*/ 11826 h 6198186"/>
              <a:gd name="connsiteX0" fmla="*/ 271 w 3775802"/>
              <a:gd name="connsiteY0" fmla="*/ 11826 h 6195011"/>
              <a:gd name="connsiteX1" fmla="*/ 3571040 w 3775802"/>
              <a:gd name="connsiteY1" fmla="*/ 146895 h 6195011"/>
              <a:gd name="connsiteX2" fmla="*/ 3760377 w 3775802"/>
              <a:gd name="connsiteY2" fmla="*/ 3176077 h 6195011"/>
              <a:gd name="connsiteX3" fmla="*/ 2853411 w 3775802"/>
              <a:gd name="connsiteY3" fmla="*/ 6189423 h 6195011"/>
              <a:gd name="connsiteX4" fmla="*/ 63771 w 3775802"/>
              <a:gd name="connsiteY4" fmla="*/ 6195011 h 6195011"/>
              <a:gd name="connsiteX5" fmla="*/ 271 w 3775802"/>
              <a:gd name="connsiteY5" fmla="*/ 11826 h 6195011"/>
              <a:gd name="connsiteX0" fmla="*/ 3175 w 3778706"/>
              <a:gd name="connsiteY0" fmla="*/ 11826 h 6189423"/>
              <a:gd name="connsiteX1" fmla="*/ 3573944 w 3778706"/>
              <a:gd name="connsiteY1" fmla="*/ 146895 h 6189423"/>
              <a:gd name="connsiteX2" fmla="*/ 3763281 w 3778706"/>
              <a:gd name="connsiteY2" fmla="*/ 3176077 h 6189423"/>
              <a:gd name="connsiteX3" fmla="*/ 2856315 w 3778706"/>
              <a:gd name="connsiteY3" fmla="*/ 6189423 h 6189423"/>
              <a:gd name="connsiteX4" fmla="*/ 0 w 3778706"/>
              <a:gd name="connsiteY4" fmla="*/ 6188661 h 6189423"/>
              <a:gd name="connsiteX5" fmla="*/ 3175 w 3778706"/>
              <a:gd name="connsiteY5" fmla="*/ 11826 h 618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6" h="6189423">
                <a:moveTo>
                  <a:pt x="3175" y="11826"/>
                </a:moveTo>
                <a:cubicBezTo>
                  <a:pt x="490152" y="19105"/>
                  <a:pt x="977762" y="-69160"/>
                  <a:pt x="3573944" y="146895"/>
                </a:cubicBezTo>
                <a:cubicBezTo>
                  <a:pt x="3681661" y="1164056"/>
                  <a:pt x="3826549" y="2114311"/>
                  <a:pt x="3763281" y="3176077"/>
                </a:cubicBezTo>
                <a:cubicBezTo>
                  <a:pt x="3557603" y="4210263"/>
                  <a:pt x="3232979" y="5214711"/>
                  <a:pt x="2856315" y="6189423"/>
                </a:cubicBezTo>
                <a:lnTo>
                  <a:pt x="0" y="6188661"/>
                </a:lnTo>
                <a:cubicBezTo>
                  <a:pt x="5292" y="4125483"/>
                  <a:pt x="-2117" y="2075004"/>
                  <a:pt x="3175" y="11826"/>
                </a:cubicBezTo>
                <a:close/>
              </a:path>
            </a:pathLst>
          </a:custGeom>
          <a:solidFill>
            <a:schemeClr val="bg1">
              <a:lumMod val="75000"/>
            </a:schemeClr>
          </a:solidFill>
        </p:spPr>
        <p:txBody>
          <a:bodyPr/>
          <a:lstStyle/>
          <a:p>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8417" y="601783"/>
            <a:ext cx="1760279" cy="823139"/>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4403" y="6161192"/>
            <a:ext cx="1752461" cy="333772"/>
          </a:xfrm>
          <a:prstGeom prst="rect">
            <a:avLst/>
          </a:prstGeom>
        </p:spPr>
      </p:pic>
      <p:pic>
        <p:nvPicPr>
          <p:cNvPr id="10" name="Picture 9"/>
          <p:cNvPicPr/>
          <p:nvPr userDrawn="1"/>
        </p:nvPicPr>
        <p:blipFill rotWithShape="1">
          <a:blip r:embed="rId4"/>
          <a:srcRect l="51851" t="48444" r="38178" b="25561"/>
          <a:stretch/>
        </p:blipFill>
        <p:spPr bwMode="auto">
          <a:xfrm>
            <a:off x="9449687" y="399513"/>
            <a:ext cx="2397735" cy="12812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60213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Divider slide - no image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4/5/2022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6" name="Picture 5">
            <a:extLst>
              <a:ext uri="{FF2B5EF4-FFF2-40B4-BE49-F238E27FC236}">
                <a16:creationId xmlns:a16="http://schemas.microsoft.com/office/drawing/2014/main" id="{E21C0127-1954-4950-BB90-48D6D90071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CD39212-0967-49F0-8772-DFFA0B960D57}"/>
              </a:ext>
            </a:extLst>
          </p:cNvPr>
          <p:cNvSpPr>
            <a:spLocks noGrp="1"/>
          </p:cNvSpPr>
          <p:nvPr>
            <p:ph type="title" hasCustomPrompt="1"/>
          </p:nvPr>
        </p:nvSpPr>
        <p:spPr>
          <a:xfrm>
            <a:off x="838200"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1091527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ivider slide - no image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4/5/2022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6" name="Picture 5">
            <a:extLst>
              <a:ext uri="{FF2B5EF4-FFF2-40B4-BE49-F238E27FC236}">
                <a16:creationId xmlns:a16="http://schemas.microsoft.com/office/drawing/2014/main" id="{8A885122-F2D1-4738-86F9-CCA498B7407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651D841-EB62-4891-AC03-77092A1EC7EC}"/>
              </a:ext>
            </a:extLst>
          </p:cNvPr>
          <p:cNvSpPr>
            <a:spLocks noGrp="1"/>
          </p:cNvSpPr>
          <p:nvPr>
            <p:ph type="title" hasCustomPrompt="1"/>
          </p:nvPr>
        </p:nvSpPr>
        <p:spPr>
          <a:xfrm>
            <a:off x="838200"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567178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ivider slide - no image 4">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4/5/2022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6" name="Picture 5">
            <a:extLst>
              <a:ext uri="{FF2B5EF4-FFF2-40B4-BE49-F238E27FC236}">
                <a16:creationId xmlns:a16="http://schemas.microsoft.com/office/drawing/2014/main" id="{96F1869B-7D36-4F83-9C48-D160FEECE32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089B9BD8-F2D9-4708-86E1-6E0581E0F883}"/>
              </a:ext>
            </a:extLst>
          </p:cNvPr>
          <p:cNvSpPr>
            <a:spLocks noGrp="1"/>
          </p:cNvSpPr>
          <p:nvPr>
            <p:ph type="title" hasCustomPrompt="1"/>
          </p:nvPr>
        </p:nvSpPr>
        <p:spPr>
          <a:xfrm>
            <a:off x="838200"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2901723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vider slide - no image 5">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4/5/2022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6" name="Picture 5">
            <a:extLst>
              <a:ext uri="{FF2B5EF4-FFF2-40B4-BE49-F238E27FC236}">
                <a16:creationId xmlns:a16="http://schemas.microsoft.com/office/drawing/2014/main" id="{1EA64649-6B00-4738-AD25-1AB47E2CD94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41C08797-687D-4614-993D-FDB8698CEDB4}"/>
              </a:ext>
            </a:extLst>
          </p:cNvPr>
          <p:cNvSpPr>
            <a:spLocks noGrp="1"/>
          </p:cNvSpPr>
          <p:nvPr>
            <p:ph type="title" hasCustomPrompt="1"/>
          </p:nvPr>
        </p:nvSpPr>
        <p:spPr>
          <a:xfrm>
            <a:off x="838200"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632944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ivider slide - image ">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04577C-23CB-4C69-A8D5-DCF83984DEF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a:solidFill>
            <a:srgbClr val="009FDF"/>
          </a:solidFill>
        </p:spPr>
      </p:pic>
      <p:sp>
        <p:nvSpPr>
          <p:cNvPr id="3" name="Date Placeholder 2">
            <a:extLst>
              <a:ext uri="{FF2B5EF4-FFF2-40B4-BE49-F238E27FC236}">
                <a16:creationId xmlns:a16="http://schemas.microsoft.com/office/drawing/2014/main" id="{BD62E911-1C7A-DB41-98EE-13939D27C0E7}"/>
              </a:ext>
            </a:extLst>
          </p:cNvPr>
          <p:cNvSpPr>
            <a:spLocks noGrp="1"/>
          </p:cNvSpPr>
          <p:nvPr>
            <p:ph type="dt" sz="half" idx="10"/>
          </p:nvPr>
        </p:nvSpPr>
        <p:spPr/>
        <p:txBody>
          <a:bodyPr/>
          <a:lstStyle/>
          <a:p>
            <a:fld id="{6287191F-8C38-AF48-8E3C-1D86AD82874A}" type="datetimeFigureOut">
              <a:rPr lang="en-US" smtClean="0"/>
              <a:t>4/5/2022</a:t>
            </a:fld>
            <a:endParaRPr lang="en-US"/>
          </a:p>
        </p:txBody>
      </p:sp>
      <p:sp>
        <p:nvSpPr>
          <p:cNvPr id="4" name="Footer Placeholder 3">
            <a:extLst>
              <a:ext uri="{FF2B5EF4-FFF2-40B4-BE49-F238E27FC236}">
                <a16:creationId xmlns:a16="http://schemas.microsoft.com/office/drawing/2014/main" id="{36A96F66-3F2E-B240-AB4A-D6138736B9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DF4EB1-62A6-FA47-8FFE-B039305A151C}"/>
              </a:ext>
            </a:extLst>
          </p:cNvPr>
          <p:cNvSpPr>
            <a:spLocks noGrp="1"/>
          </p:cNvSpPr>
          <p:nvPr>
            <p:ph type="sldNum" sz="quarter" idx="12"/>
          </p:nvPr>
        </p:nvSpPr>
        <p:spPr/>
        <p:txBody>
          <a:bodyPr/>
          <a:lstStyle/>
          <a:p>
            <a:fld id="{45E6B147-1C8A-A447-BBAC-D422CEF64DFA}" type="slidenum">
              <a:rPr lang="en-US" smtClean="0"/>
              <a:t>‹#›</a:t>
            </a:fld>
            <a:endParaRPr lang="en-US"/>
          </a:p>
        </p:txBody>
      </p:sp>
      <p:sp>
        <p:nvSpPr>
          <p:cNvPr id="7" name="Title 1">
            <a:extLst>
              <a:ext uri="{FF2B5EF4-FFF2-40B4-BE49-F238E27FC236}">
                <a16:creationId xmlns:a16="http://schemas.microsoft.com/office/drawing/2014/main" id="{0A2B159F-4FC2-460B-B34F-EDC587A63C9F}"/>
              </a:ext>
            </a:extLst>
          </p:cNvPr>
          <p:cNvSpPr>
            <a:spLocks noGrp="1"/>
          </p:cNvSpPr>
          <p:nvPr>
            <p:ph type="title" hasCustomPrompt="1"/>
          </p:nvPr>
        </p:nvSpPr>
        <p:spPr>
          <a:xfrm>
            <a:off x="564802" y="5439102"/>
            <a:ext cx="1311291" cy="662060"/>
          </a:xfrm>
          <a:solidFill>
            <a:srgbClr val="130E3B"/>
          </a:solidFill>
        </p:spPr>
        <p:txBody>
          <a:bodyPr anchor="b">
            <a:normAutofit/>
          </a:bodyPr>
          <a:lstStyle>
            <a:lvl1pPr>
              <a:defRPr lang="en-US" sz="4000" b="1" kern="1200" dirty="0">
                <a:solidFill>
                  <a:schemeClr val="bg1"/>
                </a:solidFill>
                <a:latin typeface="Arial" panose="020B0604020202020204" pitchFamily="34" charset="0"/>
                <a:ea typeface="+mn-ea"/>
                <a:cs typeface="Arial" panose="020B0604020202020204" pitchFamily="34" charset="0"/>
              </a:defRPr>
            </a:lvl1pPr>
          </a:lstStyle>
          <a:p>
            <a:r>
              <a:rPr lang="en-US"/>
              <a:t>Title</a:t>
            </a:r>
          </a:p>
        </p:txBody>
      </p:sp>
      <p:pic>
        <p:nvPicPr>
          <p:cNvPr id="9" name="Picture 8">
            <a:extLst>
              <a:ext uri="{FF2B5EF4-FFF2-40B4-BE49-F238E27FC236}">
                <a16:creationId xmlns:a16="http://schemas.microsoft.com/office/drawing/2014/main" id="{8D350F29-938C-2E4E-9061-653466E50DC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6750" y="495027"/>
            <a:ext cx="1257300" cy="689803"/>
          </a:xfrm>
          <a:prstGeom prst="rect">
            <a:avLst/>
          </a:prstGeom>
        </p:spPr>
      </p:pic>
    </p:spTree>
    <p:extLst>
      <p:ext uri="{BB962C8B-B14F-4D97-AF65-F5344CB8AC3E}">
        <p14:creationId xmlns:p14="http://schemas.microsoft.com/office/powerpoint/2010/main" val="3751239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ivider slide - no image 6">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63A48-AA8D-AC49-A292-AA96182BA600}"/>
              </a:ext>
            </a:extLst>
          </p:cNvPr>
          <p:cNvSpPr>
            <a:spLocks noGrp="1"/>
          </p:cNvSpPr>
          <p:nvPr>
            <p:ph type="dt" sz="half" idx="10"/>
          </p:nvPr>
        </p:nvSpPr>
        <p:spPr/>
        <p:txBody>
          <a:bodyPr/>
          <a:lstStyle/>
          <a:p>
            <a:fld id="{6287191F-8C38-AF48-8E3C-1D86AD82874A}" type="datetimeFigureOut">
              <a:rPr lang="en-US" smtClean="0"/>
              <a:t>4/5/2022</a:t>
            </a:fld>
            <a:endParaRPr lang="en-US"/>
          </a:p>
        </p:txBody>
      </p:sp>
      <p:sp>
        <p:nvSpPr>
          <p:cNvPr id="3" name="Footer Placeholder 2">
            <a:extLst>
              <a:ext uri="{FF2B5EF4-FFF2-40B4-BE49-F238E27FC236}">
                <a16:creationId xmlns:a16="http://schemas.microsoft.com/office/drawing/2014/main" id="{CEF46F79-8F93-D847-B74C-47DBD0D94E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5386B-13DC-F545-83D0-0EF08D0B0EF3}"/>
              </a:ext>
            </a:extLst>
          </p:cNvPr>
          <p:cNvSpPr>
            <a:spLocks noGrp="1"/>
          </p:cNvSpPr>
          <p:nvPr>
            <p:ph type="sldNum" sz="quarter" idx="12"/>
          </p:nvPr>
        </p:nvSpPr>
        <p:spPr/>
        <p:txBody>
          <a:bodyPr/>
          <a:lstStyle/>
          <a:p>
            <a:fld id="{45E6B147-1C8A-A447-BBAC-D422CEF64DFA}" type="slidenum">
              <a:rPr lang="en-US" smtClean="0"/>
              <a:t>‹#›</a:t>
            </a:fld>
            <a:endParaRPr lang="en-US"/>
          </a:p>
        </p:txBody>
      </p:sp>
      <p:pic>
        <p:nvPicPr>
          <p:cNvPr id="6" name="Picture 5">
            <a:extLst>
              <a:ext uri="{FF2B5EF4-FFF2-40B4-BE49-F238E27FC236}">
                <a16:creationId xmlns:a16="http://schemas.microsoft.com/office/drawing/2014/main" id="{6BBCCD7A-61BC-499B-8468-45B8403423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6BE19404-C9F2-44F4-8DC8-8A2E60DEA470}"/>
              </a:ext>
            </a:extLst>
          </p:cNvPr>
          <p:cNvSpPr>
            <a:spLocks noGrp="1"/>
          </p:cNvSpPr>
          <p:nvPr>
            <p:ph type="title" hasCustomPrompt="1"/>
          </p:nvPr>
        </p:nvSpPr>
        <p:spPr>
          <a:xfrm>
            <a:off x="838200" y="3152273"/>
            <a:ext cx="7494003" cy="772528"/>
          </a:xfrm>
        </p:spPr>
        <p:txBody>
          <a:bodyPr anchor="b">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Insert Title</a:t>
            </a:r>
          </a:p>
        </p:txBody>
      </p:sp>
    </p:spTree>
    <p:extLst>
      <p:ext uri="{BB962C8B-B14F-4D97-AF65-F5344CB8AC3E}">
        <p14:creationId xmlns:p14="http://schemas.microsoft.com/office/powerpoint/2010/main" val="421511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34D37C1-6C7D-CD4D-A40D-62754A0F04E8}"/>
              </a:ext>
            </a:extLst>
          </p:cNvPr>
          <p:cNvSpPr>
            <a:spLocks noGrp="1"/>
          </p:cNvSpPr>
          <p:nvPr>
            <p:ph type="pic" sz="quarter" idx="10"/>
          </p:nvPr>
        </p:nvSpPr>
        <p:spPr>
          <a:xfrm>
            <a:off x="0" y="1899244"/>
            <a:ext cx="12192000" cy="4236861"/>
          </a:xfrm>
          <a:prstGeom prst="rect">
            <a:avLst/>
          </a:prstGeom>
          <a:solidFill>
            <a:schemeClr val="bg1">
              <a:lumMod val="85000"/>
            </a:schemeClr>
          </a:solidFill>
        </p:spPr>
        <p:txBody>
          <a:bodyPr/>
          <a:lstStyle>
            <a:lvl1pPr marL="0" indent="0" algn="r" fontAlgn="ctr">
              <a:buFontTx/>
              <a:buNone/>
              <a:defRPr/>
            </a:lvl1pPr>
          </a:lstStyle>
          <a:p>
            <a:endParaRPr lang="en-US"/>
          </a:p>
        </p:txBody>
      </p:sp>
      <p:sp>
        <p:nvSpPr>
          <p:cNvPr id="6" name="Subtitle 2">
            <a:extLst>
              <a:ext uri="{FF2B5EF4-FFF2-40B4-BE49-F238E27FC236}">
                <a16:creationId xmlns:a16="http://schemas.microsoft.com/office/drawing/2014/main" id="{05703839-421B-1044-B1A8-7F5A980D6493}"/>
              </a:ext>
            </a:extLst>
          </p:cNvPr>
          <p:cNvSpPr>
            <a:spLocks noGrp="1"/>
          </p:cNvSpPr>
          <p:nvPr>
            <p:ph type="subTitle" idx="1"/>
          </p:nvPr>
        </p:nvSpPr>
        <p:spPr>
          <a:xfrm>
            <a:off x="697831" y="1899244"/>
            <a:ext cx="5939757" cy="495040"/>
          </a:xfrm>
          <a:prstGeom prst="rect">
            <a:avLst/>
          </a:prstGeom>
          <a:solidFill>
            <a:srgbClr val="130E3B"/>
          </a:solidFill>
        </p:spPr>
        <p:txBody>
          <a:bodyPr>
            <a:noAutofit/>
          </a:bodyPr>
          <a:lstStyle>
            <a:lvl1pPr marL="0" indent="0" algn="l">
              <a:buNone/>
              <a:defRPr sz="2400" b="1" i="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itle 1">
            <a:extLst>
              <a:ext uri="{FF2B5EF4-FFF2-40B4-BE49-F238E27FC236}">
                <a16:creationId xmlns:a16="http://schemas.microsoft.com/office/drawing/2014/main" id="{9A338034-62EB-4218-B35F-5140E3CC5291}"/>
              </a:ext>
            </a:extLst>
          </p:cNvPr>
          <p:cNvSpPr>
            <a:spLocks noGrp="1"/>
          </p:cNvSpPr>
          <p:nvPr>
            <p:ph type="title" hasCustomPrompt="1"/>
          </p:nvPr>
        </p:nvSpPr>
        <p:spPr>
          <a:xfrm>
            <a:off x="697831" y="748313"/>
            <a:ext cx="7494003" cy="772528"/>
          </a:xfrm>
        </p:spPr>
        <p:txBody>
          <a:bodyPr anchor="b">
            <a:normAutofit/>
          </a:bodyPr>
          <a:lstStyle>
            <a:lvl1pPr>
              <a:defRPr lang="en-US" sz="4000" b="1" kern="1200" baseline="0" dirty="0">
                <a:solidFill>
                  <a:srgbClr val="009FDF"/>
                </a:solidFill>
                <a:latin typeface="Arial" panose="020B0604020202020204" pitchFamily="34" charset="0"/>
                <a:ea typeface="+mn-ea"/>
                <a:cs typeface="Arial" panose="020B0604020202020204" pitchFamily="34" charset="0"/>
              </a:defRPr>
            </a:lvl1pPr>
          </a:lstStyle>
          <a:p>
            <a:r>
              <a:rPr lang="en-US"/>
              <a:t>Title</a:t>
            </a:r>
          </a:p>
        </p:txBody>
      </p:sp>
      <p:pic>
        <p:nvPicPr>
          <p:cNvPr id="4" name="Picture 3">
            <a:extLst>
              <a:ext uri="{FF2B5EF4-FFF2-40B4-BE49-F238E27FC236}">
                <a16:creationId xmlns:a16="http://schemas.microsoft.com/office/drawing/2014/main" id="{0011FA09-818C-4B6D-BAED-DA079146FA2C}"/>
              </a:ext>
            </a:extLst>
          </p:cNvPr>
          <p:cNvPicPr>
            <a:picLocks noChangeAspect="1"/>
          </p:cNvPicPr>
          <p:nvPr userDrawn="1"/>
        </p:nvPicPr>
        <p:blipFill>
          <a:blip r:embed="rId2"/>
          <a:stretch>
            <a:fillRect/>
          </a:stretch>
        </p:blipFill>
        <p:spPr>
          <a:xfrm>
            <a:off x="10294285" y="207344"/>
            <a:ext cx="1620000" cy="1134999"/>
          </a:xfrm>
          <a:prstGeom prst="rect">
            <a:avLst/>
          </a:prstGeom>
        </p:spPr>
      </p:pic>
    </p:spTree>
    <p:extLst>
      <p:ext uri="{BB962C8B-B14F-4D97-AF65-F5344CB8AC3E}">
        <p14:creationId xmlns:p14="http://schemas.microsoft.com/office/powerpoint/2010/main" val="210724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no image 1">
    <p:bg>
      <p:bgPr>
        <a:solidFill>
          <a:srgbClr val="1A2A4F"/>
        </a:solidFill>
        <a:effectLst/>
      </p:bgPr>
    </p:bg>
    <p:spTree>
      <p:nvGrpSpPr>
        <p:cNvPr id="1" name=""/>
        <p:cNvGrpSpPr/>
        <p:nvPr/>
      </p:nvGrpSpPr>
      <p:grpSpPr>
        <a:xfrm>
          <a:off x="0" y="0"/>
          <a:ext cx="0" cy="0"/>
          <a:chOff x="0" y="0"/>
          <a:chExt cx="0" cy="0"/>
        </a:xfrm>
      </p:grpSpPr>
      <p:grpSp>
        <p:nvGrpSpPr>
          <p:cNvPr id="2" name="Group 1"/>
          <p:cNvGrpSpPr/>
          <p:nvPr userDrawn="1"/>
        </p:nvGrpSpPr>
        <p:grpSpPr>
          <a:xfrm flipH="1">
            <a:off x="-726890" y="1"/>
            <a:ext cx="4440252" cy="6858000"/>
            <a:chOff x="6027018" y="2"/>
            <a:chExt cx="3330189" cy="6857999"/>
          </a:xfrm>
        </p:grpSpPr>
        <p:sp>
          <p:nvSpPr>
            <p:cNvPr id="10" name="TextBox 9"/>
            <p:cNvSpPr txBox="1">
              <a:spLocks/>
            </p:cNvSpPr>
            <p:nvPr userDrawn="1"/>
          </p:nvSpPr>
          <p:spPr>
            <a:xfrm rot="19740735" flipH="1">
              <a:off x="6144747" y="374205"/>
              <a:ext cx="3212460" cy="1920108"/>
            </a:xfrm>
            <a:custGeom>
              <a:avLst/>
              <a:gdLst>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17940 w 3212460"/>
                <a:gd name="connsiteY5" fmla="*/ 1735571 h 1920108"/>
                <a:gd name="connsiteX6" fmla="*/ 56031 w 3212460"/>
                <a:gd name="connsiteY6" fmla="*/ 374148 h 1920108"/>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03783 w 3212460"/>
                <a:gd name="connsiteY5" fmla="*/ 1736666 h 1920108"/>
                <a:gd name="connsiteX6" fmla="*/ 56031 w 3212460"/>
                <a:gd name="connsiteY6" fmla="*/ 374148 h 1920108"/>
                <a:gd name="connsiteX7" fmla="*/ 0 w 3212460"/>
                <a:gd name="connsiteY7" fmla="*/ 368316 h 19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2460" h="1920108">
                  <a:moveTo>
                    <a:pt x="0" y="368316"/>
                  </a:moveTo>
                  <a:lnTo>
                    <a:pt x="613277" y="0"/>
                  </a:lnTo>
                  <a:lnTo>
                    <a:pt x="815519" y="72065"/>
                  </a:lnTo>
                  <a:cubicBezTo>
                    <a:pt x="1739867" y="437366"/>
                    <a:pt x="2527752" y="1040228"/>
                    <a:pt x="3156027" y="1843776"/>
                  </a:cubicBezTo>
                  <a:lnTo>
                    <a:pt x="3212460" y="1920108"/>
                  </a:lnTo>
                  <a:cubicBezTo>
                    <a:pt x="3147620" y="1858596"/>
                    <a:pt x="3068623" y="1798178"/>
                    <a:pt x="3003783" y="1736666"/>
                  </a:cubicBezTo>
                  <a:cubicBezTo>
                    <a:pt x="2178374" y="997003"/>
                    <a:pt x="1193572" y="525963"/>
                    <a:pt x="56031" y="374148"/>
                  </a:cubicBezTo>
                  <a:lnTo>
                    <a:pt x="0" y="368316"/>
                  </a:lnTo>
                  <a:close/>
                </a:path>
              </a:pathLst>
            </a:custGeom>
            <a:solidFill>
              <a:srgbClr val="00B8E7">
                <a:alpha val="70000"/>
              </a:srgbClr>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5" name="TextBox 14"/>
            <p:cNvSpPr txBox="1">
              <a:spLocks/>
            </p:cNvSpPr>
            <p:nvPr userDrawn="1"/>
          </p:nvSpPr>
          <p:spPr>
            <a:xfrm rot="19740735" flipH="1">
              <a:off x="6027018" y="3217353"/>
              <a:ext cx="1912084" cy="3631362"/>
            </a:xfrm>
            <a:custGeom>
              <a:avLst/>
              <a:gdLst>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47049 w 1912084"/>
                <a:gd name="connsiteY6" fmla="*/ 198900 h 3631362"/>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37249 w 1912084"/>
                <a:gd name="connsiteY6" fmla="*/ 201083 h 3631362"/>
                <a:gd name="connsiteX7" fmla="*/ 0 w 1912084"/>
                <a:gd name="connsiteY7" fmla="*/ 0 h 3631362"/>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37249 w 1912084"/>
                <a:gd name="connsiteY6" fmla="*/ 201083 h 3631362"/>
                <a:gd name="connsiteX7" fmla="*/ 0 w 1912084"/>
                <a:gd name="connsiteY7" fmla="*/ 0 h 36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2084" h="3631362">
                  <a:moveTo>
                    <a:pt x="0" y="0"/>
                  </a:moveTo>
                  <a:lnTo>
                    <a:pt x="47861" y="45405"/>
                  </a:lnTo>
                  <a:cubicBezTo>
                    <a:pt x="862909" y="863313"/>
                    <a:pt x="1489673" y="1962910"/>
                    <a:pt x="1889805" y="3291102"/>
                  </a:cubicBezTo>
                  <a:lnTo>
                    <a:pt x="1912084" y="3370304"/>
                  </a:lnTo>
                  <a:lnTo>
                    <a:pt x="1477400" y="3631362"/>
                  </a:lnTo>
                  <a:lnTo>
                    <a:pt x="1472304" y="3599174"/>
                  </a:lnTo>
                  <a:cubicBezTo>
                    <a:pt x="1240507" y="2266284"/>
                    <a:pt x="792240" y="1178216"/>
                    <a:pt x="137249" y="201083"/>
                  </a:cubicBezTo>
                  <a:cubicBezTo>
                    <a:pt x="88233" y="134783"/>
                    <a:pt x="49016" y="66300"/>
                    <a:pt x="0" y="0"/>
                  </a:cubicBezTo>
                  <a:close/>
                </a:path>
              </a:pathLst>
            </a:custGeom>
            <a:solidFill>
              <a:srgbClr val="00B8E7"/>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6" name="Freeform 15"/>
            <p:cNvSpPr/>
            <p:nvPr userDrawn="1"/>
          </p:nvSpPr>
          <p:spPr>
            <a:xfrm>
              <a:off x="6835360" y="2"/>
              <a:ext cx="2308641" cy="6857999"/>
            </a:xfrm>
            <a:custGeom>
              <a:avLst/>
              <a:gdLst>
                <a:gd name="connsiteX0" fmla="*/ 1977387 w 2308641"/>
                <a:gd name="connsiteY0" fmla="*/ 0 h 6857999"/>
                <a:gd name="connsiteX1" fmla="*/ 2308641 w 2308641"/>
                <a:gd name="connsiteY1" fmla="*/ 0 h 6857999"/>
                <a:gd name="connsiteX2" fmla="*/ 2308641 w 2308641"/>
                <a:gd name="connsiteY2" fmla="*/ 6857999 h 6857999"/>
                <a:gd name="connsiteX3" fmla="*/ 629671 w 2308641"/>
                <a:gd name="connsiteY3" fmla="*/ 6857999 h 6857999"/>
                <a:gd name="connsiteX4" fmla="*/ 534562 w 2308641"/>
                <a:gd name="connsiteY4" fmla="*/ 6597467 h 6857999"/>
                <a:gd name="connsiteX5" fmla="*/ 30552 w 2308641"/>
                <a:gd name="connsiteY5" fmla="*/ 2981291 h 6857999"/>
                <a:gd name="connsiteX6" fmla="*/ 1977387 w 2308641"/>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41" h="6857999">
                  <a:moveTo>
                    <a:pt x="1977387" y="0"/>
                  </a:moveTo>
                  <a:lnTo>
                    <a:pt x="2308641" y="0"/>
                  </a:lnTo>
                  <a:lnTo>
                    <a:pt x="2308641" y="6857999"/>
                  </a:lnTo>
                  <a:lnTo>
                    <a:pt x="629671" y="6857999"/>
                  </a:lnTo>
                  <a:lnTo>
                    <a:pt x="534562" y="6597467"/>
                  </a:lnTo>
                  <a:cubicBezTo>
                    <a:pt x="73950" y="5297546"/>
                    <a:pt x="-70360" y="4283247"/>
                    <a:pt x="30552" y="2981291"/>
                  </a:cubicBezTo>
                  <a:cubicBezTo>
                    <a:pt x="505020" y="1253583"/>
                    <a:pt x="1372741" y="501570"/>
                    <a:pt x="1977387"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2"/>
          <p:cNvSpPr>
            <a:spLocks noGrp="1"/>
          </p:cNvSpPr>
          <p:nvPr>
            <p:ph type="body" sz="quarter" idx="11" hasCustomPrompt="1"/>
          </p:nvPr>
        </p:nvSpPr>
        <p:spPr>
          <a:xfrm>
            <a:off x="3909783" y="2681289"/>
            <a:ext cx="7168357" cy="593725"/>
          </a:xfrm>
          <a:prstGeom prst="rect">
            <a:avLst/>
          </a:prstGeom>
        </p:spPr>
        <p:txBody>
          <a:bodyPr>
            <a:noAutofit/>
          </a:bodyPr>
          <a:lstStyle>
            <a:lvl1pPr marL="0" indent="0">
              <a:buNone/>
              <a:defRPr sz="3200" b="1" i="0" spc="-100" baseline="0">
                <a:solidFill>
                  <a:srgbClr val="00B8E7"/>
                </a:solidFill>
                <a:latin typeface="Arial" charset="0"/>
                <a:ea typeface="Arial" charset="0"/>
                <a:cs typeface="Arial" charset="0"/>
              </a:defRPr>
            </a:lvl1pPr>
          </a:lstStyle>
          <a:p>
            <a:pPr lvl="0"/>
            <a:r>
              <a:rPr lang="en-US"/>
              <a:t>Headline goes here</a:t>
            </a:r>
          </a:p>
        </p:txBody>
      </p:sp>
      <p:sp>
        <p:nvSpPr>
          <p:cNvPr id="18" name="Text Placeholder 12"/>
          <p:cNvSpPr>
            <a:spLocks noGrp="1"/>
          </p:cNvSpPr>
          <p:nvPr>
            <p:ph type="body" sz="quarter" idx="12" hasCustomPrompt="1"/>
          </p:nvPr>
        </p:nvSpPr>
        <p:spPr>
          <a:xfrm>
            <a:off x="3909782" y="3175430"/>
            <a:ext cx="7168359" cy="593725"/>
          </a:xfrm>
          <a:prstGeom prst="rect">
            <a:avLst/>
          </a:prstGeom>
        </p:spPr>
        <p:txBody>
          <a:bodyPr>
            <a:noAutofit/>
          </a:bodyPr>
          <a:lstStyle>
            <a:lvl1pPr marL="0" indent="0">
              <a:buNone/>
              <a:defRPr sz="2000" b="0" i="0" spc="-50" baseline="0">
                <a:solidFill>
                  <a:schemeClr val="bg1"/>
                </a:solidFill>
                <a:latin typeface="Arial" charset="0"/>
                <a:ea typeface="Arial" charset="0"/>
                <a:cs typeface="Arial" charset="0"/>
              </a:defRPr>
            </a:lvl1pPr>
          </a:lstStyle>
          <a:p>
            <a:pPr lvl="0"/>
            <a:r>
              <a:rPr lang="en-US"/>
              <a:t>Sub headline goes here</a:t>
            </a:r>
          </a:p>
        </p:txBody>
      </p:sp>
      <p:sp>
        <p:nvSpPr>
          <p:cNvPr id="19" name="Text Placeholder 12"/>
          <p:cNvSpPr>
            <a:spLocks noGrp="1"/>
          </p:cNvSpPr>
          <p:nvPr>
            <p:ph type="body" sz="quarter" idx="13" hasCustomPrompt="1"/>
          </p:nvPr>
        </p:nvSpPr>
        <p:spPr>
          <a:xfrm>
            <a:off x="3879788" y="4769644"/>
            <a:ext cx="7318096" cy="593725"/>
          </a:xfrm>
          <a:prstGeom prst="rect">
            <a:avLst/>
          </a:prstGeom>
        </p:spPr>
        <p:txBody>
          <a:bodyPr>
            <a:noAutofit/>
          </a:bodyPr>
          <a:lstStyle>
            <a:lvl1pPr marL="0" indent="0">
              <a:lnSpc>
                <a:spcPct val="100000"/>
              </a:lnSpc>
              <a:spcBef>
                <a:spcPts val="0"/>
              </a:spcBef>
              <a:buNone/>
              <a:defRPr sz="1600" b="0" i="0" spc="-30" baseline="0">
                <a:solidFill>
                  <a:schemeClr val="bg1"/>
                </a:solidFill>
                <a:latin typeface="Arial" charset="0"/>
                <a:ea typeface="Arial" charset="0"/>
                <a:cs typeface="Arial" charset="0"/>
              </a:defRPr>
            </a:lvl1pPr>
          </a:lstStyle>
          <a:p>
            <a:pPr lvl="0"/>
            <a:r>
              <a:rPr lang="en-US"/>
              <a:t>Further contact information</a:t>
            </a:r>
          </a:p>
          <a:p>
            <a:pPr lvl="0"/>
            <a:r>
              <a:rPr lang="en-US"/>
              <a:t>Time and Date etc.</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8417" y="604255"/>
            <a:ext cx="1760279" cy="82207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4404" y="6168563"/>
            <a:ext cx="1742577" cy="331890"/>
          </a:xfrm>
          <a:prstGeom prst="rect">
            <a:avLst/>
          </a:prstGeom>
        </p:spPr>
      </p:pic>
      <p:pic>
        <p:nvPicPr>
          <p:cNvPr id="20" name="Picture 19"/>
          <p:cNvPicPr/>
          <p:nvPr userDrawn="1"/>
        </p:nvPicPr>
        <p:blipFill rotWithShape="1">
          <a:blip r:embed="rId4"/>
          <a:srcRect l="67404" t="28985" r="25119" b="58449"/>
          <a:stretch/>
        </p:blipFill>
        <p:spPr bwMode="auto">
          <a:xfrm>
            <a:off x="10535039" y="1229305"/>
            <a:ext cx="1325691" cy="646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539517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no image 2">
    <p:bg>
      <p:bgPr>
        <a:solidFill>
          <a:srgbClr val="1A2A4F"/>
        </a:solidFill>
        <a:effectLst/>
      </p:bgPr>
    </p:bg>
    <p:spTree>
      <p:nvGrpSpPr>
        <p:cNvPr id="1" name=""/>
        <p:cNvGrpSpPr/>
        <p:nvPr/>
      </p:nvGrpSpPr>
      <p:grpSpPr>
        <a:xfrm>
          <a:off x="0" y="0"/>
          <a:ext cx="0" cy="0"/>
          <a:chOff x="0" y="0"/>
          <a:chExt cx="0" cy="0"/>
        </a:xfrm>
      </p:grpSpPr>
      <p:sp>
        <p:nvSpPr>
          <p:cNvPr id="10" name="TextBox 9"/>
          <p:cNvSpPr txBox="1">
            <a:spLocks/>
          </p:cNvSpPr>
          <p:nvPr userDrawn="1"/>
        </p:nvSpPr>
        <p:spPr>
          <a:xfrm rot="19740735" flipH="1">
            <a:off x="8616508" y="374205"/>
            <a:ext cx="4283280" cy="1920108"/>
          </a:xfrm>
          <a:custGeom>
            <a:avLst/>
            <a:gdLst>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17940 w 3212460"/>
              <a:gd name="connsiteY5" fmla="*/ 1735571 h 1920108"/>
              <a:gd name="connsiteX6" fmla="*/ 56031 w 3212460"/>
              <a:gd name="connsiteY6" fmla="*/ 374148 h 1920108"/>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03783 w 3212460"/>
              <a:gd name="connsiteY5" fmla="*/ 1736666 h 1920108"/>
              <a:gd name="connsiteX6" fmla="*/ 56031 w 3212460"/>
              <a:gd name="connsiteY6" fmla="*/ 374148 h 1920108"/>
              <a:gd name="connsiteX7" fmla="*/ 0 w 3212460"/>
              <a:gd name="connsiteY7" fmla="*/ 368316 h 19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2460" h="1920108">
                <a:moveTo>
                  <a:pt x="0" y="368316"/>
                </a:moveTo>
                <a:lnTo>
                  <a:pt x="613277" y="0"/>
                </a:lnTo>
                <a:lnTo>
                  <a:pt x="815519" y="72065"/>
                </a:lnTo>
                <a:cubicBezTo>
                  <a:pt x="1739867" y="437366"/>
                  <a:pt x="2527752" y="1040228"/>
                  <a:pt x="3156027" y="1843776"/>
                </a:cubicBezTo>
                <a:lnTo>
                  <a:pt x="3212460" y="1920108"/>
                </a:lnTo>
                <a:cubicBezTo>
                  <a:pt x="3147620" y="1858596"/>
                  <a:pt x="3068623" y="1798178"/>
                  <a:pt x="3003783" y="1736666"/>
                </a:cubicBezTo>
                <a:cubicBezTo>
                  <a:pt x="2178374" y="997003"/>
                  <a:pt x="1193572" y="525963"/>
                  <a:pt x="56031" y="374148"/>
                </a:cubicBezTo>
                <a:lnTo>
                  <a:pt x="0" y="368316"/>
                </a:lnTo>
                <a:close/>
              </a:path>
            </a:pathLst>
          </a:custGeom>
          <a:solidFill>
            <a:srgbClr val="00B8E7">
              <a:alpha val="70000"/>
            </a:srgbClr>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2" name="TextBox 11"/>
          <p:cNvSpPr txBox="1">
            <a:spLocks/>
          </p:cNvSpPr>
          <p:nvPr userDrawn="1"/>
        </p:nvSpPr>
        <p:spPr>
          <a:xfrm rot="19740735" flipH="1">
            <a:off x="8459536" y="3217353"/>
            <a:ext cx="2549445" cy="3631362"/>
          </a:xfrm>
          <a:custGeom>
            <a:avLst/>
            <a:gdLst>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47049 w 1912084"/>
              <a:gd name="connsiteY6" fmla="*/ 198900 h 3631362"/>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37249 w 1912084"/>
              <a:gd name="connsiteY6" fmla="*/ 201083 h 3631362"/>
              <a:gd name="connsiteX7" fmla="*/ 0 w 1912084"/>
              <a:gd name="connsiteY7" fmla="*/ 0 h 3631362"/>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37249 w 1912084"/>
              <a:gd name="connsiteY6" fmla="*/ 201083 h 3631362"/>
              <a:gd name="connsiteX7" fmla="*/ 0 w 1912084"/>
              <a:gd name="connsiteY7" fmla="*/ 0 h 36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2084" h="3631362">
                <a:moveTo>
                  <a:pt x="0" y="0"/>
                </a:moveTo>
                <a:lnTo>
                  <a:pt x="47861" y="45405"/>
                </a:lnTo>
                <a:cubicBezTo>
                  <a:pt x="862909" y="863313"/>
                  <a:pt x="1489673" y="1962910"/>
                  <a:pt x="1889805" y="3291102"/>
                </a:cubicBezTo>
                <a:lnTo>
                  <a:pt x="1912084" y="3370304"/>
                </a:lnTo>
                <a:lnTo>
                  <a:pt x="1477400" y="3631362"/>
                </a:lnTo>
                <a:lnTo>
                  <a:pt x="1472304" y="3599174"/>
                </a:lnTo>
                <a:cubicBezTo>
                  <a:pt x="1240507" y="2266284"/>
                  <a:pt x="792240" y="1178216"/>
                  <a:pt x="137249" y="201083"/>
                </a:cubicBezTo>
                <a:cubicBezTo>
                  <a:pt x="88233" y="134783"/>
                  <a:pt x="49016" y="66300"/>
                  <a:pt x="0" y="0"/>
                </a:cubicBezTo>
                <a:close/>
              </a:path>
            </a:pathLst>
          </a:custGeom>
          <a:solidFill>
            <a:srgbClr val="00B8E7"/>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20" name="Freeform 19"/>
          <p:cNvSpPr/>
          <p:nvPr userDrawn="1"/>
        </p:nvSpPr>
        <p:spPr>
          <a:xfrm>
            <a:off x="9537326" y="3"/>
            <a:ext cx="3078188" cy="6857999"/>
          </a:xfrm>
          <a:custGeom>
            <a:avLst/>
            <a:gdLst>
              <a:gd name="connsiteX0" fmla="*/ 1977387 w 2308641"/>
              <a:gd name="connsiteY0" fmla="*/ 0 h 6857999"/>
              <a:gd name="connsiteX1" fmla="*/ 2308641 w 2308641"/>
              <a:gd name="connsiteY1" fmla="*/ 0 h 6857999"/>
              <a:gd name="connsiteX2" fmla="*/ 2308641 w 2308641"/>
              <a:gd name="connsiteY2" fmla="*/ 6857999 h 6857999"/>
              <a:gd name="connsiteX3" fmla="*/ 629671 w 2308641"/>
              <a:gd name="connsiteY3" fmla="*/ 6857999 h 6857999"/>
              <a:gd name="connsiteX4" fmla="*/ 534562 w 2308641"/>
              <a:gd name="connsiteY4" fmla="*/ 6597467 h 6857999"/>
              <a:gd name="connsiteX5" fmla="*/ 30552 w 2308641"/>
              <a:gd name="connsiteY5" fmla="*/ 2981291 h 6857999"/>
              <a:gd name="connsiteX6" fmla="*/ 1977387 w 2308641"/>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41" h="6857999">
                <a:moveTo>
                  <a:pt x="1977387" y="0"/>
                </a:moveTo>
                <a:lnTo>
                  <a:pt x="2308641" y="0"/>
                </a:lnTo>
                <a:lnTo>
                  <a:pt x="2308641" y="6857999"/>
                </a:lnTo>
                <a:lnTo>
                  <a:pt x="629671" y="6857999"/>
                </a:lnTo>
                <a:lnTo>
                  <a:pt x="534562" y="6597467"/>
                </a:lnTo>
                <a:cubicBezTo>
                  <a:pt x="73950" y="5297546"/>
                  <a:pt x="-70360" y="4283247"/>
                  <a:pt x="30552" y="2981291"/>
                </a:cubicBezTo>
                <a:cubicBezTo>
                  <a:pt x="505020" y="1253583"/>
                  <a:pt x="1372741" y="501570"/>
                  <a:pt x="1977387"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12"/>
          <p:cNvSpPr>
            <a:spLocks noGrp="1"/>
          </p:cNvSpPr>
          <p:nvPr>
            <p:ph type="body" sz="quarter" idx="11" hasCustomPrompt="1"/>
          </p:nvPr>
        </p:nvSpPr>
        <p:spPr>
          <a:xfrm>
            <a:off x="929649" y="2681289"/>
            <a:ext cx="6909955" cy="593725"/>
          </a:xfrm>
          <a:prstGeom prst="rect">
            <a:avLst/>
          </a:prstGeom>
        </p:spPr>
        <p:txBody>
          <a:bodyPr>
            <a:noAutofit/>
          </a:bodyPr>
          <a:lstStyle>
            <a:lvl1pPr marL="0" indent="0">
              <a:buNone/>
              <a:defRPr sz="3200" b="1" i="0" spc="-100" baseline="0">
                <a:solidFill>
                  <a:srgbClr val="00B8E7"/>
                </a:solidFill>
                <a:latin typeface="Arial" charset="0"/>
                <a:ea typeface="Arial" charset="0"/>
                <a:cs typeface="Arial" charset="0"/>
              </a:defRPr>
            </a:lvl1pPr>
          </a:lstStyle>
          <a:p>
            <a:pPr lvl="0"/>
            <a:r>
              <a:rPr lang="en-US"/>
              <a:t>Headline goes here</a:t>
            </a:r>
          </a:p>
        </p:txBody>
      </p:sp>
      <p:sp>
        <p:nvSpPr>
          <p:cNvPr id="22" name="Text Placeholder 12"/>
          <p:cNvSpPr>
            <a:spLocks noGrp="1"/>
          </p:cNvSpPr>
          <p:nvPr>
            <p:ph type="body" sz="quarter" idx="12" hasCustomPrompt="1"/>
          </p:nvPr>
        </p:nvSpPr>
        <p:spPr>
          <a:xfrm>
            <a:off x="929649" y="3184484"/>
            <a:ext cx="6909956" cy="593725"/>
          </a:xfrm>
          <a:prstGeom prst="rect">
            <a:avLst/>
          </a:prstGeom>
        </p:spPr>
        <p:txBody>
          <a:bodyPr>
            <a:noAutofit/>
          </a:bodyPr>
          <a:lstStyle>
            <a:lvl1pPr marL="0" indent="0">
              <a:buNone/>
              <a:defRPr sz="2000" b="0" i="0" spc="-50" baseline="0">
                <a:solidFill>
                  <a:schemeClr val="bg1"/>
                </a:solidFill>
                <a:latin typeface="Arial" charset="0"/>
                <a:ea typeface="Arial" charset="0"/>
                <a:cs typeface="Arial" charset="0"/>
              </a:defRPr>
            </a:lvl1pPr>
          </a:lstStyle>
          <a:p>
            <a:pPr lvl="0"/>
            <a:r>
              <a:rPr lang="en-US"/>
              <a:t>Sub headline goes here</a:t>
            </a:r>
          </a:p>
        </p:txBody>
      </p:sp>
      <p:sp>
        <p:nvSpPr>
          <p:cNvPr id="23" name="Text Placeholder 12"/>
          <p:cNvSpPr>
            <a:spLocks noGrp="1"/>
          </p:cNvSpPr>
          <p:nvPr>
            <p:ph type="body" sz="quarter" idx="13" hasCustomPrompt="1"/>
          </p:nvPr>
        </p:nvSpPr>
        <p:spPr>
          <a:xfrm>
            <a:off x="929649" y="4769644"/>
            <a:ext cx="6909955" cy="593725"/>
          </a:xfrm>
          <a:prstGeom prst="rect">
            <a:avLst/>
          </a:prstGeom>
        </p:spPr>
        <p:txBody>
          <a:bodyPr>
            <a:noAutofit/>
          </a:bodyPr>
          <a:lstStyle>
            <a:lvl1pPr marL="0" indent="0">
              <a:lnSpc>
                <a:spcPct val="100000"/>
              </a:lnSpc>
              <a:spcBef>
                <a:spcPts val="0"/>
              </a:spcBef>
              <a:buNone/>
              <a:defRPr sz="1600" b="0" i="0" spc="-30" baseline="0">
                <a:solidFill>
                  <a:schemeClr val="bg1"/>
                </a:solidFill>
                <a:latin typeface="Arial" charset="0"/>
                <a:ea typeface="Arial" charset="0"/>
                <a:cs typeface="Arial" charset="0"/>
              </a:defRPr>
            </a:lvl1pPr>
          </a:lstStyle>
          <a:p>
            <a:pPr lvl="0"/>
            <a:r>
              <a:rPr lang="en-US"/>
              <a:t>Further contact information</a:t>
            </a:r>
          </a:p>
          <a:p>
            <a:pPr lvl="0"/>
            <a:r>
              <a:rPr lang="en-US"/>
              <a:t>Time and Date etc.</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646" y="604255"/>
            <a:ext cx="1760279" cy="82207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53" y="6168563"/>
            <a:ext cx="1742577" cy="331890"/>
          </a:xfrm>
          <a:prstGeom prst="rect">
            <a:avLst/>
          </a:prstGeom>
        </p:spPr>
      </p:pic>
      <p:pic>
        <p:nvPicPr>
          <p:cNvPr id="14" name="Picture 13"/>
          <p:cNvPicPr/>
          <p:nvPr userDrawn="1"/>
        </p:nvPicPr>
        <p:blipFill rotWithShape="1">
          <a:blip r:embed="rId4"/>
          <a:srcRect l="67404" t="28985" r="25119" b="58449"/>
          <a:stretch/>
        </p:blipFill>
        <p:spPr bwMode="auto">
          <a:xfrm>
            <a:off x="1673340" y="1227364"/>
            <a:ext cx="1325691" cy="646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900509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no image 3">
    <p:bg>
      <p:bgRef idx="1001">
        <a:schemeClr val="bg1"/>
      </p:bgRef>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3909771" y="2681289"/>
            <a:ext cx="7168357" cy="593725"/>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2" name="Text Placeholder 12"/>
          <p:cNvSpPr>
            <a:spLocks noGrp="1"/>
          </p:cNvSpPr>
          <p:nvPr>
            <p:ph type="body" sz="quarter" idx="12" hasCustomPrompt="1"/>
          </p:nvPr>
        </p:nvSpPr>
        <p:spPr>
          <a:xfrm>
            <a:off x="3909770" y="3175430"/>
            <a:ext cx="7168359" cy="593725"/>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3" name="Text Placeholder 12"/>
          <p:cNvSpPr>
            <a:spLocks noGrp="1"/>
          </p:cNvSpPr>
          <p:nvPr>
            <p:ph type="body" sz="quarter" idx="13" hasCustomPrompt="1"/>
          </p:nvPr>
        </p:nvSpPr>
        <p:spPr>
          <a:xfrm>
            <a:off x="3879776" y="4769644"/>
            <a:ext cx="7318096" cy="593725"/>
          </a:xfrm>
          <a:prstGeom prst="rect">
            <a:avLst/>
          </a:prstGeom>
        </p:spPr>
        <p:txBody>
          <a:bodyPr>
            <a:noAutofit/>
          </a:bodyPr>
          <a:lstStyle>
            <a:lvl1pPr marL="0" indent="0">
              <a:lnSpc>
                <a:spcPct val="100000"/>
              </a:lnSpc>
              <a:spcBef>
                <a:spcPts val="0"/>
              </a:spcBef>
              <a:buNone/>
              <a:defRPr sz="1600" b="0" i="0" spc="-30" baseline="0">
                <a:solidFill>
                  <a:schemeClr val="tx1">
                    <a:lumMod val="75000"/>
                    <a:lumOff val="25000"/>
                  </a:schemeClr>
                </a:solidFill>
                <a:latin typeface="Arial" charset="0"/>
                <a:ea typeface="Arial" charset="0"/>
                <a:cs typeface="Arial" charset="0"/>
              </a:defRPr>
            </a:lvl1pPr>
          </a:lstStyle>
          <a:p>
            <a:pPr lvl="0"/>
            <a:r>
              <a:rPr lang="en-US"/>
              <a:t>Further contact information</a:t>
            </a:r>
          </a:p>
          <a:p>
            <a:pPr lvl="0"/>
            <a:r>
              <a:rPr lang="en-US"/>
              <a:t>Time and Date etc.</a:t>
            </a:r>
          </a:p>
        </p:txBody>
      </p:sp>
      <p:sp>
        <p:nvSpPr>
          <p:cNvPr id="15" name="TextBox 14"/>
          <p:cNvSpPr txBox="1">
            <a:spLocks/>
          </p:cNvSpPr>
          <p:nvPr userDrawn="1"/>
        </p:nvSpPr>
        <p:spPr>
          <a:xfrm rot="1859265">
            <a:off x="-726903" y="374205"/>
            <a:ext cx="4283280" cy="1920108"/>
          </a:xfrm>
          <a:custGeom>
            <a:avLst/>
            <a:gdLst>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17940 w 3212460"/>
              <a:gd name="connsiteY5" fmla="*/ 1735571 h 1920108"/>
              <a:gd name="connsiteX6" fmla="*/ 56031 w 3212460"/>
              <a:gd name="connsiteY6" fmla="*/ 374148 h 1920108"/>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03783 w 3212460"/>
              <a:gd name="connsiteY5" fmla="*/ 1736666 h 1920108"/>
              <a:gd name="connsiteX6" fmla="*/ 56031 w 3212460"/>
              <a:gd name="connsiteY6" fmla="*/ 374148 h 1920108"/>
              <a:gd name="connsiteX7" fmla="*/ 0 w 3212460"/>
              <a:gd name="connsiteY7" fmla="*/ 368316 h 19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2460" h="1920108">
                <a:moveTo>
                  <a:pt x="0" y="368316"/>
                </a:moveTo>
                <a:lnTo>
                  <a:pt x="613277" y="0"/>
                </a:lnTo>
                <a:lnTo>
                  <a:pt x="815519" y="72065"/>
                </a:lnTo>
                <a:cubicBezTo>
                  <a:pt x="1739867" y="437366"/>
                  <a:pt x="2527752" y="1040228"/>
                  <a:pt x="3156027" y="1843776"/>
                </a:cubicBezTo>
                <a:lnTo>
                  <a:pt x="3212460" y="1920108"/>
                </a:lnTo>
                <a:cubicBezTo>
                  <a:pt x="3147620" y="1858596"/>
                  <a:pt x="3068623" y="1798178"/>
                  <a:pt x="3003783" y="1736666"/>
                </a:cubicBezTo>
                <a:cubicBezTo>
                  <a:pt x="2178374" y="997003"/>
                  <a:pt x="1193572" y="525963"/>
                  <a:pt x="56031" y="374148"/>
                </a:cubicBezTo>
                <a:lnTo>
                  <a:pt x="0" y="368316"/>
                </a:lnTo>
                <a:close/>
              </a:path>
            </a:pathLst>
          </a:custGeom>
          <a:solidFill>
            <a:srgbClr val="1A2A4F"/>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6" name="TextBox 15"/>
          <p:cNvSpPr txBox="1">
            <a:spLocks/>
          </p:cNvSpPr>
          <p:nvPr userDrawn="1"/>
        </p:nvSpPr>
        <p:spPr>
          <a:xfrm rot="1859265">
            <a:off x="1163904" y="3217353"/>
            <a:ext cx="2549445" cy="3631362"/>
          </a:xfrm>
          <a:custGeom>
            <a:avLst/>
            <a:gdLst>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47049 w 1912084"/>
              <a:gd name="connsiteY6" fmla="*/ 198900 h 3631362"/>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37249 w 1912084"/>
              <a:gd name="connsiteY6" fmla="*/ 201083 h 3631362"/>
              <a:gd name="connsiteX7" fmla="*/ 0 w 1912084"/>
              <a:gd name="connsiteY7" fmla="*/ 0 h 3631362"/>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37249 w 1912084"/>
              <a:gd name="connsiteY6" fmla="*/ 201083 h 3631362"/>
              <a:gd name="connsiteX7" fmla="*/ 0 w 1912084"/>
              <a:gd name="connsiteY7" fmla="*/ 0 h 36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2084" h="3631362">
                <a:moveTo>
                  <a:pt x="0" y="0"/>
                </a:moveTo>
                <a:lnTo>
                  <a:pt x="47861" y="45405"/>
                </a:lnTo>
                <a:cubicBezTo>
                  <a:pt x="862909" y="863313"/>
                  <a:pt x="1489673" y="1962910"/>
                  <a:pt x="1889805" y="3291102"/>
                </a:cubicBezTo>
                <a:lnTo>
                  <a:pt x="1912084" y="3370304"/>
                </a:lnTo>
                <a:lnTo>
                  <a:pt x="1477400" y="3631362"/>
                </a:lnTo>
                <a:lnTo>
                  <a:pt x="1472304" y="3599174"/>
                </a:lnTo>
                <a:cubicBezTo>
                  <a:pt x="1240507" y="2266284"/>
                  <a:pt x="792240" y="1178216"/>
                  <a:pt x="137249" y="201083"/>
                </a:cubicBezTo>
                <a:cubicBezTo>
                  <a:pt x="88233" y="134783"/>
                  <a:pt x="49016" y="66300"/>
                  <a:pt x="0" y="0"/>
                </a:cubicBezTo>
                <a:close/>
              </a:path>
            </a:pathLst>
          </a:custGeom>
          <a:solidFill>
            <a:srgbClr val="00B8E7"/>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7" name="Freeform 16"/>
          <p:cNvSpPr/>
          <p:nvPr userDrawn="1"/>
        </p:nvSpPr>
        <p:spPr>
          <a:xfrm flipH="1">
            <a:off x="-442627" y="3"/>
            <a:ext cx="3078188" cy="6857999"/>
          </a:xfrm>
          <a:custGeom>
            <a:avLst/>
            <a:gdLst>
              <a:gd name="connsiteX0" fmla="*/ 1977387 w 2308641"/>
              <a:gd name="connsiteY0" fmla="*/ 0 h 6857999"/>
              <a:gd name="connsiteX1" fmla="*/ 2308641 w 2308641"/>
              <a:gd name="connsiteY1" fmla="*/ 0 h 6857999"/>
              <a:gd name="connsiteX2" fmla="*/ 2308641 w 2308641"/>
              <a:gd name="connsiteY2" fmla="*/ 6857999 h 6857999"/>
              <a:gd name="connsiteX3" fmla="*/ 629671 w 2308641"/>
              <a:gd name="connsiteY3" fmla="*/ 6857999 h 6857999"/>
              <a:gd name="connsiteX4" fmla="*/ 534562 w 2308641"/>
              <a:gd name="connsiteY4" fmla="*/ 6597467 h 6857999"/>
              <a:gd name="connsiteX5" fmla="*/ 30552 w 2308641"/>
              <a:gd name="connsiteY5" fmla="*/ 2981291 h 6857999"/>
              <a:gd name="connsiteX6" fmla="*/ 1977387 w 2308641"/>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41" h="6857999">
                <a:moveTo>
                  <a:pt x="1977387" y="0"/>
                </a:moveTo>
                <a:lnTo>
                  <a:pt x="2308641" y="0"/>
                </a:lnTo>
                <a:lnTo>
                  <a:pt x="2308641" y="6857999"/>
                </a:lnTo>
                <a:lnTo>
                  <a:pt x="629671" y="6857999"/>
                </a:lnTo>
                <a:lnTo>
                  <a:pt x="534562" y="6597467"/>
                </a:lnTo>
                <a:cubicBezTo>
                  <a:pt x="73950" y="5297546"/>
                  <a:pt x="-70360" y="4283247"/>
                  <a:pt x="30552" y="2981291"/>
                </a:cubicBezTo>
                <a:cubicBezTo>
                  <a:pt x="505020" y="1253583"/>
                  <a:pt x="1372741" y="501570"/>
                  <a:pt x="197738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8417" y="601783"/>
            <a:ext cx="1760279" cy="823139"/>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4403" y="6161192"/>
            <a:ext cx="1752461" cy="333772"/>
          </a:xfrm>
          <a:prstGeom prst="rect">
            <a:avLst/>
          </a:prstGeom>
        </p:spPr>
      </p:pic>
      <p:pic>
        <p:nvPicPr>
          <p:cNvPr id="10" name="Picture 9"/>
          <p:cNvPicPr/>
          <p:nvPr userDrawn="1"/>
        </p:nvPicPr>
        <p:blipFill rotWithShape="1">
          <a:blip r:embed="rId4"/>
          <a:srcRect l="51851" t="48444" r="38178" b="25561"/>
          <a:stretch/>
        </p:blipFill>
        <p:spPr bwMode="auto">
          <a:xfrm>
            <a:off x="9651766" y="327058"/>
            <a:ext cx="2397735" cy="12812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917208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no image 4">
    <p:bg>
      <p:bgRef idx="1001">
        <a:schemeClr val="bg1"/>
      </p:bgRef>
    </p:bg>
    <p:spTree>
      <p:nvGrpSpPr>
        <p:cNvPr id="1" name=""/>
        <p:cNvGrpSpPr/>
        <p:nvPr/>
      </p:nvGrpSpPr>
      <p:grpSpPr>
        <a:xfrm>
          <a:off x="0" y="0"/>
          <a:ext cx="0" cy="0"/>
          <a:chOff x="0" y="0"/>
          <a:chExt cx="0" cy="0"/>
        </a:xfrm>
      </p:grpSpPr>
      <p:sp>
        <p:nvSpPr>
          <p:cNvPr id="16" name="Text Placeholder 12"/>
          <p:cNvSpPr>
            <a:spLocks noGrp="1"/>
          </p:cNvSpPr>
          <p:nvPr>
            <p:ph type="body" sz="quarter" idx="11" hasCustomPrompt="1"/>
          </p:nvPr>
        </p:nvSpPr>
        <p:spPr>
          <a:xfrm>
            <a:off x="929649" y="2681289"/>
            <a:ext cx="6909955" cy="593725"/>
          </a:xfrm>
          <a:prstGeom prst="rect">
            <a:avLst/>
          </a:prstGeom>
        </p:spPr>
        <p:txBody>
          <a:bodyPr>
            <a:noAutofit/>
          </a:bodyPr>
          <a:lstStyle>
            <a:lvl1pPr marL="0" indent="0">
              <a:buNone/>
              <a:defRPr sz="3200" b="1" i="0" spc="-100" baseline="0">
                <a:solidFill>
                  <a:srgbClr val="1A2A4F"/>
                </a:solidFill>
                <a:latin typeface="Arial" charset="0"/>
                <a:ea typeface="Arial" charset="0"/>
                <a:cs typeface="Arial" charset="0"/>
              </a:defRPr>
            </a:lvl1pPr>
          </a:lstStyle>
          <a:p>
            <a:pPr lvl="0"/>
            <a:r>
              <a:rPr lang="en-US"/>
              <a:t>Headline goes here</a:t>
            </a:r>
          </a:p>
        </p:txBody>
      </p:sp>
      <p:sp>
        <p:nvSpPr>
          <p:cNvPr id="17" name="Text Placeholder 12"/>
          <p:cNvSpPr>
            <a:spLocks noGrp="1"/>
          </p:cNvSpPr>
          <p:nvPr>
            <p:ph type="body" sz="quarter" idx="12" hasCustomPrompt="1"/>
          </p:nvPr>
        </p:nvSpPr>
        <p:spPr>
          <a:xfrm>
            <a:off x="929649" y="3184484"/>
            <a:ext cx="6909956" cy="593725"/>
          </a:xfrm>
          <a:prstGeom prst="rect">
            <a:avLst/>
          </a:prstGeom>
        </p:spPr>
        <p:txBody>
          <a:bodyPr>
            <a:noAutofit/>
          </a:bodyPr>
          <a:lstStyle>
            <a:lvl1pPr marL="0" indent="0">
              <a:buNone/>
              <a:defRPr sz="2000" b="0" i="0" spc="-50" baseline="0">
                <a:solidFill>
                  <a:srgbClr val="00B8E7"/>
                </a:solidFill>
                <a:latin typeface="Arial" charset="0"/>
                <a:ea typeface="Arial" charset="0"/>
                <a:cs typeface="Arial" charset="0"/>
              </a:defRPr>
            </a:lvl1pPr>
          </a:lstStyle>
          <a:p>
            <a:pPr lvl="0"/>
            <a:r>
              <a:rPr lang="en-US"/>
              <a:t>Sub headline goes here</a:t>
            </a:r>
          </a:p>
        </p:txBody>
      </p:sp>
      <p:sp>
        <p:nvSpPr>
          <p:cNvPr id="18" name="Text Placeholder 12"/>
          <p:cNvSpPr>
            <a:spLocks noGrp="1"/>
          </p:cNvSpPr>
          <p:nvPr>
            <p:ph type="body" sz="quarter" idx="13" hasCustomPrompt="1"/>
          </p:nvPr>
        </p:nvSpPr>
        <p:spPr>
          <a:xfrm>
            <a:off x="929649" y="4769644"/>
            <a:ext cx="6909955" cy="593725"/>
          </a:xfrm>
          <a:prstGeom prst="rect">
            <a:avLst/>
          </a:prstGeom>
        </p:spPr>
        <p:txBody>
          <a:bodyPr>
            <a:noAutofit/>
          </a:bodyPr>
          <a:lstStyle>
            <a:lvl1pPr marL="0" indent="0">
              <a:lnSpc>
                <a:spcPct val="100000"/>
              </a:lnSpc>
              <a:spcBef>
                <a:spcPts val="0"/>
              </a:spcBef>
              <a:buNone/>
              <a:defRPr sz="1600" b="0" i="0" spc="-30" baseline="0">
                <a:solidFill>
                  <a:schemeClr val="tx1">
                    <a:lumMod val="75000"/>
                    <a:lumOff val="25000"/>
                  </a:schemeClr>
                </a:solidFill>
                <a:latin typeface="Arial" charset="0"/>
                <a:ea typeface="Arial" charset="0"/>
                <a:cs typeface="Arial" charset="0"/>
              </a:defRPr>
            </a:lvl1pPr>
          </a:lstStyle>
          <a:p>
            <a:pPr lvl="0"/>
            <a:r>
              <a:rPr lang="en-US"/>
              <a:t>Further contact information</a:t>
            </a:r>
          </a:p>
          <a:p>
            <a:pPr lvl="0"/>
            <a:r>
              <a:rPr lang="en-US"/>
              <a:t>Time and Date etc.</a:t>
            </a:r>
          </a:p>
        </p:txBody>
      </p:sp>
      <p:sp>
        <p:nvSpPr>
          <p:cNvPr id="11" name="TextBox 10"/>
          <p:cNvSpPr txBox="1">
            <a:spLocks/>
          </p:cNvSpPr>
          <p:nvPr userDrawn="1"/>
        </p:nvSpPr>
        <p:spPr>
          <a:xfrm rot="19740735" flipH="1">
            <a:off x="8616508" y="374205"/>
            <a:ext cx="4283280" cy="1920108"/>
          </a:xfrm>
          <a:custGeom>
            <a:avLst/>
            <a:gdLst>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17940 w 3212460"/>
              <a:gd name="connsiteY5" fmla="*/ 1735571 h 1920108"/>
              <a:gd name="connsiteX6" fmla="*/ 56031 w 3212460"/>
              <a:gd name="connsiteY6" fmla="*/ 374148 h 1920108"/>
              <a:gd name="connsiteX0" fmla="*/ 0 w 3212460"/>
              <a:gd name="connsiteY0" fmla="*/ 368316 h 1920108"/>
              <a:gd name="connsiteX1" fmla="*/ 613277 w 3212460"/>
              <a:gd name="connsiteY1" fmla="*/ 0 h 1920108"/>
              <a:gd name="connsiteX2" fmla="*/ 815519 w 3212460"/>
              <a:gd name="connsiteY2" fmla="*/ 72065 h 1920108"/>
              <a:gd name="connsiteX3" fmla="*/ 3156027 w 3212460"/>
              <a:gd name="connsiteY3" fmla="*/ 1843776 h 1920108"/>
              <a:gd name="connsiteX4" fmla="*/ 3212460 w 3212460"/>
              <a:gd name="connsiteY4" fmla="*/ 1920108 h 1920108"/>
              <a:gd name="connsiteX5" fmla="*/ 3003783 w 3212460"/>
              <a:gd name="connsiteY5" fmla="*/ 1736666 h 1920108"/>
              <a:gd name="connsiteX6" fmla="*/ 56031 w 3212460"/>
              <a:gd name="connsiteY6" fmla="*/ 374148 h 1920108"/>
              <a:gd name="connsiteX7" fmla="*/ 0 w 3212460"/>
              <a:gd name="connsiteY7" fmla="*/ 368316 h 192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2460" h="1920108">
                <a:moveTo>
                  <a:pt x="0" y="368316"/>
                </a:moveTo>
                <a:lnTo>
                  <a:pt x="613277" y="0"/>
                </a:lnTo>
                <a:lnTo>
                  <a:pt x="815519" y="72065"/>
                </a:lnTo>
                <a:cubicBezTo>
                  <a:pt x="1739867" y="437366"/>
                  <a:pt x="2527752" y="1040228"/>
                  <a:pt x="3156027" y="1843776"/>
                </a:cubicBezTo>
                <a:lnTo>
                  <a:pt x="3212460" y="1920108"/>
                </a:lnTo>
                <a:cubicBezTo>
                  <a:pt x="3147620" y="1858596"/>
                  <a:pt x="3068623" y="1798178"/>
                  <a:pt x="3003783" y="1736666"/>
                </a:cubicBezTo>
                <a:cubicBezTo>
                  <a:pt x="2178374" y="997003"/>
                  <a:pt x="1193572" y="525963"/>
                  <a:pt x="56031" y="374148"/>
                </a:cubicBezTo>
                <a:lnTo>
                  <a:pt x="0" y="368316"/>
                </a:lnTo>
                <a:close/>
              </a:path>
            </a:pathLst>
          </a:custGeom>
          <a:solidFill>
            <a:srgbClr val="1A2A4F"/>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2" name="TextBox 11"/>
          <p:cNvSpPr txBox="1">
            <a:spLocks/>
          </p:cNvSpPr>
          <p:nvPr userDrawn="1"/>
        </p:nvSpPr>
        <p:spPr>
          <a:xfrm rot="19740735" flipH="1">
            <a:off x="8472371" y="3217353"/>
            <a:ext cx="2549445" cy="3631362"/>
          </a:xfrm>
          <a:custGeom>
            <a:avLst/>
            <a:gdLst>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47049 w 1912084"/>
              <a:gd name="connsiteY6" fmla="*/ 198900 h 3631362"/>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37249 w 1912084"/>
              <a:gd name="connsiteY6" fmla="*/ 201083 h 3631362"/>
              <a:gd name="connsiteX7" fmla="*/ 0 w 1912084"/>
              <a:gd name="connsiteY7" fmla="*/ 0 h 3631362"/>
              <a:gd name="connsiteX0" fmla="*/ 0 w 1912084"/>
              <a:gd name="connsiteY0" fmla="*/ 0 h 3631362"/>
              <a:gd name="connsiteX1" fmla="*/ 47861 w 1912084"/>
              <a:gd name="connsiteY1" fmla="*/ 45405 h 3631362"/>
              <a:gd name="connsiteX2" fmla="*/ 1889805 w 1912084"/>
              <a:gd name="connsiteY2" fmla="*/ 3291102 h 3631362"/>
              <a:gd name="connsiteX3" fmla="*/ 1912084 w 1912084"/>
              <a:gd name="connsiteY3" fmla="*/ 3370304 h 3631362"/>
              <a:gd name="connsiteX4" fmla="*/ 1477400 w 1912084"/>
              <a:gd name="connsiteY4" fmla="*/ 3631362 h 3631362"/>
              <a:gd name="connsiteX5" fmla="*/ 1472304 w 1912084"/>
              <a:gd name="connsiteY5" fmla="*/ 3599174 h 3631362"/>
              <a:gd name="connsiteX6" fmla="*/ 137249 w 1912084"/>
              <a:gd name="connsiteY6" fmla="*/ 201083 h 3631362"/>
              <a:gd name="connsiteX7" fmla="*/ 0 w 1912084"/>
              <a:gd name="connsiteY7" fmla="*/ 0 h 36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2084" h="3631362">
                <a:moveTo>
                  <a:pt x="0" y="0"/>
                </a:moveTo>
                <a:lnTo>
                  <a:pt x="47861" y="45405"/>
                </a:lnTo>
                <a:cubicBezTo>
                  <a:pt x="862909" y="863313"/>
                  <a:pt x="1489673" y="1962910"/>
                  <a:pt x="1889805" y="3291102"/>
                </a:cubicBezTo>
                <a:lnTo>
                  <a:pt x="1912084" y="3370304"/>
                </a:lnTo>
                <a:lnTo>
                  <a:pt x="1477400" y="3631362"/>
                </a:lnTo>
                <a:lnTo>
                  <a:pt x="1472304" y="3599174"/>
                </a:lnTo>
                <a:cubicBezTo>
                  <a:pt x="1240507" y="2266284"/>
                  <a:pt x="792240" y="1178216"/>
                  <a:pt x="137249" y="201083"/>
                </a:cubicBezTo>
                <a:cubicBezTo>
                  <a:pt x="88233" y="134783"/>
                  <a:pt x="49016" y="66300"/>
                  <a:pt x="0" y="0"/>
                </a:cubicBezTo>
                <a:close/>
              </a:path>
            </a:pathLst>
          </a:custGeom>
          <a:solidFill>
            <a:srgbClr val="00B8E7"/>
          </a:solidFill>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800"/>
          </a:p>
        </p:txBody>
      </p:sp>
      <p:sp>
        <p:nvSpPr>
          <p:cNvPr id="13" name="Freeform 12"/>
          <p:cNvSpPr/>
          <p:nvPr userDrawn="1"/>
        </p:nvSpPr>
        <p:spPr>
          <a:xfrm>
            <a:off x="9537326" y="3"/>
            <a:ext cx="3078188" cy="6857999"/>
          </a:xfrm>
          <a:custGeom>
            <a:avLst/>
            <a:gdLst>
              <a:gd name="connsiteX0" fmla="*/ 1977387 w 2308641"/>
              <a:gd name="connsiteY0" fmla="*/ 0 h 6857999"/>
              <a:gd name="connsiteX1" fmla="*/ 2308641 w 2308641"/>
              <a:gd name="connsiteY1" fmla="*/ 0 h 6857999"/>
              <a:gd name="connsiteX2" fmla="*/ 2308641 w 2308641"/>
              <a:gd name="connsiteY2" fmla="*/ 6857999 h 6857999"/>
              <a:gd name="connsiteX3" fmla="*/ 629671 w 2308641"/>
              <a:gd name="connsiteY3" fmla="*/ 6857999 h 6857999"/>
              <a:gd name="connsiteX4" fmla="*/ 534562 w 2308641"/>
              <a:gd name="connsiteY4" fmla="*/ 6597467 h 6857999"/>
              <a:gd name="connsiteX5" fmla="*/ 30552 w 2308641"/>
              <a:gd name="connsiteY5" fmla="*/ 2981291 h 6857999"/>
              <a:gd name="connsiteX6" fmla="*/ 1977387 w 2308641"/>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41" h="6857999">
                <a:moveTo>
                  <a:pt x="1977387" y="0"/>
                </a:moveTo>
                <a:lnTo>
                  <a:pt x="2308641" y="0"/>
                </a:lnTo>
                <a:lnTo>
                  <a:pt x="2308641" y="6857999"/>
                </a:lnTo>
                <a:lnTo>
                  <a:pt x="629671" y="6857999"/>
                </a:lnTo>
                <a:lnTo>
                  <a:pt x="534562" y="6597467"/>
                </a:lnTo>
                <a:cubicBezTo>
                  <a:pt x="73950" y="5297546"/>
                  <a:pt x="-70360" y="4283247"/>
                  <a:pt x="30552" y="2981291"/>
                </a:cubicBezTo>
                <a:cubicBezTo>
                  <a:pt x="505020" y="1253583"/>
                  <a:pt x="1372741" y="501570"/>
                  <a:pt x="197738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9646" y="601783"/>
            <a:ext cx="1760279" cy="823139"/>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052" y="6161192"/>
            <a:ext cx="1752461" cy="333772"/>
          </a:xfrm>
          <a:prstGeom prst="rect">
            <a:avLst/>
          </a:prstGeom>
        </p:spPr>
      </p:pic>
      <p:pic>
        <p:nvPicPr>
          <p:cNvPr id="14" name="Picture 13"/>
          <p:cNvPicPr/>
          <p:nvPr userDrawn="1"/>
        </p:nvPicPr>
        <p:blipFill rotWithShape="1">
          <a:blip r:embed="rId4"/>
          <a:srcRect l="51851" t="48444" r="38178" b="25561"/>
          <a:stretch/>
        </p:blipFill>
        <p:spPr bwMode="auto">
          <a:xfrm>
            <a:off x="707458" y="392232"/>
            <a:ext cx="2397735" cy="12812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611326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6858000"/>
          </a:xfrm>
          <a:prstGeom prst="rect">
            <a:avLst/>
          </a:prstGeom>
        </p:spPr>
        <p:txBody>
          <a:bodyPr vert="horz" lIns="91440" tIns="45720" rIns="91440" bIns="45720" rtlCol="0" anchor="ctr">
            <a:normAutofit/>
          </a:bodyPr>
          <a:lstStyle/>
          <a:p>
            <a:r>
              <a:rPr lang="en-US"/>
              <a:t>Title slides</a:t>
            </a:r>
            <a:br>
              <a:rPr lang="en-US"/>
            </a:br>
            <a:r>
              <a:rPr lang="en-US"/>
              <a:t>(with images)</a:t>
            </a:r>
          </a:p>
        </p:txBody>
      </p:sp>
    </p:spTree>
    <p:extLst>
      <p:ext uri="{BB962C8B-B14F-4D97-AF65-F5344CB8AC3E}">
        <p14:creationId xmlns:p14="http://schemas.microsoft.com/office/powerpoint/2010/main" val="650146325"/>
      </p:ext>
    </p:extLst>
  </p:cSld>
  <p:clrMap bg1="lt1" tx1="dk1" bg2="lt2" tx2="dk2" accent1="accent1" accent2="accent2" accent3="accent3" accent4="accent4" accent5="accent5" accent6="accent6" hlink="hlink" folHlink="folHlink"/>
  <p:sldLayoutIdLst>
    <p:sldLayoutId id="2147483719" r:id="rId1"/>
    <p:sldLayoutId id="2147483725" r:id="rId2"/>
    <p:sldLayoutId id="2147483727" r:id="rId3"/>
    <p:sldLayoutId id="2147483733" r:id="rId4"/>
    <p:sldLayoutId id="2147483765" r:id="rId5"/>
  </p:sldLayoutIdLst>
  <p:hf hdr="0" ftr="0" dt="0"/>
  <p:txStyles>
    <p:titleStyle>
      <a:lvl1pPr algn="ctr"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6858000"/>
          </a:xfrm>
          <a:prstGeom prst="rect">
            <a:avLst/>
          </a:prstGeom>
        </p:spPr>
        <p:txBody>
          <a:bodyPr vert="horz" lIns="91440" tIns="45720" rIns="91440" bIns="45720" rtlCol="0" anchor="ctr">
            <a:normAutofit/>
          </a:bodyPr>
          <a:lstStyle/>
          <a:p>
            <a:r>
              <a:rPr lang="en-US"/>
              <a:t>Title slides</a:t>
            </a:r>
            <a:br>
              <a:rPr lang="en-US"/>
            </a:br>
            <a:r>
              <a:rPr lang="en-US"/>
              <a:t>(no image)</a:t>
            </a:r>
          </a:p>
        </p:txBody>
      </p:sp>
    </p:spTree>
    <p:extLst>
      <p:ext uri="{BB962C8B-B14F-4D97-AF65-F5344CB8AC3E}">
        <p14:creationId xmlns:p14="http://schemas.microsoft.com/office/powerpoint/2010/main" val="15202284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ctr"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6858000"/>
          </a:xfrm>
          <a:prstGeom prst="rect">
            <a:avLst/>
          </a:prstGeom>
        </p:spPr>
        <p:txBody>
          <a:bodyPr vert="horz" lIns="91440" tIns="45720" rIns="91440" bIns="45720" rtlCol="0" anchor="ctr">
            <a:normAutofit/>
          </a:bodyPr>
          <a:lstStyle/>
          <a:p>
            <a:r>
              <a:rPr lang="en-US"/>
              <a:t>Divider slides</a:t>
            </a:r>
          </a:p>
        </p:txBody>
      </p:sp>
    </p:spTree>
    <p:extLst>
      <p:ext uri="{BB962C8B-B14F-4D97-AF65-F5344CB8AC3E}">
        <p14:creationId xmlns:p14="http://schemas.microsoft.com/office/powerpoint/2010/main" val="2809292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01" r:id="rId3"/>
    <p:sldLayoutId id="2147483702" r:id="rId4"/>
    <p:sldLayoutId id="2147483739" r:id="rId5"/>
    <p:sldLayoutId id="2147483758" r:id="rId6"/>
  </p:sldLayoutIdLst>
  <p:hf hdr="0" ftr="0" dt="0"/>
  <p:txStyles>
    <p:titleStyle>
      <a:lvl1pPr algn="ctr"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6858000"/>
          </a:xfrm>
          <a:prstGeom prst="rect">
            <a:avLst/>
          </a:prstGeom>
        </p:spPr>
        <p:txBody>
          <a:bodyPr vert="horz" lIns="91440" tIns="45720" rIns="91440" bIns="45720" rtlCol="0" anchor="ctr">
            <a:normAutofit/>
          </a:bodyPr>
          <a:lstStyle/>
          <a:p>
            <a:r>
              <a:rPr lang="en-US"/>
              <a:t>Content slides</a:t>
            </a:r>
          </a:p>
        </p:txBody>
      </p:sp>
      <p:sp>
        <p:nvSpPr>
          <p:cNvPr id="3" name="TextBox 2"/>
          <p:cNvSpPr txBox="1"/>
          <p:nvPr userDrawn="1"/>
        </p:nvSpPr>
        <p:spPr>
          <a:xfrm>
            <a:off x="11549324" y="6549164"/>
            <a:ext cx="372218" cy="276999"/>
          </a:xfrm>
          <a:prstGeom prst="rect">
            <a:avLst/>
          </a:prstGeom>
          <a:noFill/>
        </p:spPr>
        <p:txBody>
          <a:bodyPr wrap="none" rtlCol="0">
            <a:spAutoFit/>
          </a:bodyPr>
          <a:lstStyle/>
          <a:p>
            <a:fld id="{BFB6EC87-9D81-4FAC-A5E4-1FE69E45DFFF}" type="slidenum">
              <a:rPr lang="en-GB" sz="1200" smtClean="0"/>
              <a:t>‹#›</a:t>
            </a:fld>
            <a:endParaRPr lang="en-GB" sz="1200"/>
          </a:p>
        </p:txBody>
      </p:sp>
    </p:spTree>
    <p:extLst>
      <p:ext uri="{BB962C8B-B14F-4D97-AF65-F5344CB8AC3E}">
        <p14:creationId xmlns:p14="http://schemas.microsoft.com/office/powerpoint/2010/main" val="14320778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37" r:id="rId3"/>
    <p:sldLayoutId id="2147483738" r:id="rId4"/>
    <p:sldLayoutId id="2147483734" r:id="rId5"/>
    <p:sldLayoutId id="2147483735" r:id="rId6"/>
    <p:sldLayoutId id="2147483678" r:id="rId7"/>
    <p:sldLayoutId id="2147483759" r:id="rId8"/>
  </p:sldLayoutIdLst>
  <p:hf hdr="0" ftr="0" dt="0"/>
  <p:txStyles>
    <p:titleStyle>
      <a:lvl1pPr algn="ctr"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78227307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5" r:id="rId14"/>
    <p:sldLayoutId id="2147483754" r:id="rId15"/>
    <p:sldLayoutId id="2147483760" r:id="rId16"/>
    <p:sldLayoutId id="2147483761" r:id="rId17"/>
    <p:sldLayoutId id="2147483762" r:id="rId18"/>
    <p:sldLayoutId id="2147483763" r:id="rId19"/>
    <p:sldLayoutId id="2147483764" r:id="rId20"/>
    <p:sldLayoutId id="2147483766" r:id="rId21"/>
    <p:sldLayoutId id="2147483767"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mailto:g.mccausland@ulster.ac.uk" TargetMode="External"/><Relationship Id="rId2" Type="http://schemas.openxmlformats.org/officeDocument/2006/relationships/hyperlink" Target="mailto:e.magennis@ulster.ac.uk" TargetMode="External"/><Relationship Id="rId1" Type="http://schemas.openxmlformats.org/officeDocument/2006/relationships/slideLayout" Target="../slideLayouts/slideLayout20.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mailto:r.hogg@ulster.ac.u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D0F7D4C-F4CB-403F-93C8-4F88875050A1}"/>
              </a:ext>
            </a:extLst>
          </p:cNvPr>
          <p:cNvPicPr>
            <a:picLocks noGrp="1" noChangeAspect="1"/>
          </p:cNvPicPr>
          <p:nvPr>
            <p:ph type="pic" sz="quarter" idx="10"/>
          </p:nvPr>
        </p:nvPicPr>
        <p:blipFill>
          <a:blip r:embed="rId2"/>
          <a:srcRect t="23952" b="23952"/>
          <a:stretch/>
        </p:blipFill>
        <p:spPr>
          <a:xfrm>
            <a:off x="0" y="1899244"/>
            <a:ext cx="12192000" cy="4236861"/>
          </a:xfrm>
        </p:spPr>
      </p:pic>
      <p:sp>
        <p:nvSpPr>
          <p:cNvPr id="9" name="Title 1">
            <a:extLst>
              <a:ext uri="{FF2B5EF4-FFF2-40B4-BE49-F238E27FC236}">
                <a16:creationId xmlns:a16="http://schemas.microsoft.com/office/drawing/2014/main" id="{877C1CFF-5905-434A-81A0-59B60F954600}"/>
              </a:ext>
            </a:extLst>
          </p:cNvPr>
          <p:cNvSpPr>
            <a:spLocks noGrp="1"/>
          </p:cNvSpPr>
          <p:nvPr>
            <p:ph type="title"/>
          </p:nvPr>
        </p:nvSpPr>
        <p:spPr>
          <a:xfrm>
            <a:off x="612990" y="799718"/>
            <a:ext cx="10312676" cy="968793"/>
          </a:xfrm>
        </p:spPr>
        <p:txBody>
          <a:bodyPr>
            <a:normAutofit fontScale="90000"/>
          </a:bodyPr>
          <a:lstStyle/>
          <a:p>
            <a:pPr algn="l"/>
            <a:r>
              <a:rPr lang="en-GB" dirty="0"/>
              <a:t>Causeway Coast and Glens Borough Council</a:t>
            </a:r>
          </a:p>
        </p:txBody>
      </p:sp>
      <p:sp>
        <p:nvSpPr>
          <p:cNvPr id="23" name="Subtitle 22">
            <a:extLst>
              <a:ext uri="{FF2B5EF4-FFF2-40B4-BE49-F238E27FC236}">
                <a16:creationId xmlns:a16="http://schemas.microsoft.com/office/drawing/2014/main" id="{28AC876E-6B8F-9145-8D99-5C3FC79BFA4C}"/>
              </a:ext>
            </a:extLst>
          </p:cNvPr>
          <p:cNvSpPr>
            <a:spLocks noGrp="1"/>
          </p:cNvSpPr>
          <p:nvPr>
            <p:ph type="subTitle" idx="1"/>
          </p:nvPr>
        </p:nvSpPr>
        <p:spPr/>
        <p:txBody>
          <a:bodyPr lIns="91440" tIns="45720" rIns="91440" bIns="45720" anchor="t">
            <a:normAutofit/>
          </a:bodyPr>
          <a:lstStyle/>
          <a:p>
            <a:r>
              <a:rPr lang="en-US" dirty="0"/>
              <a:t>Spring Economic Forecasts 2022</a:t>
            </a:r>
          </a:p>
        </p:txBody>
      </p:sp>
    </p:spTree>
    <p:extLst>
      <p:ext uri="{BB962C8B-B14F-4D97-AF65-F5344CB8AC3E}">
        <p14:creationId xmlns:p14="http://schemas.microsoft.com/office/powerpoint/2010/main" val="59448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B84F982-06AF-45D0-8594-621FFB597F5A}"/>
              </a:ext>
            </a:extLst>
          </p:cNvPr>
          <p:cNvPicPr>
            <a:picLocks noChangeAspect="1"/>
          </p:cNvPicPr>
          <p:nvPr/>
        </p:nvPicPr>
        <p:blipFill>
          <a:blip r:embed="rId2"/>
          <a:stretch>
            <a:fillRect/>
          </a:stretch>
        </p:blipFill>
        <p:spPr>
          <a:xfrm>
            <a:off x="1614816" y="1540844"/>
            <a:ext cx="8905138" cy="4791215"/>
          </a:xfrm>
          <a:prstGeom prst="rect">
            <a:avLst/>
          </a:prstGeom>
        </p:spPr>
      </p:pic>
      <p:sp>
        <p:nvSpPr>
          <p:cNvPr id="10" name="Text Placeholder 2"/>
          <p:cNvSpPr>
            <a:spLocks noGrp="1"/>
          </p:cNvSpPr>
          <p:nvPr>
            <p:ph type="body" sz="quarter" idx="11"/>
          </p:nvPr>
        </p:nvSpPr>
        <p:spPr>
          <a:xfrm>
            <a:off x="401366" y="219814"/>
            <a:ext cx="10118588" cy="476034"/>
          </a:xfrm>
        </p:spPr>
        <p:txBody>
          <a:bodyPr/>
          <a:lstStyle/>
          <a:p>
            <a:r>
              <a:rPr lang="en-GB"/>
              <a:t>Annual changes in self-employment</a:t>
            </a:r>
          </a:p>
        </p:txBody>
      </p:sp>
      <p:sp>
        <p:nvSpPr>
          <p:cNvPr id="11" name="Text Placeholder 3"/>
          <p:cNvSpPr>
            <a:spLocks noGrp="1"/>
          </p:cNvSpPr>
          <p:nvPr>
            <p:ph type="body" sz="quarter" idx="12"/>
          </p:nvPr>
        </p:nvSpPr>
        <p:spPr>
          <a:xfrm>
            <a:off x="428241" y="730475"/>
            <a:ext cx="9888683" cy="593725"/>
          </a:xfrm>
        </p:spPr>
        <p:txBody>
          <a:bodyPr/>
          <a:lstStyle/>
          <a:p>
            <a:r>
              <a:rPr lang="en-GB"/>
              <a:t>Significant COVID impact on self-employment</a:t>
            </a:r>
          </a:p>
          <a:p>
            <a:endParaRPr lang="en-GB"/>
          </a:p>
        </p:txBody>
      </p:sp>
      <p:sp>
        <p:nvSpPr>
          <p:cNvPr id="7" name="Rectangle 6">
            <a:extLst>
              <a:ext uri="{FF2B5EF4-FFF2-40B4-BE49-F238E27FC236}">
                <a16:creationId xmlns:a16="http://schemas.microsoft.com/office/drawing/2014/main" id="{88666FB2-5BE5-48DD-B59D-B7AADDC9E87C}"/>
              </a:ext>
            </a:extLst>
          </p:cNvPr>
          <p:cNvSpPr/>
          <p:nvPr/>
        </p:nvSpPr>
        <p:spPr>
          <a:xfrm>
            <a:off x="4231250" y="1065673"/>
            <a:ext cx="3821880" cy="258532"/>
          </a:xfrm>
          <a:prstGeom prst="rect">
            <a:avLst/>
          </a:prstGeom>
        </p:spPr>
        <p:txBody>
          <a:bodyPr wrap="none">
            <a:spAutoFit/>
          </a:bodyPr>
          <a:lstStyle/>
          <a:p>
            <a:pPr algn="ctr">
              <a:lnSpc>
                <a:spcPct val="90000"/>
              </a:lnSpc>
              <a:spcBef>
                <a:spcPts val="1000"/>
              </a:spcBef>
            </a:pPr>
            <a:r>
              <a:rPr lang="en-GB" sz="1200" b="1" spc="-50">
                <a:latin typeface="Arial" charset="0"/>
                <a:cs typeface="Arial" charset="0"/>
              </a:rPr>
              <a:t>Annual change in total self-employment, NI, 2001-2021</a:t>
            </a:r>
          </a:p>
        </p:txBody>
      </p:sp>
      <p:sp>
        <p:nvSpPr>
          <p:cNvPr id="8" name="TextBox 7">
            <a:extLst>
              <a:ext uri="{FF2B5EF4-FFF2-40B4-BE49-F238E27FC236}">
                <a16:creationId xmlns:a16="http://schemas.microsoft.com/office/drawing/2014/main" id="{B822011B-1D17-4526-ABC4-EF367A193E50}"/>
              </a:ext>
            </a:extLst>
          </p:cNvPr>
          <p:cNvSpPr txBox="1"/>
          <p:nvPr/>
        </p:nvSpPr>
        <p:spPr>
          <a:xfrm>
            <a:off x="2187162" y="6524757"/>
            <a:ext cx="4084320" cy="304800"/>
          </a:xfrm>
          <a:prstGeom prst="rect">
            <a:avLst/>
          </a:prstGeom>
        </p:spPr>
        <p:txBody>
          <a:bodyPr vert="horz" wrap="square" lIns="91440" tIns="45720" rIns="91440" bIns="45720" rtlCol="0" anchor="ctr">
            <a:noAutofit/>
          </a:bodyPr>
          <a:lstStyle/>
          <a:p>
            <a:r>
              <a:rPr lang="en-GB" sz="1000" b="1">
                <a:solidFill>
                  <a:srgbClr val="2B0E20"/>
                </a:solidFill>
                <a:latin typeface="Calibri" panose="020F0502020204030204" pitchFamily="34" charset="0"/>
                <a:cs typeface="Calibri" panose="020F0502020204030204" pitchFamily="34" charset="0"/>
              </a:rPr>
              <a:t>Source: </a:t>
            </a:r>
            <a:r>
              <a:rPr lang="en-GB" sz="1000">
                <a:solidFill>
                  <a:srgbClr val="2B0E20"/>
                </a:solidFill>
                <a:latin typeface="Calibri" panose="020F0502020204030204" pitchFamily="34" charset="0"/>
                <a:cs typeface="Calibri" panose="020F0502020204030204" pitchFamily="34" charset="0"/>
              </a:rPr>
              <a:t>Workforce Jobs &amp; UUEPC Analysis</a:t>
            </a:r>
          </a:p>
        </p:txBody>
      </p:sp>
      <p:sp>
        <p:nvSpPr>
          <p:cNvPr id="17" name="TextBox 16">
            <a:extLst>
              <a:ext uri="{FF2B5EF4-FFF2-40B4-BE49-F238E27FC236}">
                <a16:creationId xmlns:a16="http://schemas.microsoft.com/office/drawing/2014/main" id="{1FCC6964-775C-48A6-AE93-6081388B5020}"/>
              </a:ext>
            </a:extLst>
          </p:cNvPr>
          <p:cNvSpPr txBox="1"/>
          <p:nvPr/>
        </p:nvSpPr>
        <p:spPr>
          <a:xfrm>
            <a:off x="0" y="5015605"/>
            <a:ext cx="1614816" cy="646331"/>
          </a:xfrm>
          <a:prstGeom prst="rect">
            <a:avLst/>
          </a:prstGeom>
          <a:noFill/>
        </p:spPr>
        <p:txBody>
          <a:bodyPr wrap="square" rtlCol="0">
            <a:spAutoFit/>
          </a:bodyPr>
          <a:lstStyle/>
          <a:p>
            <a:pPr algn="ctr"/>
            <a:r>
              <a:rPr lang="en-GB" sz="1200" b="1"/>
              <a:t>2001 SE as % NI total employment: 15%</a:t>
            </a:r>
          </a:p>
        </p:txBody>
      </p:sp>
      <p:sp>
        <p:nvSpPr>
          <p:cNvPr id="18" name="TextBox 17">
            <a:extLst>
              <a:ext uri="{FF2B5EF4-FFF2-40B4-BE49-F238E27FC236}">
                <a16:creationId xmlns:a16="http://schemas.microsoft.com/office/drawing/2014/main" id="{F3606461-8077-46B4-9F78-5D6EB44CD0F6}"/>
              </a:ext>
            </a:extLst>
          </p:cNvPr>
          <p:cNvSpPr txBox="1"/>
          <p:nvPr/>
        </p:nvSpPr>
        <p:spPr>
          <a:xfrm>
            <a:off x="10290049" y="5105851"/>
            <a:ext cx="1743456" cy="646331"/>
          </a:xfrm>
          <a:prstGeom prst="rect">
            <a:avLst/>
          </a:prstGeom>
          <a:noFill/>
        </p:spPr>
        <p:txBody>
          <a:bodyPr wrap="square" rtlCol="0">
            <a:spAutoFit/>
          </a:bodyPr>
          <a:lstStyle/>
          <a:p>
            <a:pPr algn="ctr"/>
            <a:r>
              <a:rPr lang="en-GB" sz="1200" b="1"/>
              <a:t>2021 SE as % of NI total employment: 11%</a:t>
            </a:r>
          </a:p>
        </p:txBody>
      </p:sp>
      <p:sp>
        <p:nvSpPr>
          <p:cNvPr id="12" name="TextBox 11">
            <a:extLst>
              <a:ext uri="{FF2B5EF4-FFF2-40B4-BE49-F238E27FC236}">
                <a16:creationId xmlns:a16="http://schemas.microsoft.com/office/drawing/2014/main" id="{B12AB211-4D4E-40A3-BB71-818729B1CE29}"/>
              </a:ext>
            </a:extLst>
          </p:cNvPr>
          <p:cNvSpPr txBox="1"/>
          <p:nvPr/>
        </p:nvSpPr>
        <p:spPr>
          <a:xfrm>
            <a:off x="2401961" y="1348146"/>
            <a:ext cx="2855222" cy="276999"/>
          </a:xfrm>
          <a:prstGeom prst="rect">
            <a:avLst/>
          </a:prstGeom>
          <a:noFill/>
        </p:spPr>
        <p:txBody>
          <a:bodyPr wrap="square" rtlCol="0">
            <a:spAutoFit/>
          </a:bodyPr>
          <a:lstStyle/>
          <a:p>
            <a:pPr algn="ctr"/>
            <a:r>
              <a:rPr lang="en-GB" sz="1200" b="1"/>
              <a:t>2000-08: +21k SE jobs created</a:t>
            </a:r>
          </a:p>
        </p:txBody>
      </p:sp>
      <p:cxnSp>
        <p:nvCxnSpPr>
          <p:cNvPr id="5" name="Straight Arrow Connector 4">
            <a:extLst>
              <a:ext uri="{FF2B5EF4-FFF2-40B4-BE49-F238E27FC236}">
                <a16:creationId xmlns:a16="http://schemas.microsoft.com/office/drawing/2014/main" id="{742D3501-541A-4DE0-8E51-5AE7EAED520A}"/>
              </a:ext>
            </a:extLst>
          </p:cNvPr>
          <p:cNvCxnSpPr>
            <a:cxnSpLocks/>
          </p:cNvCxnSpPr>
          <p:nvPr/>
        </p:nvCxnSpPr>
        <p:spPr>
          <a:xfrm>
            <a:off x="2490485" y="1751390"/>
            <a:ext cx="28552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44E8340-2A91-4224-966E-F92A9EFA2975}"/>
              </a:ext>
            </a:extLst>
          </p:cNvPr>
          <p:cNvSpPr txBox="1"/>
          <p:nvPr/>
        </p:nvSpPr>
        <p:spPr>
          <a:xfrm>
            <a:off x="5372583" y="1932970"/>
            <a:ext cx="1446834" cy="461665"/>
          </a:xfrm>
          <a:prstGeom prst="rect">
            <a:avLst/>
          </a:prstGeom>
          <a:noFill/>
        </p:spPr>
        <p:txBody>
          <a:bodyPr wrap="square" rtlCol="0">
            <a:spAutoFit/>
          </a:bodyPr>
          <a:lstStyle/>
          <a:p>
            <a:pPr algn="ctr"/>
            <a:r>
              <a:rPr lang="en-GB" sz="1200" b="1"/>
              <a:t>2009-12: -17k SE jobs lost</a:t>
            </a:r>
          </a:p>
        </p:txBody>
      </p:sp>
      <p:cxnSp>
        <p:nvCxnSpPr>
          <p:cNvPr id="19" name="Straight Arrow Connector 18">
            <a:extLst>
              <a:ext uri="{FF2B5EF4-FFF2-40B4-BE49-F238E27FC236}">
                <a16:creationId xmlns:a16="http://schemas.microsoft.com/office/drawing/2014/main" id="{2C774A4B-82ED-4696-952A-B1A6B99DE4ED}"/>
              </a:ext>
            </a:extLst>
          </p:cNvPr>
          <p:cNvCxnSpPr>
            <a:cxnSpLocks/>
          </p:cNvCxnSpPr>
          <p:nvPr/>
        </p:nvCxnSpPr>
        <p:spPr>
          <a:xfrm>
            <a:off x="5465180" y="2412487"/>
            <a:ext cx="126164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3DF1720-7BC1-4031-83DA-32AF50DDB09C}"/>
              </a:ext>
            </a:extLst>
          </p:cNvPr>
          <p:cNvSpPr txBox="1"/>
          <p:nvPr/>
        </p:nvSpPr>
        <p:spPr>
          <a:xfrm>
            <a:off x="6797824" y="1370483"/>
            <a:ext cx="2855222" cy="276999"/>
          </a:xfrm>
          <a:prstGeom prst="rect">
            <a:avLst/>
          </a:prstGeom>
          <a:noFill/>
        </p:spPr>
        <p:txBody>
          <a:bodyPr wrap="square" rtlCol="0">
            <a:spAutoFit/>
          </a:bodyPr>
          <a:lstStyle/>
          <a:p>
            <a:pPr algn="ctr"/>
            <a:r>
              <a:rPr lang="en-GB" sz="1200" b="1"/>
              <a:t>2013-19: +13k SE jobs created</a:t>
            </a:r>
          </a:p>
        </p:txBody>
      </p:sp>
      <p:cxnSp>
        <p:nvCxnSpPr>
          <p:cNvPr id="22" name="Straight Arrow Connector 21">
            <a:extLst>
              <a:ext uri="{FF2B5EF4-FFF2-40B4-BE49-F238E27FC236}">
                <a16:creationId xmlns:a16="http://schemas.microsoft.com/office/drawing/2014/main" id="{D36EDF71-0DBE-44E0-BA43-31FB3F2C45F4}"/>
              </a:ext>
            </a:extLst>
          </p:cNvPr>
          <p:cNvCxnSpPr>
            <a:cxnSpLocks/>
          </p:cNvCxnSpPr>
          <p:nvPr/>
        </p:nvCxnSpPr>
        <p:spPr>
          <a:xfrm>
            <a:off x="6967959" y="1751390"/>
            <a:ext cx="24868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35E8220-1DD3-4D34-8D36-BD4A848B027A}"/>
              </a:ext>
            </a:extLst>
          </p:cNvPr>
          <p:cNvSpPr txBox="1"/>
          <p:nvPr/>
        </p:nvSpPr>
        <p:spPr>
          <a:xfrm>
            <a:off x="9463517" y="1949117"/>
            <a:ext cx="1261640" cy="461665"/>
          </a:xfrm>
          <a:prstGeom prst="rect">
            <a:avLst/>
          </a:prstGeom>
          <a:noFill/>
        </p:spPr>
        <p:txBody>
          <a:bodyPr wrap="square" rtlCol="0">
            <a:spAutoFit/>
          </a:bodyPr>
          <a:lstStyle/>
          <a:p>
            <a:pPr algn="ctr"/>
            <a:r>
              <a:rPr lang="en-GB" sz="1200" b="1"/>
              <a:t>2020-21: -23k SE jobs lost</a:t>
            </a:r>
          </a:p>
        </p:txBody>
      </p:sp>
      <p:cxnSp>
        <p:nvCxnSpPr>
          <p:cNvPr id="25" name="Straight Arrow Connector 24">
            <a:extLst>
              <a:ext uri="{FF2B5EF4-FFF2-40B4-BE49-F238E27FC236}">
                <a16:creationId xmlns:a16="http://schemas.microsoft.com/office/drawing/2014/main" id="{741CF5E8-C444-4934-ADC8-3898703BE7CA}"/>
              </a:ext>
            </a:extLst>
          </p:cNvPr>
          <p:cNvCxnSpPr>
            <a:cxnSpLocks/>
          </p:cNvCxnSpPr>
          <p:nvPr/>
        </p:nvCxnSpPr>
        <p:spPr>
          <a:xfrm>
            <a:off x="9588610" y="2440525"/>
            <a:ext cx="93134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11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36697B-DABF-44D8-BBF4-CB4314C8CCC6}"/>
              </a:ext>
            </a:extLst>
          </p:cNvPr>
          <p:cNvSpPr>
            <a:spLocks noGrp="1"/>
          </p:cNvSpPr>
          <p:nvPr>
            <p:ph type="body" sz="quarter" idx="11"/>
          </p:nvPr>
        </p:nvSpPr>
        <p:spPr>
          <a:xfrm>
            <a:off x="501025" y="335692"/>
            <a:ext cx="9013137" cy="476034"/>
          </a:xfrm>
        </p:spPr>
        <p:txBody>
          <a:bodyPr/>
          <a:lstStyle/>
          <a:p>
            <a:r>
              <a:rPr lang="en-GB"/>
              <a:t>Wage increases since 2008, but cost of living has also climbed</a:t>
            </a:r>
          </a:p>
        </p:txBody>
      </p:sp>
      <p:sp>
        <p:nvSpPr>
          <p:cNvPr id="4" name="Text Placeholder 3">
            <a:extLst>
              <a:ext uri="{FF2B5EF4-FFF2-40B4-BE49-F238E27FC236}">
                <a16:creationId xmlns:a16="http://schemas.microsoft.com/office/drawing/2014/main" id="{0A435CDB-D121-4932-A9B5-E095BCB5458F}"/>
              </a:ext>
            </a:extLst>
          </p:cNvPr>
          <p:cNvSpPr>
            <a:spLocks noGrp="1"/>
          </p:cNvSpPr>
          <p:nvPr>
            <p:ph type="body" sz="quarter" idx="12"/>
          </p:nvPr>
        </p:nvSpPr>
        <p:spPr>
          <a:xfrm>
            <a:off x="501025" y="1259136"/>
            <a:ext cx="9360400" cy="398477"/>
          </a:xfrm>
        </p:spPr>
        <p:txBody>
          <a:bodyPr/>
          <a:lstStyle/>
          <a:p>
            <a:r>
              <a:rPr lang="en-GB"/>
              <a:t>Utilities experiencing the largest increase</a:t>
            </a:r>
          </a:p>
        </p:txBody>
      </p:sp>
      <p:sp>
        <p:nvSpPr>
          <p:cNvPr id="7" name="TextBox 6">
            <a:extLst>
              <a:ext uri="{FF2B5EF4-FFF2-40B4-BE49-F238E27FC236}">
                <a16:creationId xmlns:a16="http://schemas.microsoft.com/office/drawing/2014/main" id="{4F3737A3-D226-4F19-9090-BF0B0B173E25}"/>
              </a:ext>
            </a:extLst>
          </p:cNvPr>
          <p:cNvSpPr txBox="1"/>
          <p:nvPr/>
        </p:nvSpPr>
        <p:spPr>
          <a:xfrm>
            <a:off x="1515356" y="6418623"/>
            <a:ext cx="4084320" cy="304800"/>
          </a:xfrm>
          <a:prstGeom prst="rect">
            <a:avLst/>
          </a:prstGeom>
        </p:spPr>
        <p:txBody>
          <a:bodyPr vert="horz" wrap="square" lIns="91440" tIns="45720" rIns="91440" bIns="45720" rtlCol="0" anchor="ctr">
            <a:noAutofit/>
          </a:bodyPr>
          <a:lstStyle/>
          <a:p>
            <a:r>
              <a:rPr lang="en-GB" sz="1000" b="1">
                <a:solidFill>
                  <a:srgbClr val="2B0E20"/>
                </a:solidFill>
                <a:latin typeface="Calibri" panose="020F0502020204030204" pitchFamily="34" charset="0"/>
                <a:cs typeface="Calibri" panose="020F0502020204030204" pitchFamily="34" charset="0"/>
              </a:rPr>
              <a:t>Source: </a:t>
            </a:r>
            <a:r>
              <a:rPr lang="en-GB" sz="1000">
                <a:solidFill>
                  <a:srgbClr val="2B0E20"/>
                </a:solidFill>
                <a:latin typeface="Calibri" panose="020F0502020204030204" pitchFamily="34" charset="0"/>
                <a:cs typeface="Calibri" panose="020F0502020204030204" pitchFamily="34" charset="0"/>
              </a:rPr>
              <a:t>UUEPC &amp; ASHE</a:t>
            </a:r>
          </a:p>
        </p:txBody>
      </p:sp>
      <p:sp>
        <p:nvSpPr>
          <p:cNvPr id="8" name="Rectangle 7">
            <a:extLst>
              <a:ext uri="{FF2B5EF4-FFF2-40B4-BE49-F238E27FC236}">
                <a16:creationId xmlns:a16="http://schemas.microsoft.com/office/drawing/2014/main" id="{213DC397-ABA9-42C9-92F2-74065FA0D68C}"/>
              </a:ext>
            </a:extLst>
          </p:cNvPr>
          <p:cNvSpPr/>
          <p:nvPr/>
        </p:nvSpPr>
        <p:spPr>
          <a:xfrm>
            <a:off x="1446149" y="1697804"/>
            <a:ext cx="8843900" cy="258532"/>
          </a:xfrm>
          <a:prstGeom prst="rect">
            <a:avLst/>
          </a:prstGeom>
        </p:spPr>
        <p:txBody>
          <a:bodyPr wrap="square">
            <a:spAutoFit/>
          </a:bodyPr>
          <a:lstStyle/>
          <a:p>
            <a:pPr algn="ctr">
              <a:lnSpc>
                <a:spcPct val="90000"/>
              </a:lnSpc>
              <a:spcBef>
                <a:spcPts val="1000"/>
              </a:spcBef>
            </a:pPr>
            <a:r>
              <a:rPr lang="en-GB" sz="1200" b="1" spc="-50">
                <a:latin typeface="Arial" charset="0"/>
                <a:cs typeface="Arial" charset="0"/>
              </a:rPr>
              <a:t>Average weekly wages, NI, £, Current prices, 2008-2021</a:t>
            </a:r>
          </a:p>
        </p:txBody>
      </p:sp>
      <p:pic>
        <p:nvPicPr>
          <p:cNvPr id="2" name="Picture 1">
            <a:extLst>
              <a:ext uri="{FF2B5EF4-FFF2-40B4-BE49-F238E27FC236}">
                <a16:creationId xmlns:a16="http://schemas.microsoft.com/office/drawing/2014/main" id="{F090CB07-4CB9-4325-AD4C-A33101761ECA}"/>
              </a:ext>
            </a:extLst>
          </p:cNvPr>
          <p:cNvPicPr>
            <a:picLocks noChangeAspect="1"/>
          </p:cNvPicPr>
          <p:nvPr/>
        </p:nvPicPr>
        <p:blipFill>
          <a:blip r:embed="rId2"/>
          <a:stretch>
            <a:fillRect/>
          </a:stretch>
        </p:blipFill>
        <p:spPr>
          <a:xfrm>
            <a:off x="2185811" y="1996527"/>
            <a:ext cx="7675614" cy="4520512"/>
          </a:xfrm>
          <a:prstGeom prst="rect">
            <a:avLst/>
          </a:prstGeom>
        </p:spPr>
      </p:pic>
    </p:spTree>
    <p:extLst>
      <p:ext uri="{BB962C8B-B14F-4D97-AF65-F5344CB8AC3E}">
        <p14:creationId xmlns:p14="http://schemas.microsoft.com/office/powerpoint/2010/main" val="177813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60D898-7814-4AED-A173-D3E189DE252B}"/>
              </a:ext>
            </a:extLst>
          </p:cNvPr>
          <p:cNvSpPr>
            <a:spLocks noGrp="1"/>
          </p:cNvSpPr>
          <p:nvPr>
            <p:ph type="body" sz="quarter" idx="11"/>
          </p:nvPr>
        </p:nvSpPr>
        <p:spPr>
          <a:xfrm>
            <a:off x="453400" y="255686"/>
            <a:ext cx="9013137" cy="476034"/>
          </a:xfrm>
        </p:spPr>
        <p:txBody>
          <a:bodyPr/>
          <a:lstStyle/>
          <a:p>
            <a:r>
              <a:rPr lang="en-GB" dirty="0"/>
              <a:t>Sectoral productivity</a:t>
            </a:r>
          </a:p>
        </p:txBody>
      </p:sp>
      <p:sp>
        <p:nvSpPr>
          <p:cNvPr id="8" name="TextBox 7">
            <a:extLst>
              <a:ext uri="{FF2B5EF4-FFF2-40B4-BE49-F238E27FC236}">
                <a16:creationId xmlns:a16="http://schemas.microsoft.com/office/drawing/2014/main" id="{80BFB745-E188-4FAA-982B-B8C5B473D0AF}"/>
              </a:ext>
            </a:extLst>
          </p:cNvPr>
          <p:cNvSpPr txBox="1"/>
          <p:nvPr/>
        </p:nvSpPr>
        <p:spPr>
          <a:xfrm>
            <a:off x="2187162" y="6524757"/>
            <a:ext cx="4084320" cy="304800"/>
          </a:xfrm>
          <a:prstGeom prst="rect">
            <a:avLst/>
          </a:prstGeom>
        </p:spPr>
        <p:txBody>
          <a:bodyPr vert="horz" wrap="square" lIns="91440" tIns="45720" rIns="91440" bIns="45720" rtlCol="0" anchor="ctr">
            <a:noAutofit/>
          </a:bodyPr>
          <a:lstStyle/>
          <a:p>
            <a:r>
              <a:rPr lang="en-GB" sz="1000" b="1">
                <a:solidFill>
                  <a:srgbClr val="2B0E20"/>
                </a:solidFill>
                <a:latin typeface="Calibri" panose="020F0502020204030204" pitchFamily="34" charset="0"/>
                <a:cs typeface="Calibri" panose="020F0502020204030204" pitchFamily="34" charset="0"/>
              </a:rPr>
              <a:t>Source: </a:t>
            </a:r>
            <a:r>
              <a:rPr lang="en-GB" sz="1000">
                <a:solidFill>
                  <a:srgbClr val="2B0E20"/>
                </a:solidFill>
                <a:latin typeface="Calibri" panose="020F0502020204030204" pitchFamily="34" charset="0"/>
                <a:cs typeface="Calibri" panose="020F0502020204030204" pitchFamily="34" charset="0"/>
              </a:rPr>
              <a:t>ONS &amp; UUEPC Analysis</a:t>
            </a:r>
          </a:p>
          <a:p>
            <a:r>
              <a:rPr lang="en-GB" sz="1000" b="1">
                <a:solidFill>
                  <a:srgbClr val="2B0E20"/>
                </a:solidFill>
                <a:latin typeface="Calibri" panose="020F0502020204030204" pitchFamily="34" charset="0"/>
                <a:cs typeface="Calibri" panose="020F0502020204030204" pitchFamily="34" charset="0"/>
              </a:rPr>
              <a:t>Note: </a:t>
            </a:r>
            <a:r>
              <a:rPr lang="en-GB" sz="1000">
                <a:solidFill>
                  <a:srgbClr val="2B0E20"/>
                </a:solidFill>
                <a:latin typeface="Calibri" panose="020F0502020204030204" pitchFamily="34" charset="0"/>
                <a:cs typeface="Calibri" panose="020F0502020204030204" pitchFamily="34" charset="0"/>
              </a:rPr>
              <a:t>People employed by households excluded</a:t>
            </a:r>
          </a:p>
        </p:txBody>
      </p:sp>
      <p:sp>
        <p:nvSpPr>
          <p:cNvPr id="9" name="Rectangle 8">
            <a:extLst>
              <a:ext uri="{FF2B5EF4-FFF2-40B4-BE49-F238E27FC236}">
                <a16:creationId xmlns:a16="http://schemas.microsoft.com/office/drawing/2014/main" id="{D43FB5E9-6A15-42F8-A103-C6250E6DDDCC}"/>
              </a:ext>
            </a:extLst>
          </p:cNvPr>
          <p:cNvSpPr/>
          <p:nvPr/>
        </p:nvSpPr>
        <p:spPr>
          <a:xfrm>
            <a:off x="4625702" y="1188750"/>
            <a:ext cx="2654894" cy="258532"/>
          </a:xfrm>
          <a:prstGeom prst="rect">
            <a:avLst/>
          </a:prstGeom>
        </p:spPr>
        <p:txBody>
          <a:bodyPr wrap="none">
            <a:spAutoFit/>
          </a:bodyPr>
          <a:lstStyle/>
          <a:p>
            <a:pPr algn="ctr">
              <a:lnSpc>
                <a:spcPct val="90000"/>
              </a:lnSpc>
              <a:spcBef>
                <a:spcPts val="1000"/>
              </a:spcBef>
            </a:pPr>
            <a:r>
              <a:rPr lang="en-GB" sz="1200" b="1" spc="-50" dirty="0">
                <a:latin typeface="Arial" charset="0"/>
                <a:cs typeface="Arial" charset="0"/>
              </a:rPr>
              <a:t>Productivity and job growth, NI, 2019</a:t>
            </a:r>
          </a:p>
        </p:txBody>
      </p:sp>
      <p:pic>
        <p:nvPicPr>
          <p:cNvPr id="11" name="Picture 10">
            <a:extLst>
              <a:ext uri="{FF2B5EF4-FFF2-40B4-BE49-F238E27FC236}">
                <a16:creationId xmlns:a16="http://schemas.microsoft.com/office/drawing/2014/main" id="{D275BB25-D4B8-42C2-8A7F-285A28FBD5B0}"/>
              </a:ext>
            </a:extLst>
          </p:cNvPr>
          <p:cNvPicPr>
            <a:picLocks noChangeAspect="1"/>
          </p:cNvPicPr>
          <p:nvPr/>
        </p:nvPicPr>
        <p:blipFill>
          <a:blip r:embed="rId2"/>
          <a:stretch>
            <a:fillRect/>
          </a:stretch>
        </p:blipFill>
        <p:spPr>
          <a:xfrm>
            <a:off x="2667703" y="1461428"/>
            <a:ext cx="7207558" cy="4998234"/>
          </a:xfrm>
          <a:prstGeom prst="rect">
            <a:avLst/>
          </a:prstGeom>
        </p:spPr>
      </p:pic>
      <p:sp>
        <p:nvSpPr>
          <p:cNvPr id="5" name="Text Placeholder 4">
            <a:extLst>
              <a:ext uri="{FF2B5EF4-FFF2-40B4-BE49-F238E27FC236}">
                <a16:creationId xmlns:a16="http://schemas.microsoft.com/office/drawing/2014/main" id="{12D392AF-2677-46EF-99FE-30039D72B381}"/>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23482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1699-952F-44D6-96BB-7BF21C94E71F}"/>
              </a:ext>
            </a:extLst>
          </p:cNvPr>
          <p:cNvSpPr>
            <a:spLocks noGrp="1"/>
          </p:cNvSpPr>
          <p:nvPr>
            <p:ph type="title"/>
          </p:nvPr>
        </p:nvSpPr>
        <p:spPr/>
        <p:txBody>
          <a:bodyPr/>
          <a:lstStyle/>
          <a:p>
            <a:r>
              <a:rPr lang="en-US"/>
              <a:t>Northern Ireland</a:t>
            </a:r>
          </a:p>
        </p:txBody>
      </p:sp>
      <p:sp>
        <p:nvSpPr>
          <p:cNvPr id="3" name="Text Placeholder 2">
            <a:extLst>
              <a:ext uri="{FF2B5EF4-FFF2-40B4-BE49-F238E27FC236}">
                <a16:creationId xmlns:a16="http://schemas.microsoft.com/office/drawing/2014/main" id="{01DC9AE1-6577-45FB-ABE4-4327A05AA0F5}"/>
              </a:ext>
            </a:extLst>
          </p:cNvPr>
          <p:cNvSpPr txBox="1">
            <a:spLocks/>
          </p:cNvSpPr>
          <p:nvPr/>
        </p:nvSpPr>
        <p:spPr>
          <a:xfrm>
            <a:off x="871902" y="3781499"/>
            <a:ext cx="7460301" cy="593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500" b="1">
                <a:solidFill>
                  <a:srgbClr val="00B0F0"/>
                </a:solidFill>
              </a:rPr>
              <a:t>Economic Outlook</a:t>
            </a:r>
          </a:p>
        </p:txBody>
      </p:sp>
    </p:spTree>
    <p:extLst>
      <p:ext uri="{BB962C8B-B14F-4D97-AF65-F5344CB8AC3E}">
        <p14:creationId xmlns:p14="http://schemas.microsoft.com/office/powerpoint/2010/main" val="1868936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46AB-FF4E-43D4-B48F-47323D3E0FAC}"/>
              </a:ext>
            </a:extLst>
          </p:cNvPr>
          <p:cNvSpPr>
            <a:spLocks noGrp="1"/>
          </p:cNvSpPr>
          <p:nvPr>
            <p:ph type="body" sz="quarter" idx="13"/>
          </p:nvPr>
        </p:nvSpPr>
        <p:spPr>
          <a:xfrm>
            <a:off x="6858000" y="1713983"/>
            <a:ext cx="4552950" cy="4460561"/>
          </a:xfrm>
        </p:spPr>
        <p:txBody>
          <a:bodyPr/>
          <a:lstStyle/>
          <a:p>
            <a:r>
              <a:rPr lang="en-GB"/>
              <a:t>Total employment dropped from 901,000 in 2020 to 878,000 in 2021.</a:t>
            </a:r>
          </a:p>
          <a:p>
            <a:endParaRPr lang="en-GB"/>
          </a:p>
          <a:p>
            <a:r>
              <a:rPr lang="en-GB"/>
              <a:t>NI is forecast to gain nearly 14,000 jobs in 2022 with total employment anticipated to rise to 892,000.</a:t>
            </a:r>
          </a:p>
          <a:p>
            <a:endParaRPr lang="en-GB"/>
          </a:p>
          <a:p>
            <a:r>
              <a:rPr lang="en-GB"/>
              <a:t>In 2025, NI is expected to surpasses pre-pandemic employment, reaching 914,000 jobs in the central scenario.</a:t>
            </a:r>
          </a:p>
          <a:p>
            <a:endParaRPr lang="en-GB"/>
          </a:p>
          <a:p>
            <a:r>
              <a:rPr lang="en-GB"/>
              <a:t>By 2030 the </a:t>
            </a:r>
            <a:r>
              <a:rPr lang="en-GB" dirty="0"/>
              <a:t>baseline</a:t>
            </a:r>
            <a:r>
              <a:rPr lang="en-GB"/>
              <a:t> scenario forecasts that there will be 950,000 jobs in NI, increasing by 58,000 from 2022. </a:t>
            </a:r>
          </a:p>
          <a:p>
            <a:endParaRPr lang="en-GB"/>
          </a:p>
          <a:p>
            <a:r>
              <a:rPr lang="en-GB"/>
              <a:t>The upper scenario suggests total employment could reach 983,000, an increase of 77,000 jobs from 2022.</a:t>
            </a:r>
          </a:p>
          <a:p>
            <a:endParaRPr lang="en-GB"/>
          </a:p>
        </p:txBody>
      </p:sp>
      <p:sp>
        <p:nvSpPr>
          <p:cNvPr id="3" name="Text Placeholder 2"/>
          <p:cNvSpPr>
            <a:spLocks noGrp="1"/>
          </p:cNvSpPr>
          <p:nvPr>
            <p:ph type="body" sz="quarter" idx="11"/>
          </p:nvPr>
        </p:nvSpPr>
        <p:spPr>
          <a:xfrm>
            <a:off x="348625" y="264463"/>
            <a:ext cx="9013137" cy="476034"/>
          </a:xfrm>
        </p:spPr>
        <p:txBody>
          <a:bodyPr/>
          <a:lstStyle/>
          <a:p>
            <a:r>
              <a:rPr lang="en-US"/>
              <a:t>NI: Total Employment </a:t>
            </a:r>
            <a:endParaRPr lang="en-GB"/>
          </a:p>
          <a:p>
            <a:endParaRPr lang="en-US"/>
          </a:p>
        </p:txBody>
      </p:sp>
      <p:sp>
        <p:nvSpPr>
          <p:cNvPr id="6" name="Text Placeholder 5"/>
          <p:cNvSpPr>
            <a:spLocks noGrp="1"/>
          </p:cNvSpPr>
          <p:nvPr>
            <p:ph type="body" sz="quarter" idx="12"/>
          </p:nvPr>
        </p:nvSpPr>
        <p:spPr>
          <a:xfrm>
            <a:off x="348625" y="766259"/>
            <a:ext cx="9360400" cy="398477"/>
          </a:xfrm>
        </p:spPr>
        <p:txBody>
          <a:bodyPr/>
          <a:lstStyle/>
          <a:p>
            <a:r>
              <a:rPr lang="en-GB"/>
              <a:t>NI labour market emerging from lockdown</a:t>
            </a:r>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4"/>
          </p:nvPr>
        </p:nvSpPr>
        <p:spPr>
          <a:xfrm>
            <a:off x="834517" y="1217833"/>
            <a:ext cx="5629092" cy="316908"/>
          </a:xfrm>
        </p:spPr>
        <p:txBody>
          <a:bodyPr/>
          <a:lstStyle/>
          <a:p>
            <a:r>
              <a:rPr lang="en-GB"/>
              <a:t>Total employment, NI, 1997-2030</a:t>
            </a:r>
          </a:p>
        </p:txBody>
      </p:sp>
      <p:sp>
        <p:nvSpPr>
          <p:cNvPr id="8" name="TextBox 7">
            <a:extLst>
              <a:ext uri="{FF2B5EF4-FFF2-40B4-BE49-F238E27FC236}">
                <a16:creationId xmlns:a16="http://schemas.microsoft.com/office/drawing/2014/main" id="{D8A42FC9-87B1-49E9-A3BA-FE806E8B5C0F}"/>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ONS (Workforce Jobs) &amp; UUEPC Local Model Forecast Spring 2022</a:t>
            </a:r>
          </a:p>
        </p:txBody>
      </p:sp>
      <p:pic>
        <p:nvPicPr>
          <p:cNvPr id="4" name="Picture 3">
            <a:extLst>
              <a:ext uri="{FF2B5EF4-FFF2-40B4-BE49-F238E27FC236}">
                <a16:creationId xmlns:a16="http://schemas.microsoft.com/office/drawing/2014/main" id="{1F831C64-E7A1-446E-AEEB-9E2E9CED1894}"/>
              </a:ext>
            </a:extLst>
          </p:cNvPr>
          <p:cNvPicPr>
            <a:picLocks noChangeAspect="1"/>
          </p:cNvPicPr>
          <p:nvPr/>
        </p:nvPicPr>
        <p:blipFill>
          <a:blip r:embed="rId2"/>
          <a:stretch>
            <a:fillRect/>
          </a:stretch>
        </p:blipFill>
        <p:spPr>
          <a:xfrm>
            <a:off x="680053" y="1534741"/>
            <a:ext cx="5938019" cy="3987130"/>
          </a:xfrm>
          <a:prstGeom prst="rect">
            <a:avLst/>
          </a:prstGeom>
        </p:spPr>
      </p:pic>
    </p:spTree>
    <p:extLst>
      <p:ext uri="{BB962C8B-B14F-4D97-AF65-F5344CB8AC3E}">
        <p14:creationId xmlns:p14="http://schemas.microsoft.com/office/powerpoint/2010/main" val="164116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46AB-FF4E-43D4-B48F-47323D3E0FAC}"/>
              </a:ext>
            </a:extLst>
          </p:cNvPr>
          <p:cNvSpPr>
            <a:spLocks noGrp="1"/>
          </p:cNvSpPr>
          <p:nvPr>
            <p:ph type="body" sz="quarter" idx="13"/>
          </p:nvPr>
        </p:nvSpPr>
        <p:spPr>
          <a:xfrm>
            <a:off x="7378995" y="2082973"/>
            <a:ext cx="4193880" cy="4460561"/>
          </a:xfrm>
        </p:spPr>
        <p:txBody>
          <a:bodyPr/>
          <a:lstStyle/>
          <a:p>
            <a:r>
              <a:rPr lang="en-GB" dirty="0"/>
              <a:t>Under the central scenario nearly 58,000 jobs could be added to the NI economy from 2022.</a:t>
            </a:r>
          </a:p>
          <a:p>
            <a:endParaRPr lang="en-GB" dirty="0"/>
          </a:p>
          <a:p>
            <a:r>
              <a:rPr lang="en-GB" dirty="0"/>
              <a:t>Health and social work are anticipated to make up the majority of these jobs, gaining 16% equating 9,000 jobs. </a:t>
            </a:r>
          </a:p>
          <a:p>
            <a:endParaRPr lang="en-GB" dirty="0"/>
          </a:p>
          <a:p>
            <a:r>
              <a:rPr lang="en-GB" dirty="0"/>
              <a:t>Construction and professional services are each anticipated to gain 13% of jobs, gaining 7,600 and 7,500 jobs respectively.</a:t>
            </a:r>
          </a:p>
          <a:p>
            <a:endParaRPr lang="en-GB" dirty="0"/>
          </a:p>
          <a:p>
            <a:r>
              <a:rPr lang="en-GB" dirty="0"/>
              <a:t>Retail is forecasted to decline by -1,600 jobs by 2030, or 200 jobs per year over the next eight years.</a:t>
            </a:r>
          </a:p>
        </p:txBody>
      </p:sp>
      <p:sp>
        <p:nvSpPr>
          <p:cNvPr id="3" name="Text Placeholder 2"/>
          <p:cNvSpPr>
            <a:spLocks noGrp="1"/>
          </p:cNvSpPr>
          <p:nvPr>
            <p:ph type="body" sz="quarter" idx="11"/>
          </p:nvPr>
        </p:nvSpPr>
        <p:spPr>
          <a:xfrm>
            <a:off x="348625" y="202811"/>
            <a:ext cx="9013137" cy="476034"/>
          </a:xfrm>
        </p:spPr>
        <p:txBody>
          <a:bodyPr/>
          <a:lstStyle/>
          <a:p>
            <a:r>
              <a:rPr lang="en-US"/>
              <a:t>NI: The Sectoral Job Growth</a:t>
            </a:r>
            <a:endParaRPr lang="en-GB"/>
          </a:p>
          <a:p>
            <a:endParaRPr lang="en-US"/>
          </a:p>
        </p:txBody>
      </p:sp>
      <p:sp>
        <p:nvSpPr>
          <p:cNvPr id="6" name="Text Placeholder 5"/>
          <p:cNvSpPr>
            <a:spLocks noGrp="1"/>
          </p:cNvSpPr>
          <p:nvPr>
            <p:ph type="body" sz="quarter" idx="12"/>
          </p:nvPr>
        </p:nvSpPr>
        <p:spPr>
          <a:xfrm>
            <a:off x="348625" y="761467"/>
            <a:ext cx="9360400" cy="398477"/>
          </a:xfrm>
        </p:spPr>
        <p:txBody>
          <a:bodyPr/>
          <a:lstStyle/>
          <a:p>
            <a:r>
              <a:rPr lang="en-GB"/>
              <a:t>Has the shift to digital led to the decline of retail?</a:t>
            </a:r>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4"/>
          </p:nvPr>
        </p:nvSpPr>
        <p:spPr>
          <a:xfrm>
            <a:off x="1268965" y="1256554"/>
            <a:ext cx="5629092" cy="316908"/>
          </a:xfrm>
        </p:spPr>
        <p:txBody>
          <a:bodyPr/>
          <a:lstStyle/>
          <a:p>
            <a:r>
              <a:rPr lang="en-GB"/>
              <a:t>Net employment change by sector, central scenario, NI, 2022-2030</a:t>
            </a:r>
          </a:p>
        </p:txBody>
      </p:sp>
      <p:sp>
        <p:nvSpPr>
          <p:cNvPr id="8" name="TextBox 7">
            <a:extLst>
              <a:ext uri="{FF2B5EF4-FFF2-40B4-BE49-F238E27FC236}">
                <a16:creationId xmlns:a16="http://schemas.microsoft.com/office/drawing/2014/main" id="{D8A42FC9-87B1-49E9-A3BA-FE806E8B5C0F}"/>
              </a:ext>
            </a:extLst>
          </p:cNvPr>
          <p:cNvSpPr txBox="1"/>
          <p:nvPr/>
        </p:nvSpPr>
        <p:spPr>
          <a:xfrm>
            <a:off x="1677798" y="6492646"/>
            <a:ext cx="8145710" cy="246221"/>
          </a:xfrm>
          <a:prstGeom prst="rect">
            <a:avLst/>
          </a:prstGeom>
          <a:noFill/>
        </p:spPr>
        <p:txBody>
          <a:bodyPr wrap="square" rtlCol="0">
            <a:spAutoFit/>
          </a:bodyPr>
          <a:lstStyle/>
          <a:p>
            <a:r>
              <a:rPr lang="en-GB" sz="1000" b="1" dirty="0">
                <a:solidFill>
                  <a:srgbClr val="404040"/>
                </a:solidFill>
              </a:rPr>
              <a:t>Source:</a:t>
            </a:r>
            <a:r>
              <a:rPr lang="en-GB" sz="1000" dirty="0"/>
              <a:t> NISRA (BRES) &amp; UUEPC Model Forecast Spring 2022</a:t>
            </a:r>
          </a:p>
        </p:txBody>
      </p:sp>
      <p:pic>
        <p:nvPicPr>
          <p:cNvPr id="10" name="Picture 9">
            <a:extLst>
              <a:ext uri="{FF2B5EF4-FFF2-40B4-BE49-F238E27FC236}">
                <a16:creationId xmlns:a16="http://schemas.microsoft.com/office/drawing/2014/main" id="{21D49638-6B19-4A12-A4F5-8736AE23E0F1}"/>
              </a:ext>
            </a:extLst>
          </p:cNvPr>
          <p:cNvPicPr>
            <a:picLocks noChangeAspect="1"/>
          </p:cNvPicPr>
          <p:nvPr/>
        </p:nvPicPr>
        <p:blipFill>
          <a:blip r:embed="rId2"/>
          <a:stretch>
            <a:fillRect/>
          </a:stretch>
        </p:blipFill>
        <p:spPr>
          <a:xfrm>
            <a:off x="765544" y="1467136"/>
            <a:ext cx="6485861" cy="4269538"/>
          </a:xfrm>
          <a:prstGeom prst="rect">
            <a:avLst/>
          </a:prstGeom>
        </p:spPr>
      </p:pic>
    </p:spTree>
    <p:extLst>
      <p:ext uri="{BB962C8B-B14F-4D97-AF65-F5344CB8AC3E}">
        <p14:creationId xmlns:p14="http://schemas.microsoft.com/office/powerpoint/2010/main" val="116386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46AB-FF4E-43D4-B48F-47323D3E0FAC}"/>
              </a:ext>
            </a:extLst>
          </p:cNvPr>
          <p:cNvSpPr>
            <a:spLocks noGrp="1"/>
          </p:cNvSpPr>
          <p:nvPr>
            <p:ph type="body" sz="quarter" idx="13"/>
          </p:nvPr>
        </p:nvSpPr>
        <p:spPr>
          <a:xfrm>
            <a:off x="7510638" y="1838034"/>
            <a:ext cx="4063400" cy="4460561"/>
          </a:xfrm>
        </p:spPr>
        <p:txBody>
          <a:bodyPr vert="horz" lIns="91440" tIns="45720" rIns="91440" bIns="45720" rtlCol="0" anchor="t">
            <a:noAutofit/>
          </a:bodyPr>
          <a:lstStyle/>
          <a:p>
            <a:r>
              <a:rPr lang="en-GB" dirty="0">
                <a:latin typeface="Arial"/>
                <a:cs typeface="Arial"/>
              </a:rPr>
              <a:t>NI’s real GVA grew by 7.7% in 2021- however from a smaller base in 2020.</a:t>
            </a:r>
          </a:p>
          <a:p>
            <a:endParaRPr lang="en-GB" dirty="0">
              <a:latin typeface="Arial"/>
              <a:cs typeface="Arial"/>
            </a:endParaRPr>
          </a:p>
          <a:p>
            <a:r>
              <a:rPr lang="en-GB" dirty="0">
                <a:latin typeface="Arial"/>
                <a:cs typeface="Arial"/>
              </a:rPr>
              <a:t>Real GVA grew to £40.2bn in 2021 from £37.3bn in 2020.</a:t>
            </a:r>
          </a:p>
          <a:p>
            <a:endParaRPr lang="en-GB" dirty="0"/>
          </a:p>
          <a:p>
            <a:r>
              <a:rPr lang="en-GB" dirty="0">
                <a:latin typeface="Arial"/>
                <a:cs typeface="Arial"/>
              </a:rPr>
              <a:t>In 2022, real GVA is forecasted to grow by 4.2% in </a:t>
            </a:r>
            <a:r>
              <a:rPr lang="en-GB">
                <a:latin typeface="Arial"/>
                <a:cs typeface="Arial"/>
              </a:rPr>
              <a:t>the baseline </a:t>
            </a:r>
            <a:r>
              <a:rPr lang="en-GB" dirty="0">
                <a:latin typeface="Arial"/>
                <a:cs typeface="Arial"/>
              </a:rPr>
              <a:t>scenario as we emerge from COVID- however the war in Ukraine provides an uncertain backdrop to growth.</a:t>
            </a:r>
          </a:p>
          <a:p>
            <a:endParaRPr lang="en-GB" dirty="0"/>
          </a:p>
          <a:p>
            <a:r>
              <a:rPr lang="en-GB" dirty="0">
                <a:latin typeface="Arial"/>
                <a:cs typeface="Arial"/>
              </a:rPr>
              <a:t>It is forecasted that real GVA in 2023 will surpass 2019 levels. </a:t>
            </a:r>
            <a:endParaRPr lang="en-GB" dirty="0"/>
          </a:p>
          <a:p>
            <a:endParaRPr lang="en-GB" dirty="0"/>
          </a:p>
        </p:txBody>
      </p:sp>
      <p:sp>
        <p:nvSpPr>
          <p:cNvPr id="3" name="Text Placeholder 2"/>
          <p:cNvSpPr>
            <a:spLocks noGrp="1"/>
          </p:cNvSpPr>
          <p:nvPr>
            <p:ph type="body" sz="quarter" idx="11"/>
          </p:nvPr>
        </p:nvSpPr>
        <p:spPr>
          <a:xfrm>
            <a:off x="329575" y="344085"/>
            <a:ext cx="9013137" cy="476034"/>
          </a:xfrm>
        </p:spPr>
        <p:txBody>
          <a:bodyPr/>
          <a:lstStyle/>
          <a:p>
            <a:r>
              <a:rPr lang="en-US"/>
              <a:t>NI: Real GVA Growth Rates (%)</a:t>
            </a:r>
            <a:endParaRPr lang="en-GB"/>
          </a:p>
          <a:p>
            <a:endParaRPr lang="en-US"/>
          </a:p>
        </p:txBody>
      </p:sp>
      <p:sp>
        <p:nvSpPr>
          <p:cNvPr id="6" name="Text Placeholder 5"/>
          <p:cNvSpPr>
            <a:spLocks noGrp="1"/>
          </p:cNvSpPr>
          <p:nvPr>
            <p:ph type="body" sz="quarter" idx="12"/>
          </p:nvPr>
        </p:nvSpPr>
        <p:spPr>
          <a:xfrm>
            <a:off x="421545" y="915124"/>
            <a:ext cx="9360400" cy="398477"/>
          </a:xfrm>
        </p:spPr>
        <p:txBody>
          <a:bodyPr/>
          <a:lstStyle/>
          <a:p>
            <a:r>
              <a:rPr lang="en-GB"/>
              <a:t>Decline in 2020, followed by recovery and ‘normality’ by 2024</a:t>
            </a:r>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4"/>
          </p:nvPr>
        </p:nvSpPr>
        <p:spPr>
          <a:xfrm>
            <a:off x="1160707" y="1544542"/>
            <a:ext cx="5629092" cy="316908"/>
          </a:xfrm>
        </p:spPr>
        <p:txBody>
          <a:bodyPr/>
          <a:lstStyle/>
          <a:p>
            <a:r>
              <a:rPr lang="en-GB" dirty="0"/>
              <a:t>Real GVA annual growth rates (%), NI, 1999-2030</a:t>
            </a:r>
          </a:p>
        </p:txBody>
      </p:sp>
      <p:sp>
        <p:nvSpPr>
          <p:cNvPr id="10" name="TextBox 9">
            <a:extLst>
              <a:ext uri="{FF2B5EF4-FFF2-40B4-BE49-F238E27FC236}">
                <a16:creationId xmlns:a16="http://schemas.microsoft.com/office/drawing/2014/main" id="{07FB4769-E096-4281-BB18-DE85DA315BED}"/>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ONS (Regional Accounts), NISRA &amp; UUEPC Outlook Spring 2022</a:t>
            </a:r>
          </a:p>
        </p:txBody>
      </p:sp>
      <p:pic>
        <p:nvPicPr>
          <p:cNvPr id="9" name="Picture 8">
            <a:extLst>
              <a:ext uri="{FF2B5EF4-FFF2-40B4-BE49-F238E27FC236}">
                <a16:creationId xmlns:a16="http://schemas.microsoft.com/office/drawing/2014/main" id="{FA06EAB5-CF0F-406C-8B37-30CC42B76552}"/>
              </a:ext>
            </a:extLst>
          </p:cNvPr>
          <p:cNvPicPr>
            <a:picLocks noChangeAspect="1"/>
          </p:cNvPicPr>
          <p:nvPr/>
        </p:nvPicPr>
        <p:blipFill>
          <a:blip r:embed="rId2"/>
          <a:stretch>
            <a:fillRect/>
          </a:stretch>
        </p:blipFill>
        <p:spPr>
          <a:xfrm>
            <a:off x="594687" y="1883366"/>
            <a:ext cx="6761132" cy="3887945"/>
          </a:xfrm>
          <a:prstGeom prst="rect">
            <a:avLst/>
          </a:prstGeom>
        </p:spPr>
      </p:pic>
    </p:spTree>
    <p:extLst>
      <p:ext uri="{BB962C8B-B14F-4D97-AF65-F5344CB8AC3E}">
        <p14:creationId xmlns:p14="http://schemas.microsoft.com/office/powerpoint/2010/main" val="10863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1"/>
          </p:nvPr>
        </p:nvSpPr>
        <p:spPr>
          <a:xfrm>
            <a:off x="499008" y="302784"/>
            <a:ext cx="7270973" cy="476034"/>
          </a:xfrm>
        </p:spPr>
        <p:txBody>
          <a:bodyPr/>
          <a:lstStyle/>
          <a:p>
            <a:r>
              <a:rPr lang="en-GB"/>
              <a:t>Real GVA Outlook – NI and UK</a:t>
            </a:r>
          </a:p>
        </p:txBody>
      </p:sp>
      <p:sp>
        <p:nvSpPr>
          <p:cNvPr id="6" name="Text Placeholder 12"/>
          <p:cNvSpPr>
            <a:spLocks noGrp="1"/>
          </p:cNvSpPr>
          <p:nvPr>
            <p:ph type="body" sz="quarter" idx="12"/>
          </p:nvPr>
        </p:nvSpPr>
        <p:spPr>
          <a:xfrm>
            <a:off x="566079" y="864568"/>
            <a:ext cx="8441156" cy="593725"/>
          </a:xfrm>
        </p:spPr>
        <p:txBody>
          <a:bodyPr/>
          <a:lstStyle/>
          <a:p>
            <a:r>
              <a:rPr lang="en-GB"/>
              <a:t>Recovery followed by ‘normality’ in GVA in growth rates</a:t>
            </a:r>
          </a:p>
        </p:txBody>
      </p:sp>
      <p:sp>
        <p:nvSpPr>
          <p:cNvPr id="7" name="TextBox 6"/>
          <p:cNvSpPr txBox="1"/>
          <p:nvPr/>
        </p:nvSpPr>
        <p:spPr>
          <a:xfrm>
            <a:off x="2092335" y="6524757"/>
            <a:ext cx="4084320" cy="304800"/>
          </a:xfrm>
          <a:prstGeom prst="rect">
            <a:avLst/>
          </a:prstGeom>
        </p:spPr>
        <p:txBody>
          <a:bodyPr vert="horz" wrap="square" lIns="91440" tIns="45720" rIns="91440" bIns="45720" rtlCol="0" anchor="ctr">
            <a:noAutofit/>
          </a:bodyPr>
          <a:lstStyle/>
          <a:p>
            <a:r>
              <a:rPr lang="en-GB" sz="1000" b="1">
                <a:solidFill>
                  <a:srgbClr val="2B0E20"/>
                </a:solidFill>
                <a:latin typeface="Calibri" panose="020F0502020204030204" pitchFamily="34" charset="0"/>
                <a:cs typeface="Calibri" panose="020F0502020204030204" pitchFamily="34" charset="0"/>
              </a:rPr>
              <a:t>Source: </a:t>
            </a:r>
            <a:r>
              <a:rPr lang="en-GB" sz="1000">
                <a:solidFill>
                  <a:srgbClr val="2B0E20"/>
                </a:solidFill>
                <a:latin typeface="Calibri" panose="020F0502020204030204" pitchFamily="34" charset="0"/>
                <a:cs typeface="Calibri" panose="020F0502020204030204" pitchFamily="34" charset="0"/>
              </a:rPr>
              <a:t>CBR and UUEPC Outlook Spring 2022</a:t>
            </a:r>
          </a:p>
        </p:txBody>
      </p:sp>
      <p:sp>
        <p:nvSpPr>
          <p:cNvPr id="8" name="TextBox 7"/>
          <p:cNvSpPr txBox="1"/>
          <p:nvPr/>
        </p:nvSpPr>
        <p:spPr>
          <a:xfrm>
            <a:off x="2605794" y="1491464"/>
            <a:ext cx="6085840" cy="504754"/>
          </a:xfrm>
          <a:prstGeom prst="rect">
            <a:avLst/>
          </a:prstGeom>
          <a:noFill/>
        </p:spPr>
        <p:txBody>
          <a:bodyPr wrap="square" rtlCol="0">
            <a:spAutoFit/>
          </a:bodyPr>
          <a:lstStyle/>
          <a:p>
            <a:pPr algn="ctr">
              <a:lnSpc>
                <a:spcPct val="90000"/>
              </a:lnSpc>
              <a:spcBef>
                <a:spcPts val="1000"/>
              </a:spcBef>
            </a:pPr>
            <a:r>
              <a:rPr lang="en-GB" sz="1200" b="1" spc="-50">
                <a:latin typeface="Arial" charset="0"/>
                <a:cs typeface="Arial" charset="0"/>
              </a:rPr>
              <a:t>Real GVA growth rate, UK vs NI, 2019-2025</a:t>
            </a:r>
          </a:p>
          <a:p>
            <a:pPr algn="ctr"/>
            <a:endParaRPr lang="en-GB" sz="1600" b="1">
              <a:solidFill>
                <a:srgbClr val="002060"/>
              </a:solidFill>
            </a:endParaRPr>
          </a:p>
        </p:txBody>
      </p:sp>
      <p:pic>
        <p:nvPicPr>
          <p:cNvPr id="2" name="Picture 1">
            <a:extLst>
              <a:ext uri="{FF2B5EF4-FFF2-40B4-BE49-F238E27FC236}">
                <a16:creationId xmlns:a16="http://schemas.microsoft.com/office/drawing/2014/main" id="{E37D30F2-A694-4EE2-AD8B-7F1F96D8748E}"/>
              </a:ext>
            </a:extLst>
          </p:cNvPr>
          <p:cNvPicPr>
            <a:picLocks noChangeAspect="1"/>
          </p:cNvPicPr>
          <p:nvPr/>
        </p:nvPicPr>
        <p:blipFill>
          <a:blip r:embed="rId2"/>
          <a:stretch>
            <a:fillRect/>
          </a:stretch>
        </p:blipFill>
        <p:spPr>
          <a:xfrm>
            <a:off x="1883494" y="1770877"/>
            <a:ext cx="8107908" cy="4563508"/>
          </a:xfrm>
          <a:prstGeom prst="rect">
            <a:avLst/>
          </a:prstGeom>
        </p:spPr>
      </p:pic>
    </p:spTree>
    <p:extLst>
      <p:ext uri="{BB962C8B-B14F-4D97-AF65-F5344CB8AC3E}">
        <p14:creationId xmlns:p14="http://schemas.microsoft.com/office/powerpoint/2010/main" val="1039896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D6318-C84D-4E29-ADED-72D33B4A9518}"/>
              </a:ext>
            </a:extLst>
          </p:cNvPr>
          <p:cNvSpPr>
            <a:spLocks noGrp="1"/>
          </p:cNvSpPr>
          <p:nvPr>
            <p:ph type="body" sz="quarter" idx="11"/>
          </p:nvPr>
        </p:nvSpPr>
        <p:spPr/>
        <p:txBody>
          <a:bodyPr/>
          <a:lstStyle/>
          <a:p>
            <a:r>
              <a:rPr lang="en-US"/>
              <a:t>Real GVA growth by sectors</a:t>
            </a:r>
          </a:p>
        </p:txBody>
      </p:sp>
      <p:sp>
        <p:nvSpPr>
          <p:cNvPr id="4" name="Text Placeholder 3">
            <a:extLst>
              <a:ext uri="{FF2B5EF4-FFF2-40B4-BE49-F238E27FC236}">
                <a16:creationId xmlns:a16="http://schemas.microsoft.com/office/drawing/2014/main" id="{CA093C7C-B9BB-4A22-8CCE-61D9059ACF42}"/>
              </a:ext>
            </a:extLst>
          </p:cNvPr>
          <p:cNvSpPr>
            <a:spLocks noGrp="1"/>
          </p:cNvSpPr>
          <p:nvPr>
            <p:ph type="body" sz="quarter" idx="12"/>
          </p:nvPr>
        </p:nvSpPr>
        <p:spPr/>
        <p:txBody>
          <a:bodyPr/>
          <a:lstStyle/>
          <a:p>
            <a:r>
              <a:rPr lang="en-US"/>
              <a:t>Other services experiencing the largest annual real GVA growth</a:t>
            </a:r>
          </a:p>
        </p:txBody>
      </p:sp>
      <p:pic>
        <p:nvPicPr>
          <p:cNvPr id="7" name="Picture 6">
            <a:extLst>
              <a:ext uri="{FF2B5EF4-FFF2-40B4-BE49-F238E27FC236}">
                <a16:creationId xmlns:a16="http://schemas.microsoft.com/office/drawing/2014/main" id="{0641F5D2-7D8D-4626-88C5-78FF94B85060}"/>
              </a:ext>
            </a:extLst>
          </p:cNvPr>
          <p:cNvPicPr>
            <a:picLocks noChangeAspect="1"/>
          </p:cNvPicPr>
          <p:nvPr/>
        </p:nvPicPr>
        <p:blipFill>
          <a:blip r:embed="rId2"/>
          <a:stretch>
            <a:fillRect/>
          </a:stretch>
        </p:blipFill>
        <p:spPr>
          <a:xfrm>
            <a:off x="1415800" y="1548529"/>
            <a:ext cx="9360400" cy="4769593"/>
          </a:xfrm>
          <a:prstGeom prst="rect">
            <a:avLst/>
          </a:prstGeom>
        </p:spPr>
      </p:pic>
      <p:sp>
        <p:nvSpPr>
          <p:cNvPr id="8" name="TextBox 7">
            <a:extLst>
              <a:ext uri="{FF2B5EF4-FFF2-40B4-BE49-F238E27FC236}">
                <a16:creationId xmlns:a16="http://schemas.microsoft.com/office/drawing/2014/main" id="{7C4EF130-D29B-4E81-B6CC-0A7D4534EDC0}"/>
              </a:ext>
            </a:extLst>
          </p:cNvPr>
          <p:cNvSpPr txBox="1"/>
          <p:nvPr/>
        </p:nvSpPr>
        <p:spPr>
          <a:xfrm>
            <a:off x="2605794" y="1491464"/>
            <a:ext cx="6085840" cy="504754"/>
          </a:xfrm>
          <a:prstGeom prst="rect">
            <a:avLst/>
          </a:prstGeom>
          <a:noFill/>
        </p:spPr>
        <p:txBody>
          <a:bodyPr wrap="square" rtlCol="0">
            <a:spAutoFit/>
          </a:bodyPr>
          <a:lstStyle/>
          <a:p>
            <a:pPr algn="ctr">
              <a:lnSpc>
                <a:spcPct val="90000"/>
              </a:lnSpc>
              <a:spcBef>
                <a:spcPts val="1000"/>
              </a:spcBef>
            </a:pPr>
            <a:r>
              <a:rPr lang="en-GB" sz="1200" b="1" spc="-50">
                <a:latin typeface="Arial" charset="0"/>
                <a:cs typeface="Arial" charset="0"/>
              </a:rPr>
              <a:t>Real GVA compound annual growth rates by sector, NI, 2021-2030</a:t>
            </a:r>
          </a:p>
          <a:p>
            <a:pPr algn="ctr"/>
            <a:endParaRPr lang="en-GB" sz="1600" b="1">
              <a:solidFill>
                <a:srgbClr val="002060"/>
              </a:solidFill>
            </a:endParaRPr>
          </a:p>
        </p:txBody>
      </p:sp>
      <p:sp>
        <p:nvSpPr>
          <p:cNvPr id="9" name="TextBox 8">
            <a:extLst>
              <a:ext uri="{FF2B5EF4-FFF2-40B4-BE49-F238E27FC236}">
                <a16:creationId xmlns:a16="http://schemas.microsoft.com/office/drawing/2014/main" id="{DD110E40-A528-4612-8986-21B2A4580E80}"/>
              </a:ext>
            </a:extLst>
          </p:cNvPr>
          <p:cNvSpPr txBox="1"/>
          <p:nvPr/>
        </p:nvSpPr>
        <p:spPr>
          <a:xfrm>
            <a:off x="1815889" y="6418432"/>
            <a:ext cx="4084320" cy="304800"/>
          </a:xfrm>
          <a:prstGeom prst="rect">
            <a:avLst/>
          </a:prstGeom>
        </p:spPr>
        <p:txBody>
          <a:bodyPr vert="horz" wrap="square" lIns="91440" tIns="45720" rIns="91440" bIns="45720" rtlCol="0" anchor="ctr">
            <a:noAutofit/>
          </a:bodyPr>
          <a:lstStyle/>
          <a:p>
            <a:r>
              <a:rPr lang="en-GB" sz="1000" b="1">
                <a:solidFill>
                  <a:srgbClr val="2B0E20"/>
                </a:solidFill>
                <a:latin typeface="Calibri" panose="020F0502020204030204" pitchFamily="34" charset="0"/>
                <a:cs typeface="Calibri" panose="020F0502020204030204" pitchFamily="34" charset="0"/>
              </a:rPr>
              <a:t>Source: </a:t>
            </a:r>
            <a:r>
              <a:rPr lang="en-GB" sz="1000">
                <a:solidFill>
                  <a:srgbClr val="2B0E20"/>
                </a:solidFill>
                <a:latin typeface="Calibri" panose="020F0502020204030204" pitchFamily="34" charset="0"/>
                <a:cs typeface="Calibri" panose="020F0502020204030204" pitchFamily="34" charset="0"/>
              </a:rPr>
              <a:t>ONS &amp; UUEPC Outlook Spring 2022</a:t>
            </a:r>
          </a:p>
        </p:txBody>
      </p:sp>
    </p:spTree>
    <p:extLst>
      <p:ext uri="{BB962C8B-B14F-4D97-AF65-F5344CB8AC3E}">
        <p14:creationId xmlns:p14="http://schemas.microsoft.com/office/powerpoint/2010/main" val="302031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1615-7CBD-4A3E-938E-B5E4811FF56A}"/>
              </a:ext>
            </a:extLst>
          </p:cNvPr>
          <p:cNvSpPr>
            <a:spLocks noGrp="1"/>
          </p:cNvSpPr>
          <p:nvPr>
            <p:ph type="title"/>
          </p:nvPr>
        </p:nvSpPr>
        <p:spPr/>
        <p:txBody>
          <a:bodyPr>
            <a:normAutofit/>
          </a:bodyPr>
          <a:lstStyle/>
          <a:p>
            <a:r>
              <a:rPr lang="en-US"/>
              <a:t>Causeway Coast and Glens</a:t>
            </a:r>
          </a:p>
        </p:txBody>
      </p:sp>
      <p:sp>
        <p:nvSpPr>
          <p:cNvPr id="3" name="Text Placeholder 2">
            <a:extLst>
              <a:ext uri="{FF2B5EF4-FFF2-40B4-BE49-F238E27FC236}">
                <a16:creationId xmlns:a16="http://schemas.microsoft.com/office/drawing/2014/main" id="{C199D083-BE27-4DA2-9DC9-CAA251C74D58}"/>
              </a:ext>
            </a:extLst>
          </p:cNvPr>
          <p:cNvSpPr txBox="1">
            <a:spLocks/>
          </p:cNvSpPr>
          <p:nvPr/>
        </p:nvSpPr>
        <p:spPr>
          <a:xfrm>
            <a:off x="871902" y="3781499"/>
            <a:ext cx="7460301" cy="593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500" b="1">
                <a:solidFill>
                  <a:srgbClr val="00B0F0"/>
                </a:solidFill>
              </a:rPr>
              <a:t>New data insights for local economies</a:t>
            </a:r>
          </a:p>
        </p:txBody>
      </p:sp>
    </p:spTree>
    <p:extLst>
      <p:ext uri="{BB962C8B-B14F-4D97-AF65-F5344CB8AC3E}">
        <p14:creationId xmlns:p14="http://schemas.microsoft.com/office/powerpoint/2010/main" val="355185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vert="horz" lIns="91440" tIns="45720" rIns="91440" bIns="45720" rtlCol="0" anchor="t">
            <a:noAutofit/>
          </a:bodyPr>
          <a:lstStyle/>
          <a:p>
            <a:pPr>
              <a:lnSpc>
                <a:spcPct val="150000"/>
              </a:lnSpc>
            </a:pPr>
            <a:r>
              <a:rPr lang="en-US" sz="2000">
                <a:solidFill>
                  <a:srgbClr val="002060"/>
                </a:solidFill>
                <a:latin typeface="Arial"/>
                <a:cs typeface="Arial"/>
              </a:rPr>
              <a:t>Northern Ireland</a:t>
            </a:r>
          </a:p>
          <a:p>
            <a:pPr marL="742950" lvl="2" indent="-285750" algn="just">
              <a:lnSpc>
                <a:spcPct val="150000"/>
              </a:lnSpc>
              <a:spcBef>
                <a:spcPts val="0"/>
              </a:spcBef>
              <a:buFont typeface="Arial" charset="0"/>
              <a:buChar char="•"/>
            </a:pPr>
            <a:r>
              <a:rPr lang="en-US" sz="1800">
                <a:solidFill>
                  <a:srgbClr val="002060"/>
                </a:solidFill>
                <a:latin typeface="Arial"/>
                <a:cs typeface="Arial"/>
              </a:rPr>
              <a:t>Context &amp; historical trends</a:t>
            </a:r>
          </a:p>
          <a:p>
            <a:pPr marL="742950" lvl="2" indent="-285750" algn="just">
              <a:lnSpc>
                <a:spcPct val="150000"/>
              </a:lnSpc>
              <a:spcBef>
                <a:spcPts val="0"/>
              </a:spcBef>
              <a:buFont typeface="Arial" charset="0"/>
              <a:buChar char="•"/>
            </a:pPr>
            <a:r>
              <a:rPr lang="en-US" sz="1800">
                <a:solidFill>
                  <a:srgbClr val="002060"/>
                </a:solidFill>
                <a:latin typeface="Arial"/>
                <a:cs typeface="Arial"/>
              </a:rPr>
              <a:t>Economic outlook</a:t>
            </a:r>
          </a:p>
          <a:p>
            <a:pPr>
              <a:lnSpc>
                <a:spcPct val="150000"/>
              </a:lnSpc>
            </a:pPr>
            <a:r>
              <a:rPr lang="en-US" sz="2000">
                <a:solidFill>
                  <a:srgbClr val="002060"/>
                </a:solidFill>
                <a:latin typeface="Arial"/>
                <a:cs typeface="Arial"/>
              </a:rPr>
              <a:t>Causeway Coast and Glens Borough Council</a:t>
            </a:r>
          </a:p>
          <a:p>
            <a:pPr marL="742950" lvl="2" indent="-285750" algn="just">
              <a:lnSpc>
                <a:spcPct val="150000"/>
              </a:lnSpc>
              <a:spcBef>
                <a:spcPts val="0"/>
              </a:spcBef>
              <a:buFont typeface="Arial" charset="0"/>
              <a:buChar char="•"/>
            </a:pPr>
            <a:r>
              <a:rPr lang="en-US" sz="1800">
                <a:solidFill>
                  <a:srgbClr val="002060"/>
                </a:solidFill>
                <a:latin typeface="Arial"/>
                <a:cs typeface="Arial"/>
              </a:rPr>
              <a:t>New data insights for the local economy</a:t>
            </a:r>
          </a:p>
          <a:p>
            <a:pPr marL="742950" lvl="2" indent="-285750" algn="just">
              <a:lnSpc>
                <a:spcPct val="150000"/>
              </a:lnSpc>
              <a:spcBef>
                <a:spcPts val="0"/>
              </a:spcBef>
              <a:buFont typeface="Arial" charset="0"/>
              <a:buChar char="•"/>
            </a:pPr>
            <a:r>
              <a:rPr lang="en-US" sz="1800">
                <a:solidFill>
                  <a:srgbClr val="002060"/>
                </a:solidFill>
                <a:latin typeface="Arial"/>
                <a:cs typeface="Arial"/>
              </a:rPr>
              <a:t>Performance and economic outlook</a:t>
            </a:r>
          </a:p>
          <a:p>
            <a:pPr marL="285750" lvl="1" indent="-285750" algn="just">
              <a:lnSpc>
                <a:spcPct val="150000"/>
              </a:lnSpc>
              <a:spcBef>
                <a:spcPts val="0"/>
              </a:spcBef>
            </a:pPr>
            <a:r>
              <a:rPr lang="en-US" sz="2000">
                <a:solidFill>
                  <a:srgbClr val="002060"/>
                </a:solidFill>
                <a:latin typeface="Arial"/>
                <a:cs typeface="Arial"/>
              </a:rPr>
              <a:t>Concluding Points</a:t>
            </a:r>
          </a:p>
          <a:p>
            <a:pPr marL="285750" lvl="1" indent="-285750" algn="just">
              <a:lnSpc>
                <a:spcPct val="150000"/>
              </a:lnSpc>
              <a:spcBef>
                <a:spcPts val="0"/>
              </a:spcBef>
            </a:pPr>
            <a:r>
              <a:rPr lang="en-US" sz="2000">
                <a:solidFill>
                  <a:srgbClr val="002060"/>
                </a:solidFill>
                <a:latin typeface="Arial"/>
                <a:cs typeface="Arial"/>
              </a:rPr>
              <a:t>Appendix and Glossary</a:t>
            </a:r>
          </a:p>
          <a:p>
            <a:pPr lvl="2"/>
            <a:endParaRPr lang="en-US" sz="2100" b="1"/>
          </a:p>
        </p:txBody>
      </p:sp>
      <p:sp>
        <p:nvSpPr>
          <p:cNvPr id="3" name="Text Placeholder 2"/>
          <p:cNvSpPr>
            <a:spLocks noGrp="1"/>
          </p:cNvSpPr>
          <p:nvPr>
            <p:ph type="body" sz="quarter" idx="11"/>
          </p:nvPr>
        </p:nvSpPr>
        <p:spPr/>
        <p:txBody>
          <a:bodyPr/>
          <a:lstStyle/>
          <a:p>
            <a:r>
              <a:rPr lang="en-US"/>
              <a:t>Contents</a:t>
            </a:r>
          </a:p>
        </p:txBody>
      </p:sp>
      <p:sp>
        <p:nvSpPr>
          <p:cNvPr id="5" name="TextBox 4">
            <a:extLst>
              <a:ext uri="{FF2B5EF4-FFF2-40B4-BE49-F238E27FC236}">
                <a16:creationId xmlns:a16="http://schemas.microsoft.com/office/drawing/2014/main" id="{6E392290-7F52-43A6-B908-156BE06FF423}"/>
              </a:ext>
            </a:extLst>
          </p:cNvPr>
          <p:cNvSpPr txBox="1"/>
          <p:nvPr/>
        </p:nvSpPr>
        <p:spPr>
          <a:xfrm>
            <a:off x="5234882" y="6635104"/>
            <a:ext cx="402672" cy="215444"/>
          </a:xfrm>
          <a:prstGeom prst="rect">
            <a:avLst/>
          </a:prstGeom>
          <a:noFill/>
        </p:spPr>
        <p:txBody>
          <a:bodyPr wrap="square" rtlCol="0">
            <a:spAutoFit/>
          </a:bodyPr>
          <a:lstStyle/>
          <a:p>
            <a:pPr algn="ctr"/>
            <a:fld id="{8701B785-0CEB-49B1-A958-00639DB636F8}" type="slidenum">
              <a:rPr lang="en-GB" sz="800" smtClean="0"/>
              <a:pPr algn="ctr"/>
              <a:t>2</a:t>
            </a:fld>
            <a:endParaRPr lang="en-GB" sz="800"/>
          </a:p>
        </p:txBody>
      </p:sp>
    </p:spTree>
    <p:extLst>
      <p:ext uri="{BB962C8B-B14F-4D97-AF65-F5344CB8AC3E}">
        <p14:creationId xmlns:p14="http://schemas.microsoft.com/office/powerpoint/2010/main" val="17536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7357B2-2EDF-4D5E-AC47-3A3DAA5FDA10}"/>
              </a:ext>
            </a:extLst>
          </p:cNvPr>
          <p:cNvSpPr>
            <a:spLocks noGrp="1"/>
          </p:cNvSpPr>
          <p:nvPr>
            <p:ph type="body" sz="quarter" idx="13"/>
          </p:nvPr>
        </p:nvSpPr>
        <p:spPr/>
        <p:txBody>
          <a:bodyPr vert="horz" lIns="91440" tIns="45720" rIns="91440" bIns="45720" rtlCol="0" anchor="t">
            <a:noAutofit/>
          </a:bodyPr>
          <a:lstStyle/>
          <a:p>
            <a:r>
              <a:rPr lang="en-US" sz="1800">
                <a:latin typeface="Arial"/>
                <a:cs typeface="Arial"/>
              </a:rPr>
              <a:t>The availability of timely data at a local government level has historically been limited. </a:t>
            </a:r>
            <a:endParaRPr lang="en-US" sz="1800"/>
          </a:p>
          <a:p>
            <a:endParaRPr lang="en-US" sz="1800"/>
          </a:p>
          <a:p>
            <a:r>
              <a:rPr lang="en-US" sz="1800">
                <a:latin typeface="Arial"/>
                <a:cs typeface="Arial"/>
              </a:rPr>
              <a:t>Recent developments of economic indicators at local government level allows for a more detailed picture of local </a:t>
            </a:r>
            <a:r>
              <a:rPr lang="en-US" sz="1800" dirty="0">
                <a:latin typeface="Arial"/>
                <a:cs typeface="Arial"/>
              </a:rPr>
              <a:t>labour</a:t>
            </a:r>
            <a:r>
              <a:rPr lang="en-US" sz="1800">
                <a:latin typeface="Arial"/>
                <a:cs typeface="Arial"/>
              </a:rPr>
              <a:t> markets and socioeconomic conditions. The availability of timely data allows us to offer more specific and up to date analysis where many publications rely on data which is often published at annual intervals or relies on census data with decade long intervals.</a:t>
            </a:r>
          </a:p>
          <a:p>
            <a:endParaRPr lang="en-US" sz="1800"/>
          </a:p>
          <a:p>
            <a:r>
              <a:rPr lang="en-US" sz="1800">
                <a:latin typeface="Arial"/>
                <a:cs typeface="Arial"/>
              </a:rPr>
              <a:t>These updates also give us indicative interim data whilst waiting for larger annual releases such as the Labour Force Survey (which is normally released a year later).</a:t>
            </a:r>
          </a:p>
          <a:p>
            <a:endParaRPr lang="en-US" sz="1800"/>
          </a:p>
          <a:p>
            <a:r>
              <a:rPr lang="en-US" sz="1800">
                <a:latin typeface="Arial"/>
                <a:cs typeface="Arial"/>
              </a:rPr>
              <a:t>Although timely data is important, we believe Councils would gain benefits from the continuous development of wider economic and societal indicators at smaller geographical areas, even when these have to be released on a lagged basis – the development of the exports data for local Councils is a good example. </a:t>
            </a:r>
            <a:endParaRPr lang="en-US" sz="1800"/>
          </a:p>
          <a:p>
            <a:endParaRPr lang="en-US"/>
          </a:p>
        </p:txBody>
      </p:sp>
      <p:sp>
        <p:nvSpPr>
          <p:cNvPr id="3" name="Text Placeholder 2">
            <a:extLst>
              <a:ext uri="{FF2B5EF4-FFF2-40B4-BE49-F238E27FC236}">
                <a16:creationId xmlns:a16="http://schemas.microsoft.com/office/drawing/2014/main" id="{5209A208-C655-4CD8-B116-42908BE83148}"/>
              </a:ext>
            </a:extLst>
          </p:cNvPr>
          <p:cNvSpPr>
            <a:spLocks noGrp="1"/>
          </p:cNvSpPr>
          <p:nvPr>
            <p:ph type="body" sz="quarter" idx="11"/>
          </p:nvPr>
        </p:nvSpPr>
        <p:spPr/>
        <p:txBody>
          <a:bodyPr/>
          <a:lstStyle/>
          <a:p>
            <a:r>
              <a:rPr lang="en-US"/>
              <a:t>Newly available real time data</a:t>
            </a:r>
          </a:p>
        </p:txBody>
      </p:sp>
      <p:sp>
        <p:nvSpPr>
          <p:cNvPr id="4" name="Text Placeholder 3">
            <a:extLst>
              <a:ext uri="{FF2B5EF4-FFF2-40B4-BE49-F238E27FC236}">
                <a16:creationId xmlns:a16="http://schemas.microsoft.com/office/drawing/2014/main" id="{CA6CC228-D6F2-4E5F-80A9-EDCA8A3B3B9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89654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B4DDFB-B6FB-4EE7-BDD5-ABD8BB155EB6}"/>
              </a:ext>
            </a:extLst>
          </p:cNvPr>
          <p:cNvSpPr>
            <a:spLocks noGrp="1"/>
          </p:cNvSpPr>
          <p:nvPr>
            <p:ph type="body" sz="quarter" idx="11"/>
          </p:nvPr>
        </p:nvSpPr>
        <p:spPr/>
        <p:txBody>
          <a:bodyPr/>
          <a:lstStyle/>
          <a:p>
            <a:r>
              <a:rPr lang="en-US"/>
              <a:t>Claimant Count</a:t>
            </a:r>
          </a:p>
        </p:txBody>
      </p:sp>
      <p:sp>
        <p:nvSpPr>
          <p:cNvPr id="4" name="Text Placeholder 3">
            <a:extLst>
              <a:ext uri="{FF2B5EF4-FFF2-40B4-BE49-F238E27FC236}">
                <a16:creationId xmlns:a16="http://schemas.microsoft.com/office/drawing/2014/main" id="{D436BCA4-2319-4443-9AE7-DC68128F82DF}"/>
              </a:ext>
            </a:extLst>
          </p:cNvPr>
          <p:cNvSpPr>
            <a:spLocks noGrp="1"/>
          </p:cNvSpPr>
          <p:nvPr>
            <p:ph type="body" sz="quarter" idx="12"/>
          </p:nvPr>
        </p:nvSpPr>
        <p:spPr/>
        <p:txBody>
          <a:bodyPr/>
          <a:lstStyle/>
          <a:p>
            <a:r>
              <a:rPr lang="en-US"/>
              <a:t>Pandemic count surge beginning to return to pre-pandemic levels</a:t>
            </a:r>
          </a:p>
        </p:txBody>
      </p:sp>
      <p:sp>
        <p:nvSpPr>
          <p:cNvPr id="7" name="TextBox 6">
            <a:extLst>
              <a:ext uri="{FF2B5EF4-FFF2-40B4-BE49-F238E27FC236}">
                <a16:creationId xmlns:a16="http://schemas.microsoft.com/office/drawing/2014/main" id="{331AFE4A-880C-476A-9647-F1B0EB6C25EF}"/>
              </a:ext>
            </a:extLst>
          </p:cNvPr>
          <p:cNvSpPr txBox="1"/>
          <p:nvPr/>
        </p:nvSpPr>
        <p:spPr>
          <a:xfrm>
            <a:off x="2092335" y="6524757"/>
            <a:ext cx="4084320" cy="304800"/>
          </a:xfrm>
          <a:prstGeom prst="rect">
            <a:avLst/>
          </a:prstGeom>
        </p:spPr>
        <p:txBody>
          <a:bodyPr vert="horz" wrap="square" lIns="91440" tIns="45720" rIns="91440" bIns="45720" rtlCol="0" anchor="ctr">
            <a:noAutofit/>
          </a:bodyPr>
          <a:lstStyle/>
          <a:p>
            <a:r>
              <a:rPr lang="en-GB" sz="1000" b="1">
                <a:solidFill>
                  <a:srgbClr val="2B0E20"/>
                </a:solidFill>
                <a:latin typeface="Calibri" panose="020F0502020204030204" pitchFamily="34" charset="0"/>
                <a:cs typeface="Calibri" panose="020F0502020204030204" pitchFamily="34" charset="0"/>
              </a:rPr>
              <a:t>Source: </a:t>
            </a:r>
            <a:r>
              <a:rPr lang="en-GB" sz="1000">
                <a:solidFill>
                  <a:srgbClr val="2B0E20"/>
                </a:solidFill>
                <a:latin typeface="Calibri" panose="020F0502020204030204" pitchFamily="34" charset="0"/>
                <a:cs typeface="Calibri" panose="020F0502020204030204" pitchFamily="34" charset="0"/>
              </a:rPr>
              <a:t>NISRA</a:t>
            </a:r>
          </a:p>
        </p:txBody>
      </p:sp>
      <p:sp>
        <p:nvSpPr>
          <p:cNvPr id="8" name="TextBox 7">
            <a:extLst>
              <a:ext uri="{FF2B5EF4-FFF2-40B4-BE49-F238E27FC236}">
                <a16:creationId xmlns:a16="http://schemas.microsoft.com/office/drawing/2014/main" id="{072287A4-469A-4D8C-81AB-9AC895359168}"/>
              </a:ext>
            </a:extLst>
          </p:cNvPr>
          <p:cNvSpPr txBox="1"/>
          <p:nvPr/>
        </p:nvSpPr>
        <p:spPr>
          <a:xfrm>
            <a:off x="246589" y="1525777"/>
            <a:ext cx="6423297" cy="504754"/>
          </a:xfrm>
          <a:prstGeom prst="rect">
            <a:avLst/>
          </a:prstGeom>
          <a:noFill/>
        </p:spPr>
        <p:txBody>
          <a:bodyPr wrap="square" rtlCol="0">
            <a:spAutoFit/>
          </a:bodyPr>
          <a:lstStyle/>
          <a:p>
            <a:pPr algn="ctr">
              <a:lnSpc>
                <a:spcPct val="90000"/>
              </a:lnSpc>
              <a:spcBef>
                <a:spcPts val="1000"/>
              </a:spcBef>
            </a:pPr>
            <a:r>
              <a:rPr lang="en-GB" sz="1200" b="1" spc="-50">
                <a:latin typeface="Arial" charset="0"/>
                <a:cs typeface="Arial" charset="0"/>
              </a:rPr>
              <a:t>Indexed Claimant Count Rate (NI=100), Causeway Coast &amp; Glens, Jan 2015 – Jan 2022</a:t>
            </a:r>
          </a:p>
          <a:p>
            <a:pPr algn="ctr"/>
            <a:endParaRPr lang="en-GB" sz="1600" b="1">
              <a:solidFill>
                <a:srgbClr val="002060"/>
              </a:solidFill>
            </a:endParaRPr>
          </a:p>
        </p:txBody>
      </p:sp>
      <p:sp>
        <p:nvSpPr>
          <p:cNvPr id="9" name="Text Placeholder 1">
            <a:extLst>
              <a:ext uri="{FF2B5EF4-FFF2-40B4-BE49-F238E27FC236}">
                <a16:creationId xmlns:a16="http://schemas.microsoft.com/office/drawing/2014/main" id="{24B40D13-2FCA-4F84-8B4E-EA0E58803BC7}"/>
              </a:ext>
            </a:extLst>
          </p:cNvPr>
          <p:cNvSpPr>
            <a:spLocks noGrp="1"/>
          </p:cNvSpPr>
          <p:nvPr>
            <p:ph type="body" sz="quarter" idx="13"/>
          </p:nvPr>
        </p:nvSpPr>
        <p:spPr>
          <a:xfrm>
            <a:off x="7558765" y="1778154"/>
            <a:ext cx="3747125" cy="4460561"/>
          </a:xfrm>
        </p:spPr>
        <p:txBody>
          <a:bodyPr vert="horz" lIns="91440" tIns="45720" rIns="91440" bIns="45720" rtlCol="0" anchor="t">
            <a:noAutofit/>
          </a:bodyPr>
          <a:lstStyle/>
          <a:p>
            <a:r>
              <a:rPr lang="en-US" dirty="0"/>
              <a:t>The number of people registered on claimant count in Causeway Coast &amp; Glens is generally on par with NI average (indexed at 100 on the graph). However, the spike in mid 2020 would suggest that residents in Causeway Coast &amp; Glens were disproportionately affected by the pandemic compared to those elsewhere in Northern Ireland.</a:t>
            </a:r>
          </a:p>
          <a:p>
            <a:endParaRPr lang="en-US" dirty="0"/>
          </a:p>
          <a:p>
            <a:r>
              <a:rPr lang="en-US" dirty="0"/>
              <a:t>The numbers of claimant count have however fallen below their pre-pandemic council level average indicating a healthy recovery with limited long-standing effects.</a:t>
            </a:r>
            <a:endParaRPr lang="en-GB" dirty="0"/>
          </a:p>
        </p:txBody>
      </p:sp>
      <p:pic>
        <p:nvPicPr>
          <p:cNvPr id="6" name="Picture 5">
            <a:extLst>
              <a:ext uri="{FF2B5EF4-FFF2-40B4-BE49-F238E27FC236}">
                <a16:creationId xmlns:a16="http://schemas.microsoft.com/office/drawing/2014/main" id="{CF5591F0-BCAB-4079-BF83-6A96C2EB86BB}"/>
              </a:ext>
            </a:extLst>
          </p:cNvPr>
          <p:cNvPicPr>
            <a:picLocks noChangeAspect="1"/>
          </p:cNvPicPr>
          <p:nvPr/>
        </p:nvPicPr>
        <p:blipFill>
          <a:blip r:embed="rId2"/>
          <a:stretch>
            <a:fillRect/>
          </a:stretch>
        </p:blipFill>
        <p:spPr>
          <a:xfrm>
            <a:off x="678720" y="1824558"/>
            <a:ext cx="6183993" cy="3710396"/>
          </a:xfrm>
          <a:prstGeom prst="rect">
            <a:avLst/>
          </a:prstGeom>
        </p:spPr>
      </p:pic>
    </p:spTree>
    <p:extLst>
      <p:ext uri="{BB962C8B-B14F-4D97-AF65-F5344CB8AC3E}">
        <p14:creationId xmlns:p14="http://schemas.microsoft.com/office/powerpoint/2010/main" val="130066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B6BC73-F2BF-4970-B40D-85AFB9C4C429}"/>
              </a:ext>
            </a:extLst>
          </p:cNvPr>
          <p:cNvSpPr>
            <a:spLocks noGrp="1"/>
          </p:cNvSpPr>
          <p:nvPr>
            <p:ph type="body" sz="quarter" idx="11"/>
          </p:nvPr>
        </p:nvSpPr>
        <p:spPr/>
        <p:txBody>
          <a:bodyPr/>
          <a:lstStyle/>
          <a:p>
            <a:r>
              <a:rPr lang="en-US" err="1"/>
              <a:t>Payrolled</a:t>
            </a:r>
            <a:r>
              <a:rPr lang="en-US"/>
              <a:t> Employees</a:t>
            </a:r>
          </a:p>
        </p:txBody>
      </p:sp>
      <p:sp>
        <p:nvSpPr>
          <p:cNvPr id="4" name="Text Placeholder 3">
            <a:extLst>
              <a:ext uri="{FF2B5EF4-FFF2-40B4-BE49-F238E27FC236}">
                <a16:creationId xmlns:a16="http://schemas.microsoft.com/office/drawing/2014/main" id="{A2C39E3D-F2CD-414D-9B55-691A9612095A}"/>
              </a:ext>
            </a:extLst>
          </p:cNvPr>
          <p:cNvSpPr>
            <a:spLocks noGrp="1"/>
          </p:cNvSpPr>
          <p:nvPr>
            <p:ph type="body" sz="quarter" idx="12"/>
          </p:nvPr>
        </p:nvSpPr>
        <p:spPr/>
        <p:txBody>
          <a:bodyPr/>
          <a:lstStyle/>
          <a:p>
            <a:r>
              <a:rPr lang="en-US"/>
              <a:t>Employment starting to return to pre-pandemic trend</a:t>
            </a:r>
          </a:p>
        </p:txBody>
      </p:sp>
      <p:sp>
        <p:nvSpPr>
          <p:cNvPr id="8" name="TextBox 7">
            <a:extLst>
              <a:ext uri="{FF2B5EF4-FFF2-40B4-BE49-F238E27FC236}">
                <a16:creationId xmlns:a16="http://schemas.microsoft.com/office/drawing/2014/main" id="{6D76D5BA-0BF7-4F17-B96D-DFCCDA0B886C}"/>
              </a:ext>
            </a:extLst>
          </p:cNvPr>
          <p:cNvSpPr txBox="1"/>
          <p:nvPr/>
        </p:nvSpPr>
        <p:spPr>
          <a:xfrm>
            <a:off x="1091575" y="1534051"/>
            <a:ext cx="6085840" cy="504754"/>
          </a:xfrm>
          <a:prstGeom prst="rect">
            <a:avLst/>
          </a:prstGeom>
          <a:noFill/>
        </p:spPr>
        <p:txBody>
          <a:bodyPr wrap="square" rtlCol="0">
            <a:spAutoFit/>
          </a:bodyPr>
          <a:lstStyle/>
          <a:p>
            <a:pPr algn="ctr">
              <a:lnSpc>
                <a:spcPct val="90000"/>
              </a:lnSpc>
              <a:spcBef>
                <a:spcPts val="1000"/>
              </a:spcBef>
            </a:pPr>
            <a:r>
              <a:rPr lang="en-GB" sz="1200" b="1" spc="-50" err="1">
                <a:latin typeface="Arial" charset="0"/>
                <a:cs typeface="Arial" charset="0"/>
              </a:rPr>
              <a:t>Payrolled</a:t>
            </a:r>
            <a:r>
              <a:rPr lang="en-GB" sz="1200" b="1" spc="-50">
                <a:latin typeface="Arial" charset="0"/>
                <a:cs typeface="Arial" charset="0"/>
              </a:rPr>
              <a:t> employees, Causeway Coast &amp; Glens, Jan 2015 – Jan 2022</a:t>
            </a:r>
          </a:p>
          <a:p>
            <a:pPr algn="ctr"/>
            <a:endParaRPr lang="en-GB" sz="1600" b="1">
              <a:solidFill>
                <a:srgbClr val="002060"/>
              </a:solidFill>
            </a:endParaRPr>
          </a:p>
        </p:txBody>
      </p:sp>
      <p:sp>
        <p:nvSpPr>
          <p:cNvPr id="9" name="TextBox 8">
            <a:extLst>
              <a:ext uri="{FF2B5EF4-FFF2-40B4-BE49-F238E27FC236}">
                <a16:creationId xmlns:a16="http://schemas.microsoft.com/office/drawing/2014/main" id="{B7EF7FB7-5B4A-4969-B766-A9C239521AB0}"/>
              </a:ext>
            </a:extLst>
          </p:cNvPr>
          <p:cNvSpPr txBox="1"/>
          <p:nvPr/>
        </p:nvSpPr>
        <p:spPr>
          <a:xfrm>
            <a:off x="2102273" y="6483954"/>
            <a:ext cx="7121239" cy="254589"/>
          </a:xfrm>
          <a:prstGeom prst="rect">
            <a:avLst/>
          </a:prstGeom>
        </p:spPr>
        <p:txBody>
          <a:bodyPr vert="horz" wrap="square" lIns="91440" tIns="45720" rIns="91440" bIns="45720" rtlCol="0" anchor="ctr">
            <a:noAutofit/>
          </a:bodyPr>
          <a:lstStyle/>
          <a:p>
            <a:r>
              <a:rPr lang="en-GB" sz="1000" b="1" dirty="0">
                <a:solidFill>
                  <a:srgbClr val="2B0E20"/>
                </a:solidFill>
                <a:latin typeface="Calibri" panose="020F0502020204030204" pitchFamily="34" charset="0"/>
                <a:cs typeface="Calibri" panose="020F0502020204030204" pitchFamily="34" charset="0"/>
              </a:rPr>
              <a:t>Source: </a:t>
            </a:r>
            <a:r>
              <a:rPr lang="en-GB" sz="1000" dirty="0">
                <a:solidFill>
                  <a:srgbClr val="2B0E20"/>
                </a:solidFill>
                <a:latin typeface="Calibri" panose="020F0502020204030204" pitchFamily="34" charset="0"/>
                <a:cs typeface="Calibri" panose="020F0502020204030204" pitchFamily="34" charset="0"/>
              </a:rPr>
              <a:t>HMRC</a:t>
            </a:r>
          </a:p>
          <a:p>
            <a:r>
              <a:rPr lang="en-GB" sz="1000" b="1" dirty="0">
                <a:solidFill>
                  <a:srgbClr val="2B0E20"/>
                </a:solidFill>
                <a:latin typeface="Calibri" panose="020F0502020204030204" pitchFamily="34" charset="0"/>
                <a:cs typeface="Calibri" panose="020F0502020204030204" pitchFamily="34" charset="0"/>
              </a:rPr>
              <a:t>Note</a:t>
            </a:r>
            <a:r>
              <a:rPr lang="en-GB" sz="1000" dirty="0">
                <a:solidFill>
                  <a:srgbClr val="2B0E20"/>
                </a:solidFill>
                <a:latin typeface="Calibri" panose="020F0502020204030204" pitchFamily="34" charset="0"/>
                <a:cs typeface="Calibri" panose="020F0502020204030204" pitchFamily="34" charset="0"/>
              </a:rPr>
              <a:t> : </a:t>
            </a:r>
            <a:r>
              <a:rPr lang="en-US" sz="1000" dirty="0">
                <a:solidFill>
                  <a:srgbClr val="2B0E20"/>
                </a:solidFill>
                <a:latin typeface="Calibri" panose="020F0502020204030204" pitchFamily="34" charset="0"/>
                <a:cs typeface="Calibri" panose="020F0502020204030204" pitchFamily="34" charset="0"/>
              </a:rPr>
              <a:t>PAYE data is a partial measure of employment and does not include the self-employed. It should also be noted that due to payroll reforms more people will be accounted for within the measure from Spring 2021.</a:t>
            </a:r>
            <a:endParaRPr lang="en-GB" sz="1000" dirty="0">
              <a:solidFill>
                <a:srgbClr val="2B0E20"/>
              </a:solidFill>
              <a:latin typeface="Calibri" panose="020F0502020204030204" pitchFamily="34" charset="0"/>
              <a:cs typeface="Calibri" panose="020F0502020204030204" pitchFamily="34" charset="0"/>
            </a:endParaRPr>
          </a:p>
        </p:txBody>
      </p:sp>
      <p:sp>
        <p:nvSpPr>
          <p:cNvPr id="10" name="Text Placeholder 1">
            <a:extLst>
              <a:ext uri="{FF2B5EF4-FFF2-40B4-BE49-F238E27FC236}">
                <a16:creationId xmlns:a16="http://schemas.microsoft.com/office/drawing/2014/main" id="{B1C503E5-EB90-460F-BA0B-205B4D3246E0}"/>
              </a:ext>
            </a:extLst>
          </p:cNvPr>
          <p:cNvSpPr>
            <a:spLocks noGrp="1"/>
          </p:cNvSpPr>
          <p:nvPr>
            <p:ph type="body" sz="quarter" idx="13"/>
          </p:nvPr>
        </p:nvSpPr>
        <p:spPr>
          <a:xfrm>
            <a:off x="7766155" y="2038805"/>
            <a:ext cx="3747125" cy="4149956"/>
          </a:xfrm>
        </p:spPr>
        <p:txBody>
          <a:bodyPr vert="horz" lIns="91440" tIns="45720" rIns="91440" bIns="45720" rtlCol="0" anchor="t">
            <a:noAutofit/>
          </a:bodyPr>
          <a:lstStyle/>
          <a:p>
            <a:r>
              <a:rPr lang="en-US" dirty="0"/>
              <a:t>The number of </a:t>
            </a:r>
            <a:r>
              <a:rPr lang="en-US" dirty="0" err="1"/>
              <a:t>payrolled</a:t>
            </a:r>
            <a:r>
              <a:rPr lang="en-US" dirty="0"/>
              <a:t> employees has risen steadily from 2015 - early 2020. A dip in employment figures during the pandemic was experienced not only across the rest of NI but across the wider UK as well. </a:t>
            </a:r>
          </a:p>
          <a:p>
            <a:endParaRPr lang="en-US" dirty="0"/>
          </a:p>
          <a:p>
            <a:r>
              <a:rPr lang="en-US" dirty="0"/>
              <a:t>The implementation of such extensive employment support schemes has shielded large scale redundancies and unemployment however it has not been without some effects as outlined by the graph.</a:t>
            </a:r>
          </a:p>
          <a:p>
            <a:pPr marL="0" indent="0">
              <a:buNone/>
            </a:pPr>
            <a:endParaRPr lang="en-US" dirty="0">
              <a:highlight>
                <a:srgbClr val="FFFF00"/>
              </a:highlight>
            </a:endParaRP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AC1A02F0-807C-431E-A04D-031FD766F26D}"/>
              </a:ext>
            </a:extLst>
          </p:cNvPr>
          <p:cNvPicPr>
            <a:picLocks noChangeAspect="1"/>
          </p:cNvPicPr>
          <p:nvPr/>
        </p:nvPicPr>
        <p:blipFill>
          <a:blip r:embed="rId2"/>
          <a:stretch>
            <a:fillRect/>
          </a:stretch>
        </p:blipFill>
        <p:spPr>
          <a:xfrm>
            <a:off x="678720" y="1924254"/>
            <a:ext cx="6354139" cy="3812484"/>
          </a:xfrm>
          <a:prstGeom prst="rect">
            <a:avLst/>
          </a:prstGeom>
        </p:spPr>
      </p:pic>
    </p:spTree>
    <p:extLst>
      <p:ext uri="{BB962C8B-B14F-4D97-AF65-F5344CB8AC3E}">
        <p14:creationId xmlns:p14="http://schemas.microsoft.com/office/powerpoint/2010/main" val="3880946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F93DC5-A95C-4C5A-B941-3A527D80D3EB}"/>
              </a:ext>
            </a:extLst>
          </p:cNvPr>
          <p:cNvSpPr>
            <a:spLocks noGrp="1"/>
          </p:cNvSpPr>
          <p:nvPr>
            <p:ph type="body" sz="quarter" idx="11"/>
          </p:nvPr>
        </p:nvSpPr>
        <p:spPr/>
        <p:txBody>
          <a:bodyPr/>
          <a:lstStyle/>
          <a:p>
            <a:r>
              <a:rPr lang="en-US"/>
              <a:t>Median Wages</a:t>
            </a:r>
          </a:p>
        </p:txBody>
      </p:sp>
      <p:sp>
        <p:nvSpPr>
          <p:cNvPr id="4" name="Text Placeholder 3">
            <a:extLst>
              <a:ext uri="{FF2B5EF4-FFF2-40B4-BE49-F238E27FC236}">
                <a16:creationId xmlns:a16="http://schemas.microsoft.com/office/drawing/2014/main" id="{40680573-DD87-4C2A-988F-671C1E465CC3}"/>
              </a:ext>
            </a:extLst>
          </p:cNvPr>
          <p:cNvSpPr>
            <a:spLocks noGrp="1"/>
          </p:cNvSpPr>
          <p:nvPr>
            <p:ph type="body" sz="quarter" idx="12"/>
          </p:nvPr>
        </p:nvSpPr>
        <p:spPr/>
        <p:txBody>
          <a:bodyPr/>
          <a:lstStyle/>
          <a:p>
            <a:endParaRPr lang="en-US"/>
          </a:p>
        </p:txBody>
      </p:sp>
      <p:sp>
        <p:nvSpPr>
          <p:cNvPr id="7" name="TextBox 6">
            <a:extLst>
              <a:ext uri="{FF2B5EF4-FFF2-40B4-BE49-F238E27FC236}">
                <a16:creationId xmlns:a16="http://schemas.microsoft.com/office/drawing/2014/main" id="{5DE8C904-65F8-4475-B574-76B14D34BC3F}"/>
              </a:ext>
            </a:extLst>
          </p:cNvPr>
          <p:cNvSpPr txBox="1"/>
          <p:nvPr/>
        </p:nvSpPr>
        <p:spPr>
          <a:xfrm>
            <a:off x="874968" y="1695292"/>
            <a:ext cx="6085840" cy="258532"/>
          </a:xfrm>
          <a:prstGeom prst="rect">
            <a:avLst/>
          </a:prstGeom>
          <a:noFill/>
        </p:spPr>
        <p:txBody>
          <a:bodyPr wrap="square" rtlCol="0">
            <a:spAutoFit/>
          </a:bodyPr>
          <a:lstStyle/>
          <a:p>
            <a:pPr algn="ctr">
              <a:lnSpc>
                <a:spcPct val="90000"/>
              </a:lnSpc>
              <a:spcBef>
                <a:spcPts val="1000"/>
              </a:spcBef>
            </a:pPr>
            <a:r>
              <a:rPr lang="en-GB" sz="1200" b="1" spc="-50">
                <a:latin typeface="Arial" charset="0"/>
                <a:cs typeface="Arial" charset="0"/>
              </a:rPr>
              <a:t>Median wages (£), Causeway Coast &amp; Glens, Jan 2015 – Jan 2022</a:t>
            </a:r>
          </a:p>
        </p:txBody>
      </p:sp>
      <p:sp>
        <p:nvSpPr>
          <p:cNvPr id="8" name="TextBox 7">
            <a:extLst>
              <a:ext uri="{FF2B5EF4-FFF2-40B4-BE49-F238E27FC236}">
                <a16:creationId xmlns:a16="http://schemas.microsoft.com/office/drawing/2014/main" id="{5B28102D-A04E-4B53-8EBB-2F00E1E9F855}"/>
              </a:ext>
            </a:extLst>
          </p:cNvPr>
          <p:cNvSpPr txBox="1"/>
          <p:nvPr/>
        </p:nvSpPr>
        <p:spPr>
          <a:xfrm>
            <a:off x="2092334" y="6443409"/>
            <a:ext cx="7300143" cy="333243"/>
          </a:xfrm>
          <a:prstGeom prst="rect">
            <a:avLst/>
          </a:prstGeom>
        </p:spPr>
        <p:txBody>
          <a:bodyPr vert="horz" wrap="square" lIns="91440" tIns="45720" rIns="91440" bIns="45720" rtlCol="0" anchor="ctr">
            <a:noAutofit/>
          </a:bodyPr>
          <a:lstStyle/>
          <a:p>
            <a:r>
              <a:rPr lang="en-GB" sz="1000" b="1" dirty="0">
                <a:solidFill>
                  <a:srgbClr val="2B0E20"/>
                </a:solidFill>
                <a:latin typeface="Calibri" panose="020F0502020204030204" pitchFamily="34" charset="0"/>
                <a:cs typeface="Calibri" panose="020F0502020204030204" pitchFamily="34" charset="0"/>
              </a:rPr>
              <a:t>Source: </a:t>
            </a:r>
            <a:r>
              <a:rPr lang="en-GB" sz="1000" dirty="0">
                <a:solidFill>
                  <a:srgbClr val="2B0E20"/>
                </a:solidFill>
                <a:latin typeface="Calibri" panose="020F0502020204030204" pitchFamily="34" charset="0"/>
                <a:cs typeface="Calibri" panose="020F0502020204030204" pitchFamily="34" charset="0"/>
              </a:rPr>
              <a:t>HMRC</a:t>
            </a:r>
          </a:p>
          <a:p>
            <a:r>
              <a:rPr lang="en-US" sz="1000" b="1" dirty="0">
                <a:solidFill>
                  <a:srgbClr val="2B0E20"/>
                </a:solidFill>
                <a:latin typeface="Calibri" panose="020F0502020204030204" pitchFamily="34" charset="0"/>
                <a:cs typeface="Calibri" panose="020F0502020204030204" pitchFamily="34" charset="0"/>
              </a:rPr>
              <a:t>Note</a:t>
            </a:r>
            <a:r>
              <a:rPr lang="en-US" sz="1000" dirty="0">
                <a:solidFill>
                  <a:srgbClr val="2B0E20"/>
                </a:solidFill>
                <a:latin typeface="Calibri" panose="020F0502020204030204" pitchFamily="34" charset="0"/>
                <a:cs typeface="Calibri" panose="020F0502020204030204" pitchFamily="34" charset="0"/>
              </a:rPr>
              <a:t>: PAYE data is a partial measure of employment and does not include the self-employed. It should also be noted that due to payroll reforms more people will be accounted for within the measure from Spring 2021.</a:t>
            </a:r>
            <a:endParaRPr lang="en-GB" sz="1000" dirty="0">
              <a:solidFill>
                <a:srgbClr val="2B0E20"/>
              </a:solidFill>
              <a:latin typeface="Calibri" panose="020F0502020204030204" pitchFamily="34" charset="0"/>
              <a:cs typeface="Calibri" panose="020F0502020204030204" pitchFamily="34" charset="0"/>
            </a:endParaRPr>
          </a:p>
        </p:txBody>
      </p:sp>
      <p:sp>
        <p:nvSpPr>
          <p:cNvPr id="9" name="Text Placeholder 1">
            <a:extLst>
              <a:ext uri="{FF2B5EF4-FFF2-40B4-BE49-F238E27FC236}">
                <a16:creationId xmlns:a16="http://schemas.microsoft.com/office/drawing/2014/main" id="{9C0DE5CE-D8C3-4FFB-A881-1566FC1AE7F5}"/>
              </a:ext>
            </a:extLst>
          </p:cNvPr>
          <p:cNvSpPr>
            <a:spLocks noGrp="1"/>
          </p:cNvSpPr>
          <p:nvPr>
            <p:ph type="body" sz="quarter" idx="13"/>
          </p:nvPr>
        </p:nvSpPr>
        <p:spPr>
          <a:xfrm>
            <a:off x="7766155" y="1728200"/>
            <a:ext cx="3747125" cy="4460561"/>
          </a:xfrm>
        </p:spPr>
        <p:txBody>
          <a:bodyPr vert="horz" lIns="91440" tIns="45720" rIns="91440" bIns="45720" rtlCol="0" anchor="t">
            <a:noAutofit/>
          </a:bodyPr>
          <a:lstStyle/>
          <a:p>
            <a:endParaRPr lang="en-US"/>
          </a:p>
          <a:p>
            <a:r>
              <a:rPr lang="en-US"/>
              <a:t>Median wages have risen consistently since 2015, experiencing a small pandemic related dip mid-2020.</a:t>
            </a:r>
          </a:p>
          <a:p>
            <a:endParaRPr lang="en-US"/>
          </a:p>
          <a:p>
            <a:r>
              <a:rPr lang="en-US"/>
              <a:t>More recently wages have increased at a faster rate reflecting a tight </a:t>
            </a:r>
            <a:r>
              <a:rPr lang="en-US" err="1"/>
              <a:t>labour</a:t>
            </a:r>
            <a:r>
              <a:rPr lang="en-US"/>
              <a:t> market where workers have more bargaining power and wages that may have risen in line with inflation</a:t>
            </a:r>
          </a:p>
          <a:p>
            <a:endParaRPr lang="en-US"/>
          </a:p>
          <a:p>
            <a:r>
              <a:rPr lang="en-US"/>
              <a:t>Median wages in Causeway Coast &amp; Glens rank 9</a:t>
            </a:r>
            <a:r>
              <a:rPr lang="en-US" baseline="30000"/>
              <a:t>th</a:t>
            </a:r>
            <a:r>
              <a:rPr lang="en-US"/>
              <a:t> in comparison to other council areas</a:t>
            </a:r>
          </a:p>
          <a:p>
            <a:endParaRPr lang="en-US"/>
          </a:p>
          <a:p>
            <a:pPr marL="0" indent="0">
              <a:buNone/>
            </a:pPr>
            <a:endParaRPr lang="en-GB"/>
          </a:p>
        </p:txBody>
      </p:sp>
      <p:pic>
        <p:nvPicPr>
          <p:cNvPr id="6" name="Picture 5">
            <a:extLst>
              <a:ext uri="{FF2B5EF4-FFF2-40B4-BE49-F238E27FC236}">
                <a16:creationId xmlns:a16="http://schemas.microsoft.com/office/drawing/2014/main" id="{A69F8411-B474-4F92-972E-49AD0EF96166}"/>
              </a:ext>
            </a:extLst>
          </p:cNvPr>
          <p:cNvPicPr>
            <a:picLocks noChangeAspect="1"/>
          </p:cNvPicPr>
          <p:nvPr/>
        </p:nvPicPr>
        <p:blipFill>
          <a:blip r:embed="rId2"/>
          <a:stretch>
            <a:fillRect/>
          </a:stretch>
        </p:blipFill>
        <p:spPr>
          <a:xfrm>
            <a:off x="929649" y="2208472"/>
            <a:ext cx="6085840" cy="3658021"/>
          </a:xfrm>
          <a:prstGeom prst="rect">
            <a:avLst/>
          </a:prstGeom>
        </p:spPr>
      </p:pic>
    </p:spTree>
    <p:extLst>
      <p:ext uri="{BB962C8B-B14F-4D97-AF65-F5344CB8AC3E}">
        <p14:creationId xmlns:p14="http://schemas.microsoft.com/office/powerpoint/2010/main" val="1127885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F79792-CA96-4CBE-8651-A484B191364C}"/>
              </a:ext>
            </a:extLst>
          </p:cNvPr>
          <p:cNvSpPr>
            <a:spLocks noGrp="1"/>
          </p:cNvSpPr>
          <p:nvPr>
            <p:ph type="body" sz="quarter" idx="11"/>
          </p:nvPr>
        </p:nvSpPr>
        <p:spPr/>
        <p:txBody>
          <a:bodyPr/>
          <a:lstStyle/>
          <a:p>
            <a:r>
              <a:rPr lang="en-US"/>
              <a:t>Disposable Household income</a:t>
            </a:r>
          </a:p>
        </p:txBody>
      </p:sp>
      <p:sp>
        <p:nvSpPr>
          <p:cNvPr id="4" name="Text Placeholder 3">
            <a:extLst>
              <a:ext uri="{FF2B5EF4-FFF2-40B4-BE49-F238E27FC236}">
                <a16:creationId xmlns:a16="http://schemas.microsoft.com/office/drawing/2014/main" id="{DE1750E1-2C90-4400-9266-3FCD5221797D}"/>
              </a:ext>
            </a:extLst>
          </p:cNvPr>
          <p:cNvSpPr>
            <a:spLocks noGrp="1"/>
          </p:cNvSpPr>
          <p:nvPr>
            <p:ph type="body" sz="quarter" idx="12"/>
          </p:nvPr>
        </p:nvSpPr>
        <p:spPr/>
        <p:txBody>
          <a:bodyPr/>
          <a:lstStyle/>
          <a:p>
            <a:r>
              <a:rPr lang="en-US"/>
              <a:t>Increasing disposable household income but in line with NI growth</a:t>
            </a:r>
          </a:p>
        </p:txBody>
      </p:sp>
      <p:sp>
        <p:nvSpPr>
          <p:cNvPr id="8" name="Text Placeholder 1">
            <a:extLst>
              <a:ext uri="{FF2B5EF4-FFF2-40B4-BE49-F238E27FC236}">
                <a16:creationId xmlns:a16="http://schemas.microsoft.com/office/drawing/2014/main" id="{FFE7A8AE-B354-443E-B95E-5BA85C0AE772}"/>
              </a:ext>
            </a:extLst>
          </p:cNvPr>
          <p:cNvSpPr>
            <a:spLocks noGrp="1"/>
          </p:cNvSpPr>
          <p:nvPr>
            <p:ph type="body" sz="quarter" idx="13"/>
          </p:nvPr>
        </p:nvSpPr>
        <p:spPr>
          <a:xfrm>
            <a:off x="1378710" y="5079730"/>
            <a:ext cx="9939425" cy="1457053"/>
          </a:xfrm>
        </p:spPr>
        <p:txBody>
          <a:bodyPr vert="horz" lIns="91440" tIns="45720" rIns="91440" bIns="45720" rtlCol="0" anchor="t">
            <a:noAutofit/>
          </a:bodyPr>
          <a:lstStyle/>
          <a:p>
            <a:endParaRPr lang="en-US" dirty="0"/>
          </a:p>
          <a:p>
            <a:r>
              <a:rPr lang="en-US" dirty="0"/>
              <a:t>In nominal terms disposable income has risen steadily within the council area over the last 10 years indicating an increase in standard of living. When benchmarked against NI disposable income it has fallen slightly below the NI average in recent years despite closing a sizeable gap from 2009. In 2019 disposable income per capita in Causeway Coast and Glens ranked fifth out of all council areas in NI.</a:t>
            </a:r>
          </a:p>
          <a:p>
            <a:endParaRPr lang="en-US" dirty="0"/>
          </a:p>
        </p:txBody>
      </p:sp>
      <p:sp>
        <p:nvSpPr>
          <p:cNvPr id="9" name="TextBox 8">
            <a:extLst>
              <a:ext uri="{FF2B5EF4-FFF2-40B4-BE49-F238E27FC236}">
                <a16:creationId xmlns:a16="http://schemas.microsoft.com/office/drawing/2014/main" id="{CF4418B8-6D96-407E-B834-DCE2500B2DF3}"/>
              </a:ext>
            </a:extLst>
          </p:cNvPr>
          <p:cNvSpPr txBox="1"/>
          <p:nvPr/>
        </p:nvSpPr>
        <p:spPr>
          <a:xfrm>
            <a:off x="738712" y="1448220"/>
            <a:ext cx="4474029" cy="424732"/>
          </a:xfrm>
          <a:prstGeom prst="rect">
            <a:avLst/>
          </a:prstGeom>
          <a:noFill/>
        </p:spPr>
        <p:txBody>
          <a:bodyPr wrap="square" rtlCol="0">
            <a:spAutoFit/>
          </a:bodyPr>
          <a:lstStyle/>
          <a:p>
            <a:pPr algn="ctr">
              <a:lnSpc>
                <a:spcPct val="90000"/>
              </a:lnSpc>
              <a:spcBef>
                <a:spcPts val="1000"/>
              </a:spcBef>
            </a:pPr>
            <a:r>
              <a:rPr lang="en-GB" sz="1200" b="1" spc="-50" dirty="0">
                <a:latin typeface="Arial" charset="0"/>
                <a:cs typeface="Arial" charset="0"/>
              </a:rPr>
              <a:t>Disposable household income (NI=100), Causeway Coast &amp; Glens, 2009 – 2019</a:t>
            </a:r>
          </a:p>
        </p:txBody>
      </p:sp>
      <p:sp>
        <p:nvSpPr>
          <p:cNvPr id="10" name="TextBox 9">
            <a:extLst>
              <a:ext uri="{FF2B5EF4-FFF2-40B4-BE49-F238E27FC236}">
                <a16:creationId xmlns:a16="http://schemas.microsoft.com/office/drawing/2014/main" id="{C84B4F7B-DAE8-4501-AAB7-01731E247C19}"/>
              </a:ext>
            </a:extLst>
          </p:cNvPr>
          <p:cNvSpPr txBox="1"/>
          <p:nvPr/>
        </p:nvSpPr>
        <p:spPr>
          <a:xfrm>
            <a:off x="2092335" y="6524757"/>
            <a:ext cx="4084320" cy="304800"/>
          </a:xfrm>
          <a:prstGeom prst="rect">
            <a:avLst/>
          </a:prstGeom>
        </p:spPr>
        <p:txBody>
          <a:bodyPr vert="horz" wrap="square" lIns="91440" tIns="45720" rIns="91440" bIns="45720" rtlCol="0" anchor="ctr">
            <a:noAutofit/>
          </a:bodyPr>
          <a:lstStyle/>
          <a:p>
            <a:r>
              <a:rPr lang="en-GB" sz="1000" b="1">
                <a:solidFill>
                  <a:srgbClr val="2B0E20"/>
                </a:solidFill>
                <a:latin typeface="Calibri" panose="020F0502020204030204" pitchFamily="34" charset="0"/>
                <a:cs typeface="Calibri" panose="020F0502020204030204" pitchFamily="34" charset="0"/>
              </a:rPr>
              <a:t>Source: </a:t>
            </a:r>
            <a:r>
              <a:rPr lang="en-GB" sz="1000">
                <a:solidFill>
                  <a:srgbClr val="2B0E20"/>
                </a:solidFill>
                <a:latin typeface="Calibri" panose="020F0502020204030204" pitchFamily="34" charset="0"/>
                <a:cs typeface="Calibri" panose="020F0502020204030204" pitchFamily="34" charset="0"/>
              </a:rPr>
              <a:t>ONS</a:t>
            </a:r>
          </a:p>
        </p:txBody>
      </p:sp>
      <p:sp>
        <p:nvSpPr>
          <p:cNvPr id="12" name="TextBox 11">
            <a:extLst>
              <a:ext uri="{FF2B5EF4-FFF2-40B4-BE49-F238E27FC236}">
                <a16:creationId xmlns:a16="http://schemas.microsoft.com/office/drawing/2014/main" id="{45EE9947-821C-438F-8DF9-9A4ABAF910E5}"/>
              </a:ext>
            </a:extLst>
          </p:cNvPr>
          <p:cNvSpPr txBox="1"/>
          <p:nvPr/>
        </p:nvSpPr>
        <p:spPr>
          <a:xfrm>
            <a:off x="7466940" y="1399826"/>
            <a:ext cx="3795411" cy="424732"/>
          </a:xfrm>
          <a:prstGeom prst="rect">
            <a:avLst/>
          </a:prstGeom>
          <a:noFill/>
        </p:spPr>
        <p:txBody>
          <a:bodyPr wrap="square" rtlCol="0">
            <a:spAutoFit/>
          </a:bodyPr>
          <a:lstStyle/>
          <a:p>
            <a:pPr algn="ctr">
              <a:lnSpc>
                <a:spcPct val="90000"/>
              </a:lnSpc>
              <a:spcBef>
                <a:spcPts val="1000"/>
              </a:spcBef>
            </a:pPr>
            <a:r>
              <a:rPr lang="en-GB" sz="1200" b="1" spc="-50">
                <a:latin typeface="Arial" charset="0"/>
                <a:cs typeface="Arial" charset="0"/>
              </a:rPr>
              <a:t>Disposable household income per capita , NI LGDs, 2019</a:t>
            </a:r>
          </a:p>
        </p:txBody>
      </p:sp>
      <p:pic>
        <p:nvPicPr>
          <p:cNvPr id="2" name="Picture 1">
            <a:extLst>
              <a:ext uri="{FF2B5EF4-FFF2-40B4-BE49-F238E27FC236}">
                <a16:creationId xmlns:a16="http://schemas.microsoft.com/office/drawing/2014/main" id="{5F5C41E8-0B23-48B9-8CB7-4064AA0086E3}"/>
              </a:ext>
            </a:extLst>
          </p:cNvPr>
          <p:cNvPicPr>
            <a:picLocks noChangeAspect="1"/>
          </p:cNvPicPr>
          <p:nvPr/>
        </p:nvPicPr>
        <p:blipFill>
          <a:blip r:embed="rId2"/>
          <a:stretch>
            <a:fillRect/>
          </a:stretch>
        </p:blipFill>
        <p:spPr>
          <a:xfrm>
            <a:off x="582207" y="1824558"/>
            <a:ext cx="5484222" cy="3148869"/>
          </a:xfrm>
          <a:prstGeom prst="rect">
            <a:avLst/>
          </a:prstGeom>
        </p:spPr>
      </p:pic>
      <p:pic>
        <p:nvPicPr>
          <p:cNvPr id="11" name="Picture 10">
            <a:extLst>
              <a:ext uri="{FF2B5EF4-FFF2-40B4-BE49-F238E27FC236}">
                <a16:creationId xmlns:a16="http://schemas.microsoft.com/office/drawing/2014/main" id="{E9C59AA0-68C2-40AF-8266-B0A2986BAA04}"/>
              </a:ext>
            </a:extLst>
          </p:cNvPr>
          <p:cNvPicPr>
            <a:picLocks noChangeAspect="1"/>
          </p:cNvPicPr>
          <p:nvPr/>
        </p:nvPicPr>
        <p:blipFill>
          <a:blip r:embed="rId3"/>
          <a:stretch>
            <a:fillRect/>
          </a:stretch>
        </p:blipFill>
        <p:spPr>
          <a:xfrm>
            <a:off x="6299329" y="1824558"/>
            <a:ext cx="5395428" cy="3060457"/>
          </a:xfrm>
          <a:prstGeom prst="rect">
            <a:avLst/>
          </a:prstGeom>
        </p:spPr>
      </p:pic>
    </p:spTree>
    <p:extLst>
      <p:ext uri="{BB962C8B-B14F-4D97-AF65-F5344CB8AC3E}">
        <p14:creationId xmlns:p14="http://schemas.microsoft.com/office/powerpoint/2010/main" val="3829575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44C651-8887-4AA8-87D7-A74577905EF9}"/>
              </a:ext>
            </a:extLst>
          </p:cNvPr>
          <p:cNvSpPr>
            <a:spLocks noGrp="1"/>
          </p:cNvSpPr>
          <p:nvPr>
            <p:ph type="body" sz="quarter" idx="11"/>
          </p:nvPr>
        </p:nvSpPr>
        <p:spPr/>
        <p:txBody>
          <a:bodyPr/>
          <a:lstStyle/>
          <a:p>
            <a:r>
              <a:rPr lang="en-US"/>
              <a:t>Disposable income across councils</a:t>
            </a:r>
          </a:p>
        </p:txBody>
      </p:sp>
      <p:pic>
        <p:nvPicPr>
          <p:cNvPr id="6" name="Picture 5">
            <a:extLst>
              <a:ext uri="{FF2B5EF4-FFF2-40B4-BE49-F238E27FC236}">
                <a16:creationId xmlns:a16="http://schemas.microsoft.com/office/drawing/2014/main" id="{51E4DD3D-C791-4DAE-B75D-D4A6839B789C}"/>
              </a:ext>
            </a:extLst>
          </p:cNvPr>
          <p:cNvPicPr>
            <a:picLocks noChangeAspect="1"/>
          </p:cNvPicPr>
          <p:nvPr/>
        </p:nvPicPr>
        <p:blipFill rotWithShape="1">
          <a:blip r:embed="rId2"/>
          <a:srcRect t="5079" b="38890"/>
          <a:stretch/>
        </p:blipFill>
        <p:spPr>
          <a:xfrm>
            <a:off x="2280460" y="1238569"/>
            <a:ext cx="7236514" cy="5255963"/>
          </a:xfrm>
          <a:prstGeom prst="rect">
            <a:avLst/>
          </a:prstGeom>
        </p:spPr>
      </p:pic>
      <p:sp>
        <p:nvSpPr>
          <p:cNvPr id="7" name="Oval 6">
            <a:extLst>
              <a:ext uri="{FF2B5EF4-FFF2-40B4-BE49-F238E27FC236}">
                <a16:creationId xmlns:a16="http://schemas.microsoft.com/office/drawing/2014/main" id="{F65140EE-D92D-4B00-9E7B-2D9C9B4427B2}"/>
              </a:ext>
            </a:extLst>
          </p:cNvPr>
          <p:cNvSpPr/>
          <p:nvPr/>
        </p:nvSpPr>
        <p:spPr>
          <a:xfrm>
            <a:off x="5188005" y="1575760"/>
            <a:ext cx="2181624" cy="131984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261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E1A1-D702-4CB1-8E4F-F8CB20EE4DA8}"/>
              </a:ext>
            </a:extLst>
          </p:cNvPr>
          <p:cNvSpPr>
            <a:spLocks noGrp="1"/>
          </p:cNvSpPr>
          <p:nvPr>
            <p:ph type="title"/>
          </p:nvPr>
        </p:nvSpPr>
        <p:spPr/>
        <p:txBody>
          <a:bodyPr>
            <a:normAutofit/>
          </a:bodyPr>
          <a:lstStyle/>
          <a:p>
            <a:r>
              <a:rPr lang="en-US"/>
              <a:t>Causeway Coast and Glens</a:t>
            </a:r>
          </a:p>
        </p:txBody>
      </p:sp>
      <p:sp>
        <p:nvSpPr>
          <p:cNvPr id="3" name="Text Placeholder 2">
            <a:extLst>
              <a:ext uri="{FF2B5EF4-FFF2-40B4-BE49-F238E27FC236}">
                <a16:creationId xmlns:a16="http://schemas.microsoft.com/office/drawing/2014/main" id="{FA214BAC-745E-4E9C-8A86-1C2FCDB27A53}"/>
              </a:ext>
            </a:extLst>
          </p:cNvPr>
          <p:cNvSpPr txBox="1">
            <a:spLocks/>
          </p:cNvSpPr>
          <p:nvPr/>
        </p:nvSpPr>
        <p:spPr>
          <a:xfrm>
            <a:off x="871902" y="3781499"/>
            <a:ext cx="7460301" cy="593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500" b="1">
                <a:solidFill>
                  <a:srgbClr val="00B0F0"/>
                </a:solidFill>
              </a:rPr>
              <a:t>Recent Performance and Economic Outlook</a:t>
            </a:r>
          </a:p>
        </p:txBody>
      </p:sp>
    </p:spTree>
    <p:extLst>
      <p:ext uri="{BB962C8B-B14F-4D97-AF65-F5344CB8AC3E}">
        <p14:creationId xmlns:p14="http://schemas.microsoft.com/office/powerpoint/2010/main" val="278785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46AB-FF4E-43D4-B48F-47323D3E0FAC}"/>
              </a:ext>
            </a:extLst>
          </p:cNvPr>
          <p:cNvSpPr>
            <a:spLocks noGrp="1"/>
          </p:cNvSpPr>
          <p:nvPr>
            <p:ph type="body" sz="quarter" idx="13"/>
          </p:nvPr>
        </p:nvSpPr>
        <p:spPr>
          <a:xfrm>
            <a:off x="7285317" y="1913952"/>
            <a:ext cx="4231033" cy="4062084"/>
          </a:xfrm>
        </p:spPr>
        <p:txBody>
          <a:bodyPr/>
          <a:lstStyle/>
          <a:p>
            <a:endParaRPr lang="en-GB" dirty="0"/>
          </a:p>
          <a:p>
            <a:endParaRPr lang="en-GB" dirty="0"/>
          </a:p>
          <a:p>
            <a:endParaRPr lang="en-US" dirty="0"/>
          </a:p>
          <a:p>
            <a:r>
              <a:rPr lang="en-US" dirty="0"/>
              <a:t>Causeway Coast and Glens real GVA growth rate for 2019 was -1.1%, the estimated figures for 2020 and 2021 are       -11.1% and 6.1% respectively. </a:t>
            </a:r>
          </a:p>
          <a:p>
            <a:pPr marL="0" indent="0">
              <a:buNone/>
            </a:pPr>
            <a:endParaRPr lang="en-US" dirty="0"/>
          </a:p>
          <a:p>
            <a:r>
              <a:rPr lang="en-US" dirty="0"/>
              <a:t>Forecasted </a:t>
            </a:r>
            <a:r>
              <a:rPr lang="en-US"/>
              <a:t>average annual growth rate </a:t>
            </a:r>
            <a:r>
              <a:rPr lang="en-US" dirty="0"/>
              <a:t>of 1.6% (2022-30) – equal to the NI average of 1.6% per annum for the same period</a:t>
            </a:r>
            <a:endParaRPr lang="en-GB" dirty="0"/>
          </a:p>
          <a:p>
            <a:endParaRPr lang="en-GB" dirty="0"/>
          </a:p>
        </p:txBody>
      </p:sp>
      <p:sp>
        <p:nvSpPr>
          <p:cNvPr id="3" name="Text Placeholder 2"/>
          <p:cNvSpPr>
            <a:spLocks noGrp="1"/>
          </p:cNvSpPr>
          <p:nvPr>
            <p:ph type="body" sz="quarter" idx="11"/>
          </p:nvPr>
        </p:nvSpPr>
        <p:spPr/>
        <p:txBody>
          <a:bodyPr vert="horz" lIns="91440" tIns="45720" rIns="91440" bIns="45720" rtlCol="0" anchor="t">
            <a:noAutofit/>
          </a:bodyPr>
          <a:lstStyle/>
          <a:p>
            <a:r>
              <a:rPr lang="en-US">
                <a:latin typeface="Arial"/>
                <a:cs typeface="Arial"/>
              </a:rPr>
              <a:t>Baseline forecasts show the COVID effect</a:t>
            </a:r>
            <a:endParaRPr lang="en-US"/>
          </a:p>
        </p:txBody>
      </p:sp>
      <p:sp>
        <p:nvSpPr>
          <p:cNvPr id="6" name="Text Placeholder 5"/>
          <p:cNvSpPr>
            <a:spLocks noGrp="1"/>
          </p:cNvSpPr>
          <p:nvPr>
            <p:ph type="body" sz="quarter" idx="12"/>
          </p:nvPr>
        </p:nvSpPr>
        <p:spPr/>
        <p:txBody>
          <a:bodyPr vert="horz" lIns="91440" tIns="45720" rIns="91440" bIns="45720" rtlCol="0" anchor="t">
            <a:noAutofit/>
          </a:bodyPr>
          <a:lstStyle/>
          <a:p>
            <a:r>
              <a:rPr lang="en-GB">
                <a:latin typeface="Arial"/>
                <a:cs typeface="Arial"/>
              </a:rPr>
              <a:t>Real GVA Growth Rate (%) to be equal to the NI rates</a:t>
            </a:r>
            <a:endParaRPr lang="en-GB"/>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4"/>
          </p:nvPr>
        </p:nvSpPr>
        <p:spPr>
          <a:xfrm>
            <a:off x="510836" y="1979150"/>
            <a:ext cx="5695616" cy="316908"/>
          </a:xfrm>
        </p:spPr>
        <p:txBody>
          <a:bodyPr/>
          <a:lstStyle/>
          <a:p>
            <a:r>
              <a:rPr lang="en-GB" dirty="0"/>
              <a:t>Real GVA growth rate (%), Causeway Coast &amp; Glens, 2002-21</a:t>
            </a:r>
          </a:p>
        </p:txBody>
      </p:sp>
      <p:sp>
        <p:nvSpPr>
          <p:cNvPr id="10" name="TextBox 9">
            <a:extLst>
              <a:ext uri="{FF2B5EF4-FFF2-40B4-BE49-F238E27FC236}">
                <a16:creationId xmlns:a16="http://schemas.microsoft.com/office/drawing/2014/main" id="{99B69284-5D13-405F-8848-5072BD3AFD1A}"/>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ONS (Regional Accounts), NISRA &amp; UUEPC Local Model Forecast Spring 2022</a:t>
            </a:r>
          </a:p>
        </p:txBody>
      </p:sp>
      <p:pic>
        <p:nvPicPr>
          <p:cNvPr id="7" name="Picture 6">
            <a:extLst>
              <a:ext uri="{FF2B5EF4-FFF2-40B4-BE49-F238E27FC236}">
                <a16:creationId xmlns:a16="http://schemas.microsoft.com/office/drawing/2014/main" id="{30B04EA7-0B81-4CC2-8807-F048C03BE056}"/>
              </a:ext>
            </a:extLst>
          </p:cNvPr>
          <p:cNvPicPr>
            <a:picLocks noChangeAspect="1"/>
          </p:cNvPicPr>
          <p:nvPr/>
        </p:nvPicPr>
        <p:blipFill>
          <a:blip r:embed="rId2"/>
          <a:stretch>
            <a:fillRect/>
          </a:stretch>
        </p:blipFill>
        <p:spPr>
          <a:xfrm>
            <a:off x="510836" y="2377627"/>
            <a:ext cx="6618627" cy="2896783"/>
          </a:xfrm>
          <a:prstGeom prst="rect">
            <a:avLst/>
          </a:prstGeom>
        </p:spPr>
      </p:pic>
    </p:spTree>
    <p:extLst>
      <p:ext uri="{BB962C8B-B14F-4D97-AF65-F5344CB8AC3E}">
        <p14:creationId xmlns:p14="http://schemas.microsoft.com/office/powerpoint/2010/main" val="2013817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46AB-FF4E-43D4-B48F-47323D3E0FAC}"/>
              </a:ext>
            </a:extLst>
          </p:cNvPr>
          <p:cNvSpPr>
            <a:spLocks noGrp="1"/>
          </p:cNvSpPr>
          <p:nvPr>
            <p:ph type="body" sz="quarter" idx="13"/>
          </p:nvPr>
        </p:nvSpPr>
        <p:spPr>
          <a:xfrm>
            <a:off x="6683433" y="2045616"/>
            <a:ext cx="4578918" cy="4128928"/>
          </a:xfrm>
        </p:spPr>
        <p:txBody>
          <a:bodyPr/>
          <a:lstStyle/>
          <a:p>
            <a:endParaRPr lang="en-GB" dirty="0"/>
          </a:p>
          <a:p>
            <a:r>
              <a:rPr lang="en-US" dirty="0"/>
              <a:t>Under the baseline scenario real GVA is within the council area is forecasted to increase by 13.6% over the 2022-30 period from £2.1bn (2022) to £2.4bn (2030).</a:t>
            </a:r>
          </a:p>
          <a:p>
            <a:endParaRPr lang="en-US" dirty="0"/>
          </a:p>
          <a:p>
            <a:r>
              <a:rPr lang="en-US" dirty="0"/>
              <a:t>GVA in 2020 and 2021 as estimated at £1.9 and £2.0bn respectively. </a:t>
            </a:r>
          </a:p>
          <a:p>
            <a:endParaRPr lang="en-GB" dirty="0"/>
          </a:p>
          <a:p>
            <a:endParaRPr lang="en-GB" dirty="0"/>
          </a:p>
        </p:txBody>
      </p:sp>
      <p:sp>
        <p:nvSpPr>
          <p:cNvPr id="3" name="Text Placeholder 2"/>
          <p:cNvSpPr>
            <a:spLocks noGrp="1"/>
          </p:cNvSpPr>
          <p:nvPr>
            <p:ph type="body" sz="quarter" idx="11"/>
          </p:nvPr>
        </p:nvSpPr>
        <p:spPr/>
        <p:txBody>
          <a:bodyPr vert="horz" lIns="91440" tIns="45720" rIns="91440" bIns="45720" rtlCol="0" anchor="t">
            <a:noAutofit/>
          </a:bodyPr>
          <a:lstStyle/>
          <a:p>
            <a:r>
              <a:rPr lang="en-US">
                <a:latin typeface="Arial"/>
                <a:cs typeface="Arial"/>
              </a:rPr>
              <a:t>Steady recovery in GVA forecast out to 2030</a:t>
            </a:r>
            <a:endParaRPr lang="en-US"/>
          </a:p>
        </p:txBody>
      </p:sp>
      <p:sp>
        <p:nvSpPr>
          <p:cNvPr id="6" name="Text Placeholder 5"/>
          <p:cNvSpPr>
            <a:spLocks noGrp="1"/>
          </p:cNvSpPr>
          <p:nvPr>
            <p:ph type="body" sz="quarter" idx="12"/>
          </p:nvPr>
        </p:nvSpPr>
        <p:spPr/>
        <p:txBody>
          <a:bodyPr vert="horz" lIns="91440" tIns="45720" rIns="91440" bIns="45720" rtlCol="0" anchor="t">
            <a:noAutofit/>
          </a:bodyPr>
          <a:lstStyle/>
          <a:p>
            <a:r>
              <a:rPr lang="en-GB" dirty="0">
                <a:latin typeface="Arial"/>
                <a:cs typeface="Arial"/>
              </a:rPr>
              <a:t>Real GVA (£bn) to reach 2019 peak by 2022</a:t>
            </a:r>
            <a:endParaRPr lang="en-GB" dirty="0"/>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4"/>
          </p:nvPr>
        </p:nvSpPr>
        <p:spPr>
          <a:xfrm>
            <a:off x="505072" y="1864091"/>
            <a:ext cx="5695616" cy="316908"/>
          </a:xfrm>
        </p:spPr>
        <p:txBody>
          <a:bodyPr/>
          <a:lstStyle/>
          <a:p>
            <a:r>
              <a:rPr lang="en-GB" dirty="0"/>
              <a:t>Real GVA (£bn), Causeway Coast &amp; Glens, 2001-30</a:t>
            </a:r>
          </a:p>
        </p:txBody>
      </p:sp>
      <p:sp>
        <p:nvSpPr>
          <p:cNvPr id="8" name="TextBox 7">
            <a:extLst>
              <a:ext uri="{FF2B5EF4-FFF2-40B4-BE49-F238E27FC236}">
                <a16:creationId xmlns:a16="http://schemas.microsoft.com/office/drawing/2014/main" id="{267F3224-6F00-421E-809F-FD47A5309558}"/>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ONS (Regional Accounts), NISRA &amp; UUEPC Local Model Forecast Spring 2022</a:t>
            </a:r>
          </a:p>
        </p:txBody>
      </p:sp>
      <p:pic>
        <p:nvPicPr>
          <p:cNvPr id="7" name="Picture 6">
            <a:extLst>
              <a:ext uri="{FF2B5EF4-FFF2-40B4-BE49-F238E27FC236}">
                <a16:creationId xmlns:a16="http://schemas.microsoft.com/office/drawing/2014/main" id="{FD92D83E-0535-46C9-9390-8240FB3DFE73}"/>
              </a:ext>
            </a:extLst>
          </p:cNvPr>
          <p:cNvPicPr>
            <a:picLocks noChangeAspect="1"/>
          </p:cNvPicPr>
          <p:nvPr/>
        </p:nvPicPr>
        <p:blipFill>
          <a:blip r:embed="rId2"/>
          <a:stretch>
            <a:fillRect/>
          </a:stretch>
        </p:blipFill>
        <p:spPr>
          <a:xfrm>
            <a:off x="162423" y="2265549"/>
            <a:ext cx="6038265" cy="3324546"/>
          </a:xfrm>
          <a:prstGeom prst="rect">
            <a:avLst/>
          </a:prstGeom>
        </p:spPr>
      </p:pic>
    </p:spTree>
    <p:extLst>
      <p:ext uri="{BB962C8B-B14F-4D97-AF65-F5344CB8AC3E}">
        <p14:creationId xmlns:p14="http://schemas.microsoft.com/office/powerpoint/2010/main" val="3805670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46AB-FF4E-43D4-B48F-47323D3E0FAC}"/>
              </a:ext>
            </a:extLst>
          </p:cNvPr>
          <p:cNvSpPr>
            <a:spLocks noGrp="1"/>
          </p:cNvSpPr>
          <p:nvPr>
            <p:ph type="body" sz="quarter" idx="13"/>
          </p:nvPr>
        </p:nvSpPr>
        <p:spPr/>
        <p:txBody>
          <a:bodyPr vert="horz" lIns="91440" tIns="45720" rIns="91440" bIns="45720" rtlCol="0" anchor="t">
            <a:noAutofit/>
          </a:bodyPr>
          <a:lstStyle/>
          <a:p>
            <a:endParaRPr lang="en-GB" dirty="0"/>
          </a:p>
          <a:p>
            <a:endParaRPr lang="en-GB" dirty="0"/>
          </a:p>
          <a:p>
            <a:r>
              <a:rPr lang="en-US" dirty="0">
                <a:latin typeface="Arial"/>
                <a:cs typeface="Arial"/>
              </a:rPr>
              <a:t>Real GVA growth is forecast to be 1.6% per annum between 2022-30. </a:t>
            </a:r>
            <a:r>
              <a:rPr lang="en-GB" dirty="0">
                <a:latin typeface="Arial"/>
                <a:cs typeface="Arial"/>
              </a:rPr>
              <a:t>Other Services and  Construction are forecast to drive growth as well as Professional &amp; Scientific.</a:t>
            </a:r>
            <a:endParaRPr lang="en-GB" dirty="0"/>
          </a:p>
          <a:p>
            <a:endParaRPr lang="en-GB" dirty="0"/>
          </a:p>
          <a:p>
            <a:r>
              <a:rPr lang="en-GB" dirty="0">
                <a:latin typeface="Arial"/>
                <a:cs typeface="Arial"/>
              </a:rPr>
              <a:t>Mining &amp; quarrying alongside Arts &amp; entertainment are expected to decline in the medium term.</a:t>
            </a:r>
            <a:endParaRPr lang="en-GB" dirty="0"/>
          </a:p>
        </p:txBody>
      </p:sp>
      <p:sp>
        <p:nvSpPr>
          <p:cNvPr id="3" name="Text Placeholder 2"/>
          <p:cNvSpPr>
            <a:spLocks noGrp="1"/>
          </p:cNvSpPr>
          <p:nvPr>
            <p:ph type="body" sz="quarter" idx="11"/>
          </p:nvPr>
        </p:nvSpPr>
        <p:spPr>
          <a:xfrm>
            <a:off x="929650" y="528217"/>
            <a:ext cx="9365704" cy="521526"/>
          </a:xfrm>
        </p:spPr>
        <p:txBody>
          <a:bodyPr vert="horz" lIns="91440" tIns="45720" rIns="91440" bIns="45720" rtlCol="0" anchor="t">
            <a:noAutofit/>
          </a:bodyPr>
          <a:lstStyle/>
          <a:p>
            <a:r>
              <a:rPr lang="en-US">
                <a:latin typeface="Arial"/>
                <a:cs typeface="Arial"/>
              </a:rPr>
              <a:t>GVA growth limited in most sectors </a:t>
            </a:r>
            <a:endParaRPr lang="en-US"/>
          </a:p>
        </p:txBody>
      </p:sp>
      <p:sp>
        <p:nvSpPr>
          <p:cNvPr id="6" name="Text Placeholder 5"/>
          <p:cNvSpPr>
            <a:spLocks noGrp="1"/>
          </p:cNvSpPr>
          <p:nvPr>
            <p:ph type="body" sz="quarter" idx="12"/>
          </p:nvPr>
        </p:nvSpPr>
        <p:spPr/>
        <p:txBody>
          <a:bodyPr vert="horz" lIns="91440" tIns="45720" rIns="91440" bIns="45720" rtlCol="0" anchor="t">
            <a:noAutofit/>
          </a:bodyPr>
          <a:lstStyle/>
          <a:p>
            <a:r>
              <a:rPr lang="en-GB">
                <a:latin typeface="Arial"/>
                <a:cs typeface="Arial"/>
              </a:rPr>
              <a:t>Real GVA CAGR (%) forecasts highlight increase in financial activities and other services</a:t>
            </a:r>
            <a:endParaRPr lang="en-GB"/>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4"/>
          </p:nvPr>
        </p:nvSpPr>
        <p:spPr>
          <a:xfrm>
            <a:off x="863124" y="1713984"/>
            <a:ext cx="5695616" cy="316908"/>
          </a:xfrm>
        </p:spPr>
        <p:txBody>
          <a:bodyPr/>
          <a:lstStyle/>
          <a:p>
            <a:r>
              <a:rPr lang="en-GB" dirty="0"/>
              <a:t>Real GVA CAGR (%), Causeway Coast &amp; Glens 2022-30</a:t>
            </a:r>
          </a:p>
        </p:txBody>
      </p:sp>
      <p:sp>
        <p:nvSpPr>
          <p:cNvPr id="10" name="TextBox 9">
            <a:extLst>
              <a:ext uri="{FF2B5EF4-FFF2-40B4-BE49-F238E27FC236}">
                <a16:creationId xmlns:a16="http://schemas.microsoft.com/office/drawing/2014/main" id="{DD424790-CA10-40FD-86D3-233C2FF6CBC0}"/>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ONS (Regional Accounts), NISRA &amp; UUEPC Local Model Forecast Spring 2022</a:t>
            </a:r>
          </a:p>
        </p:txBody>
      </p:sp>
      <p:pic>
        <p:nvPicPr>
          <p:cNvPr id="7" name="Picture 6">
            <a:extLst>
              <a:ext uri="{FF2B5EF4-FFF2-40B4-BE49-F238E27FC236}">
                <a16:creationId xmlns:a16="http://schemas.microsoft.com/office/drawing/2014/main" id="{8BFDF308-165F-4B95-BD7A-9DAE8D83B7A5}"/>
              </a:ext>
            </a:extLst>
          </p:cNvPr>
          <p:cNvPicPr>
            <a:picLocks noChangeAspect="1"/>
          </p:cNvPicPr>
          <p:nvPr/>
        </p:nvPicPr>
        <p:blipFill>
          <a:blip r:embed="rId2"/>
          <a:stretch>
            <a:fillRect/>
          </a:stretch>
        </p:blipFill>
        <p:spPr>
          <a:xfrm>
            <a:off x="1863082" y="2030892"/>
            <a:ext cx="3695700" cy="4200525"/>
          </a:xfrm>
          <a:prstGeom prst="rect">
            <a:avLst/>
          </a:prstGeom>
        </p:spPr>
      </p:pic>
    </p:spTree>
    <p:extLst>
      <p:ext uri="{BB962C8B-B14F-4D97-AF65-F5344CB8AC3E}">
        <p14:creationId xmlns:p14="http://schemas.microsoft.com/office/powerpoint/2010/main" val="231140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11AC17-4320-4D1F-BB3D-EAE587233576}"/>
              </a:ext>
            </a:extLst>
          </p:cNvPr>
          <p:cNvSpPr>
            <a:spLocks noGrp="1"/>
          </p:cNvSpPr>
          <p:nvPr>
            <p:ph type="body" sz="quarter" idx="13"/>
          </p:nvPr>
        </p:nvSpPr>
        <p:spPr/>
        <p:txBody>
          <a:bodyPr vert="horz" lIns="91440" tIns="45720" rIns="91440" bIns="45720" rtlCol="0" anchor="t">
            <a:noAutofit/>
          </a:bodyPr>
          <a:lstStyle/>
          <a:p>
            <a:r>
              <a:rPr lang="en-US" sz="1800" dirty="0">
                <a:solidFill>
                  <a:schemeClr val="tx1"/>
                </a:solidFill>
                <a:latin typeface="Arial"/>
                <a:cs typeface="Arial"/>
              </a:rPr>
              <a:t>The Spring 2022 Outlook is based on an expectation that the strong recovery seen in the latter part of 2021 will continue into 2022 but that it will be accompanied by higher levels of inflation and cost of living pressures than we have seen in a decade and more. </a:t>
            </a:r>
            <a:endParaRPr lang="en-US" sz="1800" dirty="0">
              <a:solidFill>
                <a:schemeClr val="tx1"/>
              </a:solidFill>
            </a:endParaRPr>
          </a:p>
          <a:p>
            <a:endParaRPr lang="en-US" sz="1800" dirty="0">
              <a:solidFill>
                <a:schemeClr val="tx1"/>
              </a:solidFill>
            </a:endParaRPr>
          </a:p>
          <a:p>
            <a:r>
              <a:rPr lang="en-US" sz="1800" dirty="0">
                <a:solidFill>
                  <a:schemeClr val="tx1"/>
                </a:solidFill>
                <a:latin typeface="Arial"/>
                <a:cs typeface="Arial"/>
              </a:rPr>
              <a:t>As the pandemic supports for businesses and incomes provided by Governments (</a:t>
            </a:r>
            <a:r>
              <a:rPr lang="en-US" sz="1800" dirty="0" err="1">
                <a:solidFill>
                  <a:schemeClr val="tx1"/>
                </a:solidFill>
                <a:latin typeface="Arial"/>
                <a:cs typeface="Arial"/>
              </a:rPr>
              <a:t>eg</a:t>
            </a:r>
            <a:r>
              <a:rPr lang="en-US" sz="1800" dirty="0">
                <a:solidFill>
                  <a:schemeClr val="tx1"/>
                </a:solidFill>
                <a:latin typeface="Arial"/>
                <a:cs typeface="Arial"/>
              </a:rPr>
              <a:t>: furlough, SEISS, back to business grants and rates holidays) have come to an end, this Outlook focuses more on the nature of the recovery and some of the issues that might arise in the next few years. To assist your thinking in this we have also included a special section on new datasets that can provide an ongoing picture of the </a:t>
            </a:r>
            <a:r>
              <a:rPr lang="en-US" sz="1800" dirty="0" err="1">
                <a:solidFill>
                  <a:schemeClr val="tx1"/>
                </a:solidFill>
                <a:latin typeface="Arial"/>
                <a:cs typeface="Arial"/>
              </a:rPr>
              <a:t>labour</a:t>
            </a:r>
            <a:r>
              <a:rPr lang="en-US" sz="1800" dirty="0">
                <a:solidFill>
                  <a:schemeClr val="tx1"/>
                </a:solidFill>
                <a:latin typeface="Arial"/>
                <a:cs typeface="Arial"/>
              </a:rPr>
              <a:t> market and incomes. </a:t>
            </a:r>
          </a:p>
          <a:p>
            <a:endParaRPr lang="en-US" sz="1800" b="1" u="sng" dirty="0">
              <a:solidFill>
                <a:schemeClr val="tx1"/>
              </a:solidFill>
              <a:latin typeface="Arial"/>
              <a:cs typeface="Arial"/>
            </a:endParaRPr>
          </a:p>
          <a:p>
            <a:r>
              <a:rPr lang="en-US" sz="1800" dirty="0">
                <a:solidFill>
                  <a:schemeClr val="tx1"/>
                </a:solidFill>
                <a:latin typeface="Arial"/>
                <a:cs typeface="Arial"/>
              </a:rPr>
              <a:t>The two scenarios for the Spring 2022 Outlook have the following assumptions:</a:t>
            </a:r>
          </a:p>
          <a:p>
            <a:r>
              <a:rPr lang="en-US" sz="1800" b="1" i="1" dirty="0">
                <a:solidFill>
                  <a:schemeClr val="tx1"/>
                </a:solidFill>
                <a:latin typeface="Arial"/>
                <a:cs typeface="Arial"/>
              </a:rPr>
              <a:t>Baseline – </a:t>
            </a:r>
            <a:r>
              <a:rPr lang="en-US" sz="1800" dirty="0">
                <a:solidFill>
                  <a:schemeClr val="tx1"/>
                </a:solidFill>
                <a:latin typeface="Arial"/>
                <a:cs typeface="Arial"/>
              </a:rPr>
              <a:t>Assumption that the recovery will see the value of GVA returning to pre-COVID levels in 2022 and employment rates by next year.</a:t>
            </a:r>
          </a:p>
          <a:p>
            <a:r>
              <a:rPr lang="en-US" sz="1800" b="1" i="1" dirty="0">
                <a:solidFill>
                  <a:schemeClr val="tx1"/>
                </a:solidFill>
                <a:latin typeface="Arial"/>
                <a:cs typeface="Arial"/>
              </a:rPr>
              <a:t>Upper – </a:t>
            </a:r>
            <a:r>
              <a:rPr lang="en-US" sz="1800" dirty="0">
                <a:solidFill>
                  <a:schemeClr val="tx1"/>
                </a:solidFill>
                <a:latin typeface="Arial"/>
                <a:cs typeface="Arial"/>
              </a:rPr>
              <a:t>This scenario assumes an additional 76,800 jobs being created within the economy over the 2022-2030 period. Employment is also expected to exceed pre-covid levels in 2022. </a:t>
            </a:r>
            <a:endParaRPr lang="en-US" sz="1800" dirty="0">
              <a:solidFill>
                <a:srgbClr val="FF0000"/>
              </a:solidFill>
            </a:endParaRPr>
          </a:p>
        </p:txBody>
      </p:sp>
      <p:sp>
        <p:nvSpPr>
          <p:cNvPr id="3" name="Text Placeholder 2">
            <a:extLst>
              <a:ext uri="{FF2B5EF4-FFF2-40B4-BE49-F238E27FC236}">
                <a16:creationId xmlns:a16="http://schemas.microsoft.com/office/drawing/2014/main" id="{15D1012B-09A1-4DEE-898C-622CEA3E5B74}"/>
              </a:ext>
            </a:extLst>
          </p:cNvPr>
          <p:cNvSpPr>
            <a:spLocks noGrp="1"/>
          </p:cNvSpPr>
          <p:nvPr>
            <p:ph type="body" sz="quarter" idx="11"/>
          </p:nvPr>
        </p:nvSpPr>
        <p:spPr/>
        <p:txBody>
          <a:bodyPr vert="horz" lIns="91440" tIns="45720" rIns="91440" bIns="45720" rtlCol="0" anchor="t">
            <a:noAutofit/>
          </a:bodyPr>
          <a:lstStyle/>
          <a:p>
            <a:r>
              <a:rPr lang="en-US">
                <a:latin typeface="Arial"/>
                <a:cs typeface="Arial"/>
              </a:rPr>
              <a:t>Introduction</a:t>
            </a:r>
            <a:endParaRPr lang="en-US"/>
          </a:p>
        </p:txBody>
      </p:sp>
      <p:sp>
        <p:nvSpPr>
          <p:cNvPr id="4" name="Text Placeholder 3">
            <a:extLst>
              <a:ext uri="{FF2B5EF4-FFF2-40B4-BE49-F238E27FC236}">
                <a16:creationId xmlns:a16="http://schemas.microsoft.com/office/drawing/2014/main" id="{64B16C97-D38F-4134-862A-A4555A21869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76189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6F3917AC-9A16-45BE-A39D-6CA609B1732F}"/>
              </a:ext>
            </a:extLst>
          </p:cNvPr>
          <p:cNvSpPr>
            <a:spLocks noGrp="1"/>
          </p:cNvSpPr>
          <p:nvPr>
            <p:ph type="body" sz="quarter" idx="11"/>
          </p:nvPr>
        </p:nvSpPr>
        <p:spPr>
          <a:xfrm>
            <a:off x="459338" y="416567"/>
            <a:ext cx="10187973" cy="476034"/>
          </a:xfrm>
        </p:spPr>
        <p:txBody>
          <a:bodyPr/>
          <a:lstStyle/>
          <a:p>
            <a:r>
              <a:rPr lang="en-GB"/>
              <a:t>Strong Employment growth</a:t>
            </a:r>
          </a:p>
        </p:txBody>
      </p:sp>
      <p:sp>
        <p:nvSpPr>
          <p:cNvPr id="8" name="TextBox 7">
            <a:extLst>
              <a:ext uri="{FF2B5EF4-FFF2-40B4-BE49-F238E27FC236}">
                <a16:creationId xmlns:a16="http://schemas.microsoft.com/office/drawing/2014/main" id="{466EF72A-42C1-4AD2-8E81-768C7168AC09}"/>
              </a:ext>
            </a:extLst>
          </p:cNvPr>
          <p:cNvSpPr txBox="1"/>
          <p:nvPr/>
        </p:nvSpPr>
        <p:spPr>
          <a:xfrm>
            <a:off x="1842768" y="6604334"/>
            <a:ext cx="80106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effectLst/>
                <a:uLnTx/>
                <a:uFillTx/>
                <a:latin typeface="Calibri "/>
                <a:cs typeface="Arial" panose="020B0604020202020204" pitchFamily="34" charset="0"/>
              </a:rPr>
              <a:t>Source: </a:t>
            </a:r>
            <a:r>
              <a:rPr lang="en-GB" sz="1000">
                <a:latin typeface="Calibri "/>
                <a:cs typeface="Arial" panose="020B0604020202020204" pitchFamily="34" charset="0"/>
              </a:rPr>
              <a:t>NISRA (BRES) &amp; UUEPC Analysis</a:t>
            </a:r>
            <a:endParaRPr kumimoji="0" lang="en-GB" sz="1000" b="0" i="0" u="none" strike="noStrike" kern="1200" cap="none" spc="0" normalizeH="0" baseline="0" noProof="0">
              <a:ln>
                <a:noFill/>
              </a:ln>
              <a:effectLst/>
              <a:uLnTx/>
              <a:uFillTx/>
              <a:latin typeface="Calibri "/>
              <a:cs typeface="Arial" panose="020B0604020202020204" pitchFamily="34" charset="0"/>
            </a:endParaRPr>
          </a:p>
        </p:txBody>
      </p:sp>
      <p:sp>
        <p:nvSpPr>
          <p:cNvPr id="9" name="Text Placeholder 5">
            <a:extLst>
              <a:ext uri="{FF2B5EF4-FFF2-40B4-BE49-F238E27FC236}">
                <a16:creationId xmlns:a16="http://schemas.microsoft.com/office/drawing/2014/main" id="{592700EF-5E4E-4898-9BAC-00D30C89D8B9}"/>
              </a:ext>
            </a:extLst>
          </p:cNvPr>
          <p:cNvSpPr txBox="1">
            <a:spLocks/>
          </p:cNvSpPr>
          <p:nvPr/>
        </p:nvSpPr>
        <p:spPr>
          <a:xfrm>
            <a:off x="374659" y="1909292"/>
            <a:ext cx="6540500" cy="3349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dirty="0">
                <a:solidFill>
                  <a:prstClr val="black"/>
                </a:solidFill>
                <a:latin typeface="Arial" panose="020B0604020202020204"/>
                <a:cs typeface="Arial" panose="020B0604020202020204" pitchFamily="34" charset="0"/>
              </a:rPr>
              <a:t>Total workplace employment, Causeway Coast &amp; Glens, 2001-21</a:t>
            </a:r>
          </a:p>
          <a:p>
            <a:pPr marL="0" indent="0" algn="ctr">
              <a:buNone/>
            </a:pPr>
            <a:endParaRPr lang="en-GB" sz="1200" b="1" dirty="0">
              <a:solidFill>
                <a:prstClr val="black"/>
              </a:solidFill>
              <a:latin typeface="Arial" panose="020B0604020202020204"/>
              <a:cs typeface="Arial" panose="020B0604020202020204" pitchFamily="34" charset="0"/>
            </a:endParaRPr>
          </a:p>
          <a:p>
            <a:pPr marL="0" indent="0">
              <a:buNone/>
            </a:pPr>
            <a:endParaRPr lang="en-GB" dirty="0"/>
          </a:p>
        </p:txBody>
      </p:sp>
      <p:sp>
        <p:nvSpPr>
          <p:cNvPr id="12" name="Text Placeholder 1">
            <a:extLst>
              <a:ext uri="{FF2B5EF4-FFF2-40B4-BE49-F238E27FC236}">
                <a16:creationId xmlns:a16="http://schemas.microsoft.com/office/drawing/2014/main" id="{827FB0EE-9550-4093-9356-0B4F936738AB}"/>
              </a:ext>
            </a:extLst>
          </p:cNvPr>
          <p:cNvSpPr txBox="1">
            <a:spLocks/>
          </p:cNvSpPr>
          <p:nvPr/>
        </p:nvSpPr>
        <p:spPr>
          <a:xfrm>
            <a:off x="7117700" y="2076773"/>
            <a:ext cx="4578918" cy="4460561"/>
          </a:xfrm>
          <a:prstGeom prst="rect">
            <a:avLst/>
          </a:prstGeom>
        </p:spPr>
        <p:txBody>
          <a:bodyPr vert="horz" lIns="91440" tIns="45720" rIns="91440" bIns="45720" rtlCol="0" anchor="t">
            <a:noAutofit/>
          </a:bodyPr>
          <a:lstStyle>
            <a:lvl1pPr marL="285750" indent="-285750" algn="just" defTabSz="914400" rtl="0" eaLnBrk="1" latinLnBrk="0" hangingPunct="1">
              <a:lnSpc>
                <a:spcPct val="100000"/>
              </a:lnSpc>
              <a:spcBef>
                <a:spcPts val="0"/>
              </a:spcBef>
              <a:buFont typeface="Arial" charset="0"/>
              <a:buChar char="•"/>
              <a:defRPr sz="1500" b="0" i="0" kern="1200" spc="0" baseline="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GB" sz="1400" dirty="0"/>
              <a:t>Total employment in Causeway Coast and Glens has decreased from 52,400 in 2001 to 50,500 in 2021 – 3.8% decrease. However, 2015-2019 saw strong pre-pandemic employment growth.</a:t>
            </a:r>
          </a:p>
          <a:p>
            <a:endParaRPr lang="en-GB" sz="1400" dirty="0"/>
          </a:p>
          <a:p>
            <a:r>
              <a:rPr lang="en-GB" sz="1400" dirty="0"/>
              <a:t>The council area accounted for 5.8% of total jobs in NI for 2021</a:t>
            </a:r>
          </a:p>
          <a:p>
            <a:pPr marL="0" indent="0">
              <a:buNone/>
            </a:pPr>
            <a:endParaRPr lang="en-GB" sz="1400" dirty="0"/>
          </a:p>
          <a:p>
            <a:r>
              <a:rPr lang="en-GB" sz="1400" dirty="0"/>
              <a:t>Historically Retail has been a key sector for employment opportunities accounting for 16.6% of the workforce.</a:t>
            </a:r>
          </a:p>
          <a:p>
            <a:endParaRPr lang="en-GB" sz="1400" dirty="0"/>
          </a:p>
          <a:p>
            <a:r>
              <a:rPr lang="en-US" sz="1400" dirty="0">
                <a:latin typeface="Arial"/>
                <a:cs typeface="Arial"/>
              </a:rPr>
              <a:t>Self employment was adversely affected during the Covid-19 pandemic. Within the council self-employment has fallen from 20% of total employment to 16% over the 2019-2021 period which translated to a loss of approximately 2,600 self-employed jobs.</a:t>
            </a:r>
            <a:endParaRPr lang="en-GB" sz="1400" dirty="0">
              <a:latin typeface="Arial"/>
              <a:cs typeface="Arial"/>
            </a:endParaRPr>
          </a:p>
          <a:p>
            <a:endParaRPr lang="en-GB" dirty="0"/>
          </a:p>
        </p:txBody>
      </p:sp>
      <p:sp>
        <p:nvSpPr>
          <p:cNvPr id="5" name="Text Placeholder 4">
            <a:extLst>
              <a:ext uri="{FF2B5EF4-FFF2-40B4-BE49-F238E27FC236}">
                <a16:creationId xmlns:a16="http://schemas.microsoft.com/office/drawing/2014/main" id="{9C78A479-A0D6-43A3-A46A-C9E48193A9AE}"/>
              </a:ext>
            </a:extLst>
          </p:cNvPr>
          <p:cNvSpPr>
            <a:spLocks noGrp="1"/>
          </p:cNvSpPr>
          <p:nvPr>
            <p:ph type="body" sz="quarter" idx="12"/>
          </p:nvPr>
        </p:nvSpPr>
        <p:spPr>
          <a:xfrm>
            <a:off x="486097" y="970131"/>
            <a:ext cx="9360400" cy="398477"/>
          </a:xfrm>
        </p:spPr>
        <p:txBody>
          <a:bodyPr vert="horz" lIns="91440" tIns="45720" rIns="91440" bIns="45720" rtlCol="0" anchor="t">
            <a:noAutofit/>
          </a:bodyPr>
          <a:lstStyle/>
          <a:p>
            <a:r>
              <a:rPr lang="en-GB" dirty="0">
                <a:latin typeface="Arial"/>
                <a:cs typeface="Arial"/>
              </a:rPr>
              <a:t>Slight dip in employment in 2020 but employee jobs protected by furlough</a:t>
            </a:r>
            <a:endParaRPr lang="en-GB" dirty="0"/>
          </a:p>
        </p:txBody>
      </p:sp>
      <p:pic>
        <p:nvPicPr>
          <p:cNvPr id="2" name="Picture 1">
            <a:extLst>
              <a:ext uri="{FF2B5EF4-FFF2-40B4-BE49-F238E27FC236}">
                <a16:creationId xmlns:a16="http://schemas.microsoft.com/office/drawing/2014/main" id="{D62397BB-E2EA-4ED5-B367-4D187C87857E}"/>
              </a:ext>
            </a:extLst>
          </p:cNvPr>
          <p:cNvPicPr>
            <a:picLocks noChangeAspect="1"/>
          </p:cNvPicPr>
          <p:nvPr/>
        </p:nvPicPr>
        <p:blipFill>
          <a:blip r:embed="rId2"/>
          <a:stretch>
            <a:fillRect/>
          </a:stretch>
        </p:blipFill>
        <p:spPr>
          <a:xfrm>
            <a:off x="211373" y="2275053"/>
            <a:ext cx="6866123" cy="2830347"/>
          </a:xfrm>
          <a:prstGeom prst="rect">
            <a:avLst/>
          </a:prstGeom>
        </p:spPr>
      </p:pic>
    </p:spTree>
    <p:extLst>
      <p:ext uri="{BB962C8B-B14F-4D97-AF65-F5344CB8AC3E}">
        <p14:creationId xmlns:p14="http://schemas.microsoft.com/office/powerpoint/2010/main" val="617425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25D034-4585-4B5F-A3A4-8E4F837631B0}"/>
              </a:ext>
            </a:extLst>
          </p:cNvPr>
          <p:cNvSpPr>
            <a:spLocks noGrp="1"/>
          </p:cNvSpPr>
          <p:nvPr>
            <p:ph type="body" sz="quarter" idx="11"/>
          </p:nvPr>
        </p:nvSpPr>
        <p:spPr/>
        <p:txBody>
          <a:bodyPr/>
          <a:lstStyle/>
          <a:p>
            <a:r>
              <a:rPr lang="en-US"/>
              <a:t>Effects of the furlough scheme</a:t>
            </a:r>
          </a:p>
        </p:txBody>
      </p:sp>
      <p:sp>
        <p:nvSpPr>
          <p:cNvPr id="4" name="Text Placeholder 3">
            <a:extLst>
              <a:ext uri="{FF2B5EF4-FFF2-40B4-BE49-F238E27FC236}">
                <a16:creationId xmlns:a16="http://schemas.microsoft.com/office/drawing/2014/main" id="{EFB91C65-7844-4CD2-8764-87D5F25F2D90}"/>
              </a:ext>
            </a:extLst>
          </p:cNvPr>
          <p:cNvSpPr>
            <a:spLocks noGrp="1"/>
          </p:cNvSpPr>
          <p:nvPr>
            <p:ph type="body" sz="quarter" idx="12"/>
          </p:nvPr>
        </p:nvSpPr>
        <p:spPr/>
        <p:txBody>
          <a:bodyPr/>
          <a:lstStyle/>
          <a:p>
            <a:endParaRPr lang="en-US"/>
          </a:p>
        </p:txBody>
      </p:sp>
      <p:sp>
        <p:nvSpPr>
          <p:cNvPr id="8" name="Text Placeholder 5">
            <a:extLst>
              <a:ext uri="{FF2B5EF4-FFF2-40B4-BE49-F238E27FC236}">
                <a16:creationId xmlns:a16="http://schemas.microsoft.com/office/drawing/2014/main" id="{8E2A8D95-1293-4D1D-BE21-956F4F2AB6FB}"/>
              </a:ext>
            </a:extLst>
          </p:cNvPr>
          <p:cNvSpPr txBox="1">
            <a:spLocks/>
          </p:cNvSpPr>
          <p:nvPr/>
        </p:nvSpPr>
        <p:spPr>
          <a:xfrm>
            <a:off x="228401" y="1516004"/>
            <a:ext cx="6540500" cy="6175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a:solidFill>
                  <a:prstClr val="black"/>
                </a:solidFill>
                <a:latin typeface="Arial" panose="020B0604020202020204"/>
                <a:cs typeface="Arial" panose="020B0604020202020204" pitchFamily="34" charset="0"/>
              </a:rPr>
              <a:t>Number of furloughed employments and % of NI total furloughed employments, Causeway Coast &amp; Glens, May – September 2021</a:t>
            </a:r>
          </a:p>
          <a:p>
            <a:pPr marL="0" indent="0">
              <a:buNone/>
            </a:pPr>
            <a:endParaRPr lang="en-GB"/>
          </a:p>
        </p:txBody>
      </p:sp>
      <p:sp>
        <p:nvSpPr>
          <p:cNvPr id="9" name="Text Placeholder 1">
            <a:extLst>
              <a:ext uri="{FF2B5EF4-FFF2-40B4-BE49-F238E27FC236}">
                <a16:creationId xmlns:a16="http://schemas.microsoft.com/office/drawing/2014/main" id="{1A9D595E-01DB-42AB-96E4-A5AFF2E829A4}"/>
              </a:ext>
            </a:extLst>
          </p:cNvPr>
          <p:cNvSpPr txBox="1">
            <a:spLocks/>
          </p:cNvSpPr>
          <p:nvPr/>
        </p:nvSpPr>
        <p:spPr>
          <a:xfrm>
            <a:off x="6965300" y="2333421"/>
            <a:ext cx="4578918" cy="3935648"/>
          </a:xfrm>
          <a:prstGeom prst="rect">
            <a:avLst/>
          </a:prstGeom>
        </p:spPr>
        <p:txBody>
          <a:bodyPr vert="horz" lIns="91440" tIns="45720" rIns="91440" bIns="45720" rtlCol="0">
            <a:noAutofit/>
          </a:bodyPr>
          <a:lstStyle>
            <a:lvl1pPr marL="285750" indent="-285750" algn="just" defTabSz="914400" rtl="0" eaLnBrk="1" latinLnBrk="0" hangingPunct="1">
              <a:lnSpc>
                <a:spcPct val="100000"/>
              </a:lnSpc>
              <a:spcBef>
                <a:spcPts val="0"/>
              </a:spcBef>
              <a:buFont typeface="Arial" charset="0"/>
              <a:buChar char="•"/>
              <a:defRPr sz="1500" b="0" i="0" kern="1200" spc="0" baseline="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GB" sz="1400" dirty="0"/>
              <a:t>The number of furloughed employments in Causeway Coast &amp; Glens decreased in the final months of the Coronavirus Job Retention scheme (CJRS) in line with the overall NI trend.</a:t>
            </a:r>
          </a:p>
          <a:p>
            <a:endParaRPr lang="en-GB" sz="1400" dirty="0"/>
          </a:p>
          <a:p>
            <a:r>
              <a:rPr lang="en-GB" sz="1400" dirty="0"/>
              <a:t>Causeway represented approximately 7% of total furloughed employments in Northern Ireland. This figure remained consistent across the duration of the scheme.</a:t>
            </a:r>
          </a:p>
          <a:p>
            <a:endParaRPr lang="en-GB" sz="1400" dirty="0"/>
          </a:p>
          <a:p>
            <a:r>
              <a:rPr lang="en-GB" sz="1400" dirty="0"/>
              <a:t>On the final day of the CJRS scheme 1,800 employments within the council area were registered on furlough.</a:t>
            </a:r>
          </a:p>
          <a:p>
            <a:endParaRPr lang="en-GB" sz="1400" dirty="0"/>
          </a:p>
          <a:p>
            <a:pPr marL="0" indent="0">
              <a:buNone/>
            </a:pPr>
            <a:endParaRPr lang="en-GB" sz="1400" dirty="0"/>
          </a:p>
          <a:p>
            <a:endParaRPr lang="en-GB" dirty="0"/>
          </a:p>
        </p:txBody>
      </p:sp>
      <p:sp>
        <p:nvSpPr>
          <p:cNvPr id="10" name="TextBox 9">
            <a:extLst>
              <a:ext uri="{FF2B5EF4-FFF2-40B4-BE49-F238E27FC236}">
                <a16:creationId xmlns:a16="http://schemas.microsoft.com/office/drawing/2014/main" id="{AAA0B86C-1D3A-4F77-939B-D626D5960DBF}"/>
              </a:ext>
            </a:extLst>
          </p:cNvPr>
          <p:cNvSpPr txBox="1"/>
          <p:nvPr/>
        </p:nvSpPr>
        <p:spPr>
          <a:xfrm>
            <a:off x="1842768" y="6604334"/>
            <a:ext cx="80106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effectLst/>
                <a:uLnTx/>
                <a:uFillTx/>
                <a:latin typeface="Calibri "/>
                <a:cs typeface="Arial" panose="020B0604020202020204" pitchFamily="34" charset="0"/>
              </a:rPr>
              <a:t>Source: </a:t>
            </a:r>
            <a:r>
              <a:rPr kumimoji="0" lang="en-GB" sz="1000" i="0" u="none" strike="noStrike" kern="1200" cap="none" spc="0" normalizeH="0" baseline="0" noProof="0">
                <a:ln>
                  <a:noFill/>
                </a:ln>
                <a:effectLst/>
                <a:uLnTx/>
                <a:uFillTx/>
                <a:latin typeface="Calibri "/>
                <a:cs typeface="Arial" panose="020B0604020202020204" pitchFamily="34" charset="0"/>
              </a:rPr>
              <a:t>HMRC</a:t>
            </a:r>
          </a:p>
        </p:txBody>
      </p:sp>
      <p:pic>
        <p:nvPicPr>
          <p:cNvPr id="2" name="Picture 1">
            <a:extLst>
              <a:ext uri="{FF2B5EF4-FFF2-40B4-BE49-F238E27FC236}">
                <a16:creationId xmlns:a16="http://schemas.microsoft.com/office/drawing/2014/main" id="{67B575FC-E5A3-4C3E-B888-4C7FBC57039B}"/>
              </a:ext>
            </a:extLst>
          </p:cNvPr>
          <p:cNvPicPr>
            <a:picLocks noChangeAspect="1"/>
          </p:cNvPicPr>
          <p:nvPr/>
        </p:nvPicPr>
        <p:blipFill>
          <a:blip r:embed="rId2"/>
          <a:stretch>
            <a:fillRect/>
          </a:stretch>
        </p:blipFill>
        <p:spPr>
          <a:xfrm>
            <a:off x="1056905" y="2133599"/>
            <a:ext cx="5711996" cy="3427198"/>
          </a:xfrm>
          <a:prstGeom prst="rect">
            <a:avLst/>
          </a:prstGeom>
        </p:spPr>
      </p:pic>
    </p:spTree>
    <p:extLst>
      <p:ext uri="{BB962C8B-B14F-4D97-AF65-F5344CB8AC3E}">
        <p14:creationId xmlns:p14="http://schemas.microsoft.com/office/powerpoint/2010/main" val="1836901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25D034-4585-4B5F-A3A4-8E4F837631B0}"/>
              </a:ext>
            </a:extLst>
          </p:cNvPr>
          <p:cNvSpPr>
            <a:spLocks noGrp="1"/>
          </p:cNvSpPr>
          <p:nvPr>
            <p:ph type="body" sz="quarter" idx="11"/>
          </p:nvPr>
        </p:nvSpPr>
        <p:spPr/>
        <p:txBody>
          <a:bodyPr/>
          <a:lstStyle/>
          <a:p>
            <a:r>
              <a:rPr lang="en-US"/>
              <a:t>Furlough support by sector</a:t>
            </a:r>
          </a:p>
        </p:txBody>
      </p:sp>
      <p:sp>
        <p:nvSpPr>
          <p:cNvPr id="4" name="Text Placeholder 3">
            <a:extLst>
              <a:ext uri="{FF2B5EF4-FFF2-40B4-BE49-F238E27FC236}">
                <a16:creationId xmlns:a16="http://schemas.microsoft.com/office/drawing/2014/main" id="{EFB91C65-7844-4CD2-8764-87D5F25F2D90}"/>
              </a:ext>
            </a:extLst>
          </p:cNvPr>
          <p:cNvSpPr>
            <a:spLocks noGrp="1"/>
          </p:cNvSpPr>
          <p:nvPr>
            <p:ph type="body" sz="quarter" idx="12"/>
          </p:nvPr>
        </p:nvSpPr>
        <p:spPr/>
        <p:txBody>
          <a:bodyPr/>
          <a:lstStyle/>
          <a:p>
            <a:endParaRPr lang="en-US"/>
          </a:p>
        </p:txBody>
      </p:sp>
      <p:sp>
        <p:nvSpPr>
          <p:cNvPr id="8" name="Text Placeholder 5">
            <a:extLst>
              <a:ext uri="{FF2B5EF4-FFF2-40B4-BE49-F238E27FC236}">
                <a16:creationId xmlns:a16="http://schemas.microsoft.com/office/drawing/2014/main" id="{8E2A8D95-1293-4D1D-BE21-956F4F2AB6FB}"/>
              </a:ext>
            </a:extLst>
          </p:cNvPr>
          <p:cNvSpPr txBox="1">
            <a:spLocks/>
          </p:cNvSpPr>
          <p:nvPr/>
        </p:nvSpPr>
        <p:spPr>
          <a:xfrm>
            <a:off x="888512" y="1545942"/>
            <a:ext cx="5040285" cy="9674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a:solidFill>
                  <a:prstClr val="black"/>
                </a:solidFill>
                <a:latin typeface="Arial" panose="020B0604020202020204"/>
                <a:cs typeface="Arial" panose="020B0604020202020204" pitchFamily="34" charset="0"/>
              </a:rPr>
              <a:t>Number of furloughed employments by sector, Causeway Coast &amp; Glens, May vs. September 2021</a:t>
            </a:r>
          </a:p>
        </p:txBody>
      </p:sp>
      <p:sp>
        <p:nvSpPr>
          <p:cNvPr id="9" name="Text Placeholder 1">
            <a:extLst>
              <a:ext uri="{FF2B5EF4-FFF2-40B4-BE49-F238E27FC236}">
                <a16:creationId xmlns:a16="http://schemas.microsoft.com/office/drawing/2014/main" id="{1A9D595E-01DB-42AB-96E4-A5AFF2E829A4}"/>
              </a:ext>
            </a:extLst>
          </p:cNvPr>
          <p:cNvSpPr txBox="1">
            <a:spLocks/>
          </p:cNvSpPr>
          <p:nvPr/>
        </p:nvSpPr>
        <p:spPr>
          <a:xfrm>
            <a:off x="6965300" y="2333421"/>
            <a:ext cx="4578918" cy="3935648"/>
          </a:xfrm>
          <a:prstGeom prst="rect">
            <a:avLst/>
          </a:prstGeom>
        </p:spPr>
        <p:txBody>
          <a:bodyPr vert="horz" lIns="91440" tIns="45720" rIns="91440" bIns="45720" rtlCol="0">
            <a:noAutofit/>
          </a:bodyPr>
          <a:lstStyle>
            <a:lvl1pPr marL="285750" indent="-285750" algn="just" defTabSz="914400" rtl="0" eaLnBrk="1" latinLnBrk="0" hangingPunct="1">
              <a:lnSpc>
                <a:spcPct val="100000"/>
              </a:lnSpc>
              <a:spcBef>
                <a:spcPts val="0"/>
              </a:spcBef>
              <a:buFont typeface="Arial" charset="0"/>
              <a:buChar char="•"/>
              <a:defRPr sz="1500" b="0" i="0" kern="1200" spc="0" baseline="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r>
              <a:rPr lang="en-GB" sz="1400"/>
              <a:t>The sectors most heavily reliant on the furlough scheme in May 21 remained the same as those in September 21 however at a much lower rate. </a:t>
            </a:r>
          </a:p>
          <a:p>
            <a:endParaRPr lang="en-GB" sz="1400"/>
          </a:p>
          <a:p>
            <a:r>
              <a:rPr lang="en-GB" sz="1400"/>
              <a:t>ICT however had a higher rate in May 21 but had “bounced back” to a lower rate by September, largely owing to the easing of Covid-19 restrictions and the gradual return to the office. </a:t>
            </a:r>
          </a:p>
          <a:p>
            <a:endParaRPr lang="en-GB" sz="1400"/>
          </a:p>
          <a:p>
            <a:r>
              <a:rPr lang="en-GB" sz="1400"/>
              <a:t>The biggest difference came in Accommodation &amp; Food indicating a healthy recovery within the hospitality sector.</a:t>
            </a:r>
          </a:p>
          <a:p>
            <a:endParaRPr lang="en-GB" sz="1400"/>
          </a:p>
          <a:p>
            <a:pPr marL="0" indent="0">
              <a:buNone/>
            </a:pPr>
            <a:endParaRPr lang="en-GB" sz="1400"/>
          </a:p>
          <a:p>
            <a:endParaRPr lang="en-GB"/>
          </a:p>
        </p:txBody>
      </p:sp>
      <p:sp>
        <p:nvSpPr>
          <p:cNvPr id="10" name="TextBox 9">
            <a:extLst>
              <a:ext uri="{FF2B5EF4-FFF2-40B4-BE49-F238E27FC236}">
                <a16:creationId xmlns:a16="http://schemas.microsoft.com/office/drawing/2014/main" id="{AAA0B86C-1D3A-4F77-939B-D626D5960DBF}"/>
              </a:ext>
            </a:extLst>
          </p:cNvPr>
          <p:cNvSpPr txBox="1"/>
          <p:nvPr/>
        </p:nvSpPr>
        <p:spPr>
          <a:xfrm>
            <a:off x="1842768" y="6604334"/>
            <a:ext cx="801069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effectLst/>
                <a:uLnTx/>
                <a:uFillTx/>
                <a:latin typeface="Calibri "/>
                <a:cs typeface="Arial" panose="020B0604020202020204" pitchFamily="34" charset="0"/>
              </a:rPr>
              <a:t>Source: </a:t>
            </a:r>
            <a:r>
              <a:rPr kumimoji="0" lang="en-GB" sz="1000" i="0" u="none" strike="noStrike" kern="1200" cap="none" spc="0" normalizeH="0" baseline="0" noProof="0">
                <a:ln>
                  <a:noFill/>
                </a:ln>
                <a:effectLst/>
                <a:uLnTx/>
                <a:uFillTx/>
                <a:latin typeface="Calibri "/>
                <a:cs typeface="Arial" panose="020B0604020202020204" pitchFamily="34" charset="0"/>
              </a:rPr>
              <a:t>HMRC</a:t>
            </a:r>
          </a:p>
        </p:txBody>
      </p:sp>
      <p:pic>
        <p:nvPicPr>
          <p:cNvPr id="7" name="Picture 6">
            <a:extLst>
              <a:ext uri="{FF2B5EF4-FFF2-40B4-BE49-F238E27FC236}">
                <a16:creationId xmlns:a16="http://schemas.microsoft.com/office/drawing/2014/main" id="{E5F3D757-4ABF-4DC5-BEE2-B270C8F0C1E8}"/>
              </a:ext>
            </a:extLst>
          </p:cNvPr>
          <p:cNvPicPr>
            <a:picLocks noChangeAspect="1"/>
          </p:cNvPicPr>
          <p:nvPr/>
        </p:nvPicPr>
        <p:blipFill>
          <a:blip r:embed="rId2"/>
          <a:stretch>
            <a:fillRect/>
          </a:stretch>
        </p:blipFill>
        <p:spPr>
          <a:xfrm>
            <a:off x="538107" y="2138651"/>
            <a:ext cx="5557893" cy="3301790"/>
          </a:xfrm>
          <a:prstGeom prst="rect">
            <a:avLst/>
          </a:prstGeom>
        </p:spPr>
      </p:pic>
    </p:spTree>
    <p:extLst>
      <p:ext uri="{BB962C8B-B14F-4D97-AF65-F5344CB8AC3E}">
        <p14:creationId xmlns:p14="http://schemas.microsoft.com/office/powerpoint/2010/main" val="1938377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46AB-FF4E-43D4-B48F-47323D3E0FAC}"/>
              </a:ext>
            </a:extLst>
          </p:cNvPr>
          <p:cNvSpPr>
            <a:spLocks noGrp="1"/>
          </p:cNvSpPr>
          <p:nvPr>
            <p:ph type="body" sz="quarter" idx="13"/>
          </p:nvPr>
        </p:nvSpPr>
        <p:spPr>
          <a:xfrm>
            <a:off x="6683433" y="2322731"/>
            <a:ext cx="4578918" cy="3851813"/>
          </a:xfrm>
        </p:spPr>
        <p:txBody>
          <a:bodyPr/>
          <a:lstStyle/>
          <a:p>
            <a:endParaRPr lang="en-GB" dirty="0"/>
          </a:p>
          <a:p>
            <a:endParaRPr lang="en-GB" dirty="0"/>
          </a:p>
          <a:p>
            <a:endParaRPr lang="en-GB" dirty="0"/>
          </a:p>
          <a:p>
            <a:r>
              <a:rPr lang="en-GB" dirty="0"/>
              <a:t>Total employment under the baseline scenario is forecasted to increase to 54,500 by 2030, up from 51,200 in 2022 – a 6.8% increase</a:t>
            </a:r>
          </a:p>
          <a:p>
            <a:pPr marL="0" indent="0">
              <a:buNone/>
            </a:pPr>
            <a:endParaRPr lang="en-GB" dirty="0"/>
          </a:p>
          <a:p>
            <a:r>
              <a:rPr lang="en-GB" dirty="0"/>
              <a:t>Upper scenario forecasts total employment to be 55,900 by 2030</a:t>
            </a:r>
          </a:p>
          <a:p>
            <a:endParaRPr lang="en-GB" dirty="0"/>
          </a:p>
          <a:p>
            <a:pPr marL="0" indent="0">
              <a:buNone/>
            </a:pPr>
            <a:endParaRPr lang="en-GB" dirty="0"/>
          </a:p>
        </p:txBody>
      </p:sp>
      <p:sp>
        <p:nvSpPr>
          <p:cNvPr id="3" name="Text Placeholder 2"/>
          <p:cNvSpPr>
            <a:spLocks noGrp="1"/>
          </p:cNvSpPr>
          <p:nvPr>
            <p:ph type="body" sz="quarter" idx="11"/>
          </p:nvPr>
        </p:nvSpPr>
        <p:spPr/>
        <p:txBody>
          <a:bodyPr/>
          <a:lstStyle/>
          <a:p>
            <a:r>
              <a:rPr lang="en-US"/>
              <a:t>Causeway Coast &amp; Glens:</a:t>
            </a:r>
          </a:p>
        </p:txBody>
      </p:sp>
      <p:sp>
        <p:nvSpPr>
          <p:cNvPr id="6" name="Text Placeholder 5"/>
          <p:cNvSpPr>
            <a:spLocks noGrp="1"/>
          </p:cNvSpPr>
          <p:nvPr>
            <p:ph type="body" sz="quarter" idx="12"/>
          </p:nvPr>
        </p:nvSpPr>
        <p:spPr/>
        <p:txBody>
          <a:bodyPr/>
          <a:lstStyle/>
          <a:p>
            <a:r>
              <a:rPr lang="en-GB"/>
              <a:t>Total Workplace Employment</a:t>
            </a:r>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4"/>
          </p:nvPr>
        </p:nvSpPr>
        <p:spPr>
          <a:xfrm>
            <a:off x="510836" y="1924254"/>
            <a:ext cx="5695616" cy="316908"/>
          </a:xfrm>
        </p:spPr>
        <p:txBody>
          <a:bodyPr/>
          <a:lstStyle/>
          <a:p>
            <a:r>
              <a:rPr lang="en-GB"/>
              <a:t>Total workplace based employment, Causeway Coast &amp; Glens, 2001-30</a:t>
            </a:r>
          </a:p>
        </p:txBody>
      </p:sp>
      <p:sp>
        <p:nvSpPr>
          <p:cNvPr id="8" name="TextBox 7">
            <a:extLst>
              <a:ext uri="{FF2B5EF4-FFF2-40B4-BE49-F238E27FC236}">
                <a16:creationId xmlns:a16="http://schemas.microsoft.com/office/drawing/2014/main" id="{3BEF363F-195E-4D45-9F28-FD67540582CB}"/>
              </a:ext>
            </a:extLst>
          </p:cNvPr>
          <p:cNvSpPr txBox="1"/>
          <p:nvPr/>
        </p:nvSpPr>
        <p:spPr>
          <a:xfrm>
            <a:off x="1647980" y="6551229"/>
            <a:ext cx="8145710" cy="246221"/>
          </a:xfrm>
          <a:prstGeom prst="rect">
            <a:avLst/>
          </a:prstGeom>
          <a:noFill/>
        </p:spPr>
        <p:txBody>
          <a:bodyPr wrap="square" rtlCol="0">
            <a:spAutoFit/>
          </a:bodyPr>
          <a:lstStyle/>
          <a:p>
            <a:r>
              <a:rPr lang="en-GB" sz="1000" b="1">
                <a:solidFill>
                  <a:srgbClr val="404040"/>
                </a:solidFill>
              </a:rPr>
              <a:t>Source:</a:t>
            </a:r>
            <a:r>
              <a:rPr lang="en-GB" sz="1000"/>
              <a:t> NISRA (BRES) &amp; UUEPC Local Model Forecast Spring 2022</a:t>
            </a:r>
          </a:p>
        </p:txBody>
      </p:sp>
      <p:pic>
        <p:nvPicPr>
          <p:cNvPr id="7" name="Picture 6">
            <a:extLst>
              <a:ext uri="{FF2B5EF4-FFF2-40B4-BE49-F238E27FC236}">
                <a16:creationId xmlns:a16="http://schemas.microsoft.com/office/drawing/2014/main" id="{1ED5EFC0-6D83-4066-AAE4-53CA7CD4B088}"/>
              </a:ext>
            </a:extLst>
          </p:cNvPr>
          <p:cNvPicPr>
            <a:picLocks noChangeAspect="1"/>
          </p:cNvPicPr>
          <p:nvPr/>
        </p:nvPicPr>
        <p:blipFill>
          <a:blip r:embed="rId2"/>
          <a:stretch>
            <a:fillRect/>
          </a:stretch>
        </p:blipFill>
        <p:spPr>
          <a:xfrm>
            <a:off x="145329" y="2322731"/>
            <a:ext cx="6426630" cy="2963222"/>
          </a:xfrm>
          <a:prstGeom prst="rect">
            <a:avLst/>
          </a:prstGeom>
        </p:spPr>
      </p:pic>
    </p:spTree>
    <p:extLst>
      <p:ext uri="{BB962C8B-B14F-4D97-AF65-F5344CB8AC3E}">
        <p14:creationId xmlns:p14="http://schemas.microsoft.com/office/powerpoint/2010/main" val="2914529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46AB-FF4E-43D4-B48F-47323D3E0FAC}"/>
              </a:ext>
            </a:extLst>
          </p:cNvPr>
          <p:cNvSpPr>
            <a:spLocks noGrp="1"/>
          </p:cNvSpPr>
          <p:nvPr>
            <p:ph type="body" sz="quarter" idx="13"/>
          </p:nvPr>
        </p:nvSpPr>
        <p:spPr/>
        <p:txBody>
          <a:bodyPr vert="horz" lIns="91440" tIns="45720" rIns="91440" bIns="45720" rtlCol="0" anchor="t">
            <a:noAutofit/>
          </a:bodyPr>
          <a:lstStyle/>
          <a:p>
            <a:endParaRPr lang="en-GB"/>
          </a:p>
          <a:p>
            <a:endParaRPr lang="en-GB"/>
          </a:p>
          <a:p>
            <a:endParaRPr lang="en-GB"/>
          </a:p>
          <a:p>
            <a:r>
              <a:rPr lang="en-US" dirty="0">
                <a:latin typeface="Arial"/>
                <a:cs typeface="Arial"/>
              </a:rPr>
              <a:t>Causeway Coast &amp; Glens is forecasted to gain around an additional 3,300 jobs by 2030</a:t>
            </a:r>
          </a:p>
          <a:p>
            <a:pPr marL="0" indent="0">
              <a:buNone/>
            </a:pPr>
            <a:endParaRPr lang="en-US"/>
          </a:p>
          <a:p>
            <a:r>
              <a:rPr lang="en-US" dirty="0">
                <a:latin typeface="Arial"/>
                <a:cs typeface="Arial"/>
              </a:rPr>
              <a:t>The main driver of this increase is growth within the construction and hospitality sectors.</a:t>
            </a:r>
          </a:p>
          <a:p>
            <a:pPr marL="0" indent="0">
              <a:buNone/>
            </a:pPr>
            <a:endParaRPr lang="en-US"/>
          </a:p>
          <a:p>
            <a:r>
              <a:rPr lang="en-US" dirty="0">
                <a:latin typeface="Arial"/>
                <a:cs typeface="Arial"/>
              </a:rPr>
              <a:t>Retail on the other hand is set to lose approximately 100 jobs with other minor decreases in arts &amp; entertainment and mining.</a:t>
            </a:r>
          </a:p>
          <a:p>
            <a:endParaRPr lang="en-GB"/>
          </a:p>
        </p:txBody>
      </p:sp>
      <p:sp>
        <p:nvSpPr>
          <p:cNvPr id="3" name="Text Placeholder 2"/>
          <p:cNvSpPr>
            <a:spLocks noGrp="1"/>
          </p:cNvSpPr>
          <p:nvPr>
            <p:ph type="body" sz="quarter" idx="11"/>
          </p:nvPr>
        </p:nvSpPr>
        <p:spPr/>
        <p:txBody>
          <a:bodyPr/>
          <a:lstStyle/>
          <a:p>
            <a:r>
              <a:rPr lang="en-US"/>
              <a:t>Causeway Coast &amp; Glens:</a:t>
            </a:r>
          </a:p>
        </p:txBody>
      </p:sp>
      <p:sp>
        <p:nvSpPr>
          <p:cNvPr id="6" name="Text Placeholder 5"/>
          <p:cNvSpPr>
            <a:spLocks noGrp="1"/>
          </p:cNvSpPr>
          <p:nvPr>
            <p:ph type="body" sz="quarter" idx="12"/>
          </p:nvPr>
        </p:nvSpPr>
        <p:spPr/>
        <p:txBody>
          <a:bodyPr/>
          <a:lstStyle/>
          <a:p>
            <a:r>
              <a:rPr lang="en-GB"/>
              <a:t>Sectoral Employment Change</a:t>
            </a:r>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4"/>
          </p:nvPr>
        </p:nvSpPr>
        <p:spPr>
          <a:xfrm>
            <a:off x="642875" y="1520815"/>
            <a:ext cx="5695616" cy="316908"/>
          </a:xfrm>
        </p:spPr>
        <p:txBody>
          <a:bodyPr/>
          <a:lstStyle/>
          <a:p>
            <a:r>
              <a:rPr lang="en-GB"/>
              <a:t>Change in employment, Causeway Coast &amp; Glens, 2022-2030</a:t>
            </a:r>
          </a:p>
        </p:txBody>
      </p:sp>
      <p:sp>
        <p:nvSpPr>
          <p:cNvPr id="8" name="TextBox 7">
            <a:extLst>
              <a:ext uri="{FF2B5EF4-FFF2-40B4-BE49-F238E27FC236}">
                <a16:creationId xmlns:a16="http://schemas.microsoft.com/office/drawing/2014/main" id="{43BBD6E5-D4BF-4765-8F9D-E5A9FA7D9AE5}"/>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NISRA (BRES) &amp; UUEPC Local Model Forecast Spring 2022</a:t>
            </a:r>
          </a:p>
        </p:txBody>
      </p:sp>
      <p:pic>
        <p:nvPicPr>
          <p:cNvPr id="4" name="Picture 3">
            <a:extLst>
              <a:ext uri="{FF2B5EF4-FFF2-40B4-BE49-F238E27FC236}">
                <a16:creationId xmlns:a16="http://schemas.microsoft.com/office/drawing/2014/main" id="{8E94110B-BED3-4C11-96F8-254335CC315D}"/>
              </a:ext>
            </a:extLst>
          </p:cNvPr>
          <p:cNvPicPr>
            <a:picLocks noChangeAspect="1"/>
          </p:cNvPicPr>
          <p:nvPr/>
        </p:nvPicPr>
        <p:blipFill>
          <a:blip r:embed="rId2"/>
          <a:stretch>
            <a:fillRect/>
          </a:stretch>
        </p:blipFill>
        <p:spPr>
          <a:xfrm>
            <a:off x="610384" y="1871443"/>
            <a:ext cx="5728108" cy="3833223"/>
          </a:xfrm>
          <a:prstGeom prst="rect">
            <a:avLst/>
          </a:prstGeom>
        </p:spPr>
      </p:pic>
    </p:spTree>
    <p:extLst>
      <p:ext uri="{BB962C8B-B14F-4D97-AF65-F5344CB8AC3E}">
        <p14:creationId xmlns:p14="http://schemas.microsoft.com/office/powerpoint/2010/main" val="3264135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vert="horz" lIns="91440" tIns="45720" rIns="91440" bIns="45720" rtlCol="0" anchor="t">
            <a:noAutofit/>
          </a:bodyPr>
          <a:lstStyle/>
          <a:p>
            <a:r>
              <a:rPr lang="en-US">
                <a:latin typeface="Arial"/>
                <a:cs typeface="Arial"/>
              </a:rPr>
              <a:t>Causeway Coast &amp; Glens:</a:t>
            </a:r>
            <a:endParaRPr lang="en-US"/>
          </a:p>
        </p:txBody>
      </p:sp>
      <p:sp>
        <p:nvSpPr>
          <p:cNvPr id="10" name="Text Placeholder 4">
            <a:extLst>
              <a:ext uri="{FF2B5EF4-FFF2-40B4-BE49-F238E27FC236}">
                <a16:creationId xmlns:a16="http://schemas.microsoft.com/office/drawing/2014/main" id="{A1DF302C-2329-46D6-BBB4-B19A88723EFB}"/>
              </a:ext>
            </a:extLst>
          </p:cNvPr>
          <p:cNvSpPr txBox="1">
            <a:spLocks/>
          </p:cNvSpPr>
          <p:nvPr/>
        </p:nvSpPr>
        <p:spPr>
          <a:xfrm>
            <a:off x="414039" y="1590678"/>
            <a:ext cx="6621761" cy="3169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b="1" spc="-50">
                <a:latin typeface="Arial" charset="0"/>
                <a:cs typeface="Arial" charset="0"/>
              </a:rPr>
              <a:t>Total workplace based employment (Net Change), Causeway Coast &amp; Glens, 2012-30</a:t>
            </a:r>
          </a:p>
        </p:txBody>
      </p:sp>
      <p:sp>
        <p:nvSpPr>
          <p:cNvPr id="7" name="TextBox 6">
            <a:extLst>
              <a:ext uri="{FF2B5EF4-FFF2-40B4-BE49-F238E27FC236}">
                <a16:creationId xmlns:a16="http://schemas.microsoft.com/office/drawing/2014/main" id="{E09A6C30-C8A3-42A1-A41F-E6932585A4B1}"/>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NISRA (BRES) &amp; UUEPC Analysis</a:t>
            </a:r>
          </a:p>
        </p:txBody>
      </p:sp>
      <p:sp>
        <p:nvSpPr>
          <p:cNvPr id="8" name="Text Placeholder 1">
            <a:extLst>
              <a:ext uri="{FF2B5EF4-FFF2-40B4-BE49-F238E27FC236}">
                <a16:creationId xmlns:a16="http://schemas.microsoft.com/office/drawing/2014/main" id="{B649F537-9605-4C2F-98EC-B051D65A215F}"/>
              </a:ext>
            </a:extLst>
          </p:cNvPr>
          <p:cNvSpPr txBox="1">
            <a:spLocks/>
          </p:cNvSpPr>
          <p:nvPr/>
        </p:nvSpPr>
        <p:spPr>
          <a:xfrm>
            <a:off x="6948017" y="1783794"/>
            <a:ext cx="4578918" cy="4460561"/>
          </a:xfrm>
          <a:prstGeom prst="rect">
            <a:avLst/>
          </a:prstGeom>
        </p:spPr>
        <p:txBody>
          <a:bodyPr vert="horz" lIns="91440" tIns="45720" rIns="91440" bIns="45720" rtlCol="0">
            <a:noAutofit/>
          </a:bodyPr>
          <a:lstStyle>
            <a:lvl1pPr marL="285750" indent="-285750" algn="just" defTabSz="914400" rtl="0" eaLnBrk="1" latinLnBrk="0" hangingPunct="1">
              <a:lnSpc>
                <a:spcPct val="100000"/>
              </a:lnSpc>
              <a:spcBef>
                <a:spcPts val="0"/>
              </a:spcBef>
              <a:buFont typeface="Arial" charset="0"/>
              <a:buChar char="•"/>
              <a:defRPr sz="1500" b="0" i="0" kern="1200" spc="0" baseline="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a:p>
          <a:p>
            <a:endParaRPr lang="en-GB" sz="1400"/>
          </a:p>
          <a:p>
            <a:endParaRPr lang="en-GB"/>
          </a:p>
        </p:txBody>
      </p:sp>
      <p:sp>
        <p:nvSpPr>
          <p:cNvPr id="11" name="Text Placeholder 1">
            <a:extLst>
              <a:ext uri="{FF2B5EF4-FFF2-40B4-BE49-F238E27FC236}">
                <a16:creationId xmlns:a16="http://schemas.microsoft.com/office/drawing/2014/main" id="{45A6B44B-FB86-4FD1-8E40-667F6AB00EE3}"/>
              </a:ext>
            </a:extLst>
          </p:cNvPr>
          <p:cNvSpPr txBox="1">
            <a:spLocks/>
          </p:cNvSpPr>
          <p:nvPr/>
        </p:nvSpPr>
        <p:spPr>
          <a:xfrm>
            <a:off x="7035800" y="1962199"/>
            <a:ext cx="4578918" cy="4460561"/>
          </a:xfrm>
          <a:prstGeom prst="rect">
            <a:avLst/>
          </a:prstGeom>
        </p:spPr>
        <p:txBody>
          <a:bodyPr vert="horz" lIns="91440" tIns="45720" rIns="91440" bIns="45720" rtlCol="0" anchor="t">
            <a:noAutofit/>
          </a:bodyPr>
          <a:lstStyle>
            <a:lvl1pPr marL="285750" indent="-285750" algn="just" defTabSz="914400" rtl="0" eaLnBrk="1" latinLnBrk="0" hangingPunct="1">
              <a:lnSpc>
                <a:spcPct val="100000"/>
              </a:lnSpc>
              <a:spcBef>
                <a:spcPts val="0"/>
              </a:spcBef>
              <a:buFont typeface="Arial" charset="0"/>
              <a:buChar char="•"/>
              <a:defRPr sz="1500" b="0" i="0" kern="1200" spc="0" baseline="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p>
          <a:p>
            <a:r>
              <a:rPr lang="en-US" sz="1400">
                <a:latin typeface="Arial"/>
                <a:cs typeface="Arial"/>
              </a:rPr>
              <a:t>Manufacturing and Other services have been the main drivers over 2012-19 period with 2,100 jobs created – this strong job growth has been offset by job losses in other sectors over the same period.</a:t>
            </a:r>
          </a:p>
          <a:p>
            <a:endParaRPr lang="en-US" sz="1400">
              <a:latin typeface="Arial"/>
              <a:cs typeface="Arial"/>
            </a:endParaRPr>
          </a:p>
          <a:p>
            <a:r>
              <a:rPr lang="en-US" sz="1400">
                <a:latin typeface="Arial"/>
                <a:cs typeface="Arial"/>
              </a:rPr>
              <a:t>Construction and Hospitality are set to drive jobs over the next decade with 1,100 jobs being created alone between these two key sectors.</a:t>
            </a:r>
          </a:p>
          <a:p>
            <a:endParaRPr lang="en-US" sz="1400">
              <a:latin typeface="Arial"/>
              <a:cs typeface="Arial"/>
            </a:endParaRPr>
          </a:p>
          <a:p>
            <a:r>
              <a:rPr lang="en-US" sz="1400">
                <a:latin typeface="Arial"/>
                <a:cs typeface="Arial"/>
              </a:rPr>
              <a:t>Sectoral revisions have been made and the retail sector is still expected to decline but to a lesser extent that previously thought by 2030. Retail also suffered considerably as a result of Covid-19. </a:t>
            </a:r>
          </a:p>
          <a:p>
            <a:endParaRPr lang="en-US" sz="1400">
              <a:latin typeface="Arial"/>
              <a:cs typeface="Arial"/>
            </a:endParaRPr>
          </a:p>
          <a:p>
            <a:r>
              <a:rPr lang="en-US" sz="1400">
                <a:latin typeface="Arial"/>
                <a:cs typeface="Arial"/>
              </a:rPr>
              <a:t>Growth within the public sector is predominately within the health and social work.</a:t>
            </a:r>
          </a:p>
          <a:p>
            <a:endParaRPr lang="en-GB" sz="1400"/>
          </a:p>
        </p:txBody>
      </p:sp>
      <p:sp>
        <p:nvSpPr>
          <p:cNvPr id="4" name="Text Placeholder 3">
            <a:extLst>
              <a:ext uri="{FF2B5EF4-FFF2-40B4-BE49-F238E27FC236}">
                <a16:creationId xmlns:a16="http://schemas.microsoft.com/office/drawing/2014/main" id="{6F577305-A200-40F8-8B1B-3A9CEFCDD48F}"/>
              </a:ext>
            </a:extLst>
          </p:cNvPr>
          <p:cNvSpPr>
            <a:spLocks noGrp="1"/>
          </p:cNvSpPr>
          <p:nvPr>
            <p:ph type="body" sz="quarter" idx="12"/>
          </p:nvPr>
        </p:nvSpPr>
        <p:spPr>
          <a:xfrm>
            <a:off x="986515" y="1117982"/>
            <a:ext cx="9360400" cy="398477"/>
          </a:xfrm>
        </p:spPr>
        <p:txBody>
          <a:bodyPr/>
          <a:lstStyle/>
          <a:p>
            <a:r>
              <a:rPr lang="en-US"/>
              <a:t>Changing sectoral trends</a:t>
            </a:r>
            <a:endParaRPr lang="en-GB"/>
          </a:p>
        </p:txBody>
      </p:sp>
      <p:pic>
        <p:nvPicPr>
          <p:cNvPr id="2" name="Picture 1">
            <a:extLst>
              <a:ext uri="{FF2B5EF4-FFF2-40B4-BE49-F238E27FC236}">
                <a16:creationId xmlns:a16="http://schemas.microsoft.com/office/drawing/2014/main" id="{BC4767DC-A16A-40BA-81D0-3E44C0943895}"/>
              </a:ext>
            </a:extLst>
          </p:cNvPr>
          <p:cNvPicPr>
            <a:picLocks noChangeAspect="1"/>
          </p:cNvPicPr>
          <p:nvPr/>
        </p:nvPicPr>
        <p:blipFill>
          <a:blip r:embed="rId2"/>
          <a:stretch>
            <a:fillRect/>
          </a:stretch>
        </p:blipFill>
        <p:spPr>
          <a:xfrm>
            <a:off x="756929" y="1907144"/>
            <a:ext cx="5935980" cy="4213860"/>
          </a:xfrm>
          <a:prstGeom prst="rect">
            <a:avLst/>
          </a:prstGeom>
        </p:spPr>
      </p:pic>
    </p:spTree>
    <p:extLst>
      <p:ext uri="{BB962C8B-B14F-4D97-AF65-F5344CB8AC3E}">
        <p14:creationId xmlns:p14="http://schemas.microsoft.com/office/powerpoint/2010/main" val="3529415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94845B-FCFD-4908-8ED1-B6F17CBA0BF0}"/>
              </a:ext>
            </a:extLst>
          </p:cNvPr>
          <p:cNvPicPr>
            <a:picLocks noChangeAspect="1"/>
          </p:cNvPicPr>
          <p:nvPr/>
        </p:nvPicPr>
        <p:blipFill>
          <a:blip r:embed="rId2"/>
          <a:stretch>
            <a:fillRect/>
          </a:stretch>
        </p:blipFill>
        <p:spPr>
          <a:xfrm>
            <a:off x="6420616" y="2165846"/>
            <a:ext cx="4499238" cy="2755631"/>
          </a:xfrm>
          <a:prstGeom prst="rect">
            <a:avLst/>
          </a:prstGeom>
        </p:spPr>
      </p:pic>
      <p:sp>
        <p:nvSpPr>
          <p:cNvPr id="3" name="Text Placeholder 2">
            <a:extLst>
              <a:ext uri="{FF2B5EF4-FFF2-40B4-BE49-F238E27FC236}">
                <a16:creationId xmlns:a16="http://schemas.microsoft.com/office/drawing/2014/main" id="{538628BA-DCC0-4FB0-80AA-79BA69436251}"/>
              </a:ext>
            </a:extLst>
          </p:cNvPr>
          <p:cNvSpPr>
            <a:spLocks noGrp="1"/>
          </p:cNvSpPr>
          <p:nvPr>
            <p:ph type="body" sz="quarter" idx="11"/>
          </p:nvPr>
        </p:nvSpPr>
        <p:spPr/>
        <p:txBody>
          <a:bodyPr/>
          <a:lstStyle/>
          <a:p>
            <a:r>
              <a:rPr lang="en-US"/>
              <a:t>Causeway Coast &amp; Glens:</a:t>
            </a:r>
          </a:p>
        </p:txBody>
      </p:sp>
      <p:sp>
        <p:nvSpPr>
          <p:cNvPr id="4" name="Text Placeholder 3">
            <a:extLst>
              <a:ext uri="{FF2B5EF4-FFF2-40B4-BE49-F238E27FC236}">
                <a16:creationId xmlns:a16="http://schemas.microsoft.com/office/drawing/2014/main" id="{677B1BB2-65FD-453E-8E7D-49D5B16AB21A}"/>
              </a:ext>
            </a:extLst>
          </p:cNvPr>
          <p:cNvSpPr>
            <a:spLocks noGrp="1"/>
          </p:cNvSpPr>
          <p:nvPr>
            <p:ph type="body" sz="quarter" idx="12"/>
          </p:nvPr>
        </p:nvSpPr>
        <p:spPr/>
        <p:txBody>
          <a:bodyPr/>
          <a:lstStyle/>
          <a:p>
            <a:r>
              <a:rPr lang="en-US"/>
              <a:t>Unemployment Rate</a:t>
            </a:r>
            <a:endParaRPr lang="en-GB"/>
          </a:p>
        </p:txBody>
      </p:sp>
      <p:sp>
        <p:nvSpPr>
          <p:cNvPr id="5" name="Text Placeholder 4">
            <a:extLst>
              <a:ext uri="{FF2B5EF4-FFF2-40B4-BE49-F238E27FC236}">
                <a16:creationId xmlns:a16="http://schemas.microsoft.com/office/drawing/2014/main" id="{D2434B19-BFCE-404D-AF11-00EC22283F97}"/>
              </a:ext>
            </a:extLst>
          </p:cNvPr>
          <p:cNvSpPr>
            <a:spLocks noGrp="1"/>
          </p:cNvSpPr>
          <p:nvPr>
            <p:ph type="body" sz="quarter" idx="14"/>
          </p:nvPr>
        </p:nvSpPr>
        <p:spPr>
          <a:xfrm>
            <a:off x="0" y="1876148"/>
            <a:ext cx="5629092" cy="316908"/>
          </a:xfrm>
        </p:spPr>
        <p:txBody>
          <a:bodyPr/>
          <a:lstStyle/>
          <a:p>
            <a:r>
              <a:rPr lang="en-US"/>
              <a:t>Resident unemployment rate (%), NI LGD’s, 2021</a:t>
            </a:r>
            <a:endParaRPr lang="en-GB"/>
          </a:p>
        </p:txBody>
      </p:sp>
      <p:sp>
        <p:nvSpPr>
          <p:cNvPr id="8" name="Text Placeholder 4">
            <a:extLst>
              <a:ext uri="{FF2B5EF4-FFF2-40B4-BE49-F238E27FC236}">
                <a16:creationId xmlns:a16="http://schemas.microsoft.com/office/drawing/2014/main" id="{557F6F20-19EB-48BC-B7B3-1F32BB1B72EC}"/>
              </a:ext>
            </a:extLst>
          </p:cNvPr>
          <p:cNvSpPr txBox="1">
            <a:spLocks/>
          </p:cNvSpPr>
          <p:nvPr/>
        </p:nvSpPr>
        <p:spPr>
          <a:xfrm>
            <a:off x="6582153" y="1676470"/>
            <a:ext cx="4440572" cy="3169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b="1" i="0" kern="1200" spc="-5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Resident unemployment rate (%), Causeway Coast &amp; Glens, 2009 - 2025</a:t>
            </a:r>
            <a:endParaRPr lang="en-GB"/>
          </a:p>
        </p:txBody>
      </p:sp>
      <p:sp>
        <p:nvSpPr>
          <p:cNvPr id="13" name="TextBox 12">
            <a:extLst>
              <a:ext uri="{FF2B5EF4-FFF2-40B4-BE49-F238E27FC236}">
                <a16:creationId xmlns:a16="http://schemas.microsoft.com/office/drawing/2014/main" id="{71213589-8411-4FD2-AF55-958F3B5E3936}"/>
              </a:ext>
            </a:extLst>
          </p:cNvPr>
          <p:cNvSpPr txBox="1"/>
          <p:nvPr/>
        </p:nvSpPr>
        <p:spPr>
          <a:xfrm>
            <a:off x="1702294" y="6468560"/>
            <a:ext cx="610339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04040"/>
                </a:solidFill>
                <a:effectLst/>
                <a:uLnTx/>
                <a:uFillTx/>
                <a:latin typeface="Calibri" panose="020F0502020204030204"/>
                <a:ea typeface="+mn-ea"/>
                <a:cs typeface="+mn-cs"/>
              </a:rPr>
              <a:t>Source:</a:t>
            </a:r>
            <a:r>
              <a:rPr kumimoji="0" lang="en-GB" sz="1000" b="0" i="0" u="none" strike="noStrike" kern="1200" cap="none" spc="0" normalizeH="0" baseline="0" noProof="0">
                <a:ln>
                  <a:noFill/>
                </a:ln>
                <a:solidFill>
                  <a:prstClr val="black"/>
                </a:solidFill>
                <a:effectLst/>
                <a:uLnTx/>
                <a:uFillTx/>
                <a:latin typeface="Calibri" panose="020F0502020204030204"/>
                <a:ea typeface="+mn-ea"/>
                <a:cs typeface="+mn-cs"/>
              </a:rPr>
              <a:t> UUEPC Local Model </a:t>
            </a:r>
            <a:r>
              <a:rPr lang="en-GB" sz="1000"/>
              <a:t>Forecast Spring 2022</a:t>
            </a:r>
            <a:endParaRPr kumimoji="0" lang="en-GB"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 Placeholder 1">
            <a:extLst>
              <a:ext uri="{FF2B5EF4-FFF2-40B4-BE49-F238E27FC236}">
                <a16:creationId xmlns:a16="http://schemas.microsoft.com/office/drawing/2014/main" id="{60A33F26-4C87-41A2-A5E9-3969CFB5AE86}"/>
              </a:ext>
            </a:extLst>
          </p:cNvPr>
          <p:cNvSpPr>
            <a:spLocks noGrp="1"/>
          </p:cNvSpPr>
          <p:nvPr>
            <p:ph type="body" sz="quarter" idx="13"/>
          </p:nvPr>
        </p:nvSpPr>
        <p:spPr>
          <a:xfrm>
            <a:off x="1565494" y="5070227"/>
            <a:ext cx="8453149" cy="1477328"/>
          </a:xfrm>
        </p:spPr>
        <p:txBody>
          <a:bodyPr wrap="square">
            <a:spAutoFit/>
          </a:bodyPr>
          <a:lstStyle/>
          <a:p>
            <a:r>
              <a:rPr lang="en-US" dirty="0"/>
              <a:t>The resident unemployment rate for 2021 in Causeway Coast &amp; Glens is 4.0% which translates to approximately 2,400 unemployed individuals.</a:t>
            </a:r>
          </a:p>
          <a:p>
            <a:endParaRPr lang="en-US" dirty="0"/>
          </a:p>
          <a:p>
            <a:r>
              <a:rPr lang="en-US" dirty="0"/>
              <a:t>Unemployment within the council area has declined at a rapid rate between 2016-2020 before a slight upswing in 2021 owing to the pandemic. Over the next number of years the unemployment rate is expected to decline further to </a:t>
            </a:r>
            <a:r>
              <a:rPr lang="en-US"/>
              <a:t>1,750 individuals </a:t>
            </a:r>
            <a:r>
              <a:rPr lang="en-US" dirty="0"/>
              <a:t>by 2025.</a:t>
            </a:r>
          </a:p>
        </p:txBody>
      </p:sp>
      <p:sp>
        <p:nvSpPr>
          <p:cNvPr id="9" name="TextBox 8">
            <a:extLst>
              <a:ext uri="{FF2B5EF4-FFF2-40B4-BE49-F238E27FC236}">
                <a16:creationId xmlns:a16="http://schemas.microsoft.com/office/drawing/2014/main" id="{7BD5BE1F-9D82-4E76-B985-F5747AA77F81}"/>
              </a:ext>
            </a:extLst>
          </p:cNvPr>
          <p:cNvSpPr txBox="1"/>
          <p:nvPr/>
        </p:nvSpPr>
        <p:spPr>
          <a:xfrm>
            <a:off x="9895960" y="2352168"/>
            <a:ext cx="694164" cy="276999"/>
          </a:xfrm>
          <a:prstGeom prst="rect">
            <a:avLst/>
          </a:prstGeom>
          <a:noFill/>
        </p:spPr>
        <p:txBody>
          <a:bodyPr wrap="none" rtlCol="0">
            <a:spAutoFit/>
          </a:bodyPr>
          <a:lstStyle/>
          <a:p>
            <a:r>
              <a:rPr lang="en-US" sz="1200" b="1"/>
              <a:t>forecast</a:t>
            </a:r>
            <a:endParaRPr lang="en-GB" b="1"/>
          </a:p>
        </p:txBody>
      </p:sp>
      <p:pic>
        <p:nvPicPr>
          <p:cNvPr id="2" name="Picture 1">
            <a:extLst>
              <a:ext uri="{FF2B5EF4-FFF2-40B4-BE49-F238E27FC236}">
                <a16:creationId xmlns:a16="http://schemas.microsoft.com/office/drawing/2014/main" id="{88CB1090-40B9-4659-8D5B-4E12C7A3B71B}"/>
              </a:ext>
            </a:extLst>
          </p:cNvPr>
          <p:cNvPicPr>
            <a:picLocks noChangeAspect="1"/>
          </p:cNvPicPr>
          <p:nvPr/>
        </p:nvPicPr>
        <p:blipFill>
          <a:blip r:embed="rId3"/>
          <a:stretch>
            <a:fillRect/>
          </a:stretch>
        </p:blipFill>
        <p:spPr>
          <a:xfrm>
            <a:off x="367183" y="2130248"/>
            <a:ext cx="4894726" cy="2939979"/>
          </a:xfrm>
          <a:prstGeom prst="rect">
            <a:avLst/>
          </a:prstGeom>
        </p:spPr>
      </p:pic>
    </p:spTree>
    <p:extLst>
      <p:ext uri="{BB962C8B-B14F-4D97-AF65-F5344CB8AC3E}">
        <p14:creationId xmlns:p14="http://schemas.microsoft.com/office/powerpoint/2010/main" val="794587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9F147FA-BC68-414F-9EBB-31BE62175E73}"/>
              </a:ext>
            </a:extLst>
          </p:cNvPr>
          <p:cNvPicPr>
            <a:picLocks noChangeAspect="1"/>
          </p:cNvPicPr>
          <p:nvPr/>
        </p:nvPicPr>
        <p:blipFill>
          <a:blip r:embed="rId2"/>
          <a:stretch>
            <a:fillRect/>
          </a:stretch>
        </p:blipFill>
        <p:spPr>
          <a:xfrm>
            <a:off x="6126224" y="2144334"/>
            <a:ext cx="5017443" cy="2847079"/>
          </a:xfrm>
          <a:prstGeom prst="rect">
            <a:avLst/>
          </a:prstGeom>
        </p:spPr>
      </p:pic>
      <p:sp>
        <p:nvSpPr>
          <p:cNvPr id="3" name="Text Placeholder 2">
            <a:extLst>
              <a:ext uri="{FF2B5EF4-FFF2-40B4-BE49-F238E27FC236}">
                <a16:creationId xmlns:a16="http://schemas.microsoft.com/office/drawing/2014/main" id="{F9F47334-6561-4E96-BBB4-4863288A0D55}"/>
              </a:ext>
            </a:extLst>
          </p:cNvPr>
          <p:cNvSpPr>
            <a:spLocks noGrp="1"/>
          </p:cNvSpPr>
          <p:nvPr>
            <p:ph type="body" sz="quarter" idx="11"/>
          </p:nvPr>
        </p:nvSpPr>
        <p:spPr/>
        <p:txBody>
          <a:bodyPr/>
          <a:lstStyle/>
          <a:p>
            <a:r>
              <a:rPr lang="en-US"/>
              <a:t>Causeway Coast &amp; Glens:</a:t>
            </a:r>
          </a:p>
        </p:txBody>
      </p:sp>
      <p:sp>
        <p:nvSpPr>
          <p:cNvPr id="4" name="Text Placeholder 3">
            <a:extLst>
              <a:ext uri="{FF2B5EF4-FFF2-40B4-BE49-F238E27FC236}">
                <a16:creationId xmlns:a16="http://schemas.microsoft.com/office/drawing/2014/main" id="{558D9440-9FCD-4C84-A9B0-127B73E28AF3}"/>
              </a:ext>
            </a:extLst>
          </p:cNvPr>
          <p:cNvSpPr>
            <a:spLocks noGrp="1"/>
          </p:cNvSpPr>
          <p:nvPr>
            <p:ph type="body" sz="quarter" idx="12"/>
          </p:nvPr>
        </p:nvSpPr>
        <p:spPr/>
        <p:txBody>
          <a:bodyPr/>
          <a:lstStyle/>
          <a:p>
            <a:r>
              <a:rPr lang="en-US"/>
              <a:t>Economic inactivity</a:t>
            </a:r>
            <a:endParaRPr lang="en-GB"/>
          </a:p>
        </p:txBody>
      </p:sp>
      <p:sp>
        <p:nvSpPr>
          <p:cNvPr id="5" name="Text Placeholder 4">
            <a:extLst>
              <a:ext uri="{FF2B5EF4-FFF2-40B4-BE49-F238E27FC236}">
                <a16:creationId xmlns:a16="http://schemas.microsoft.com/office/drawing/2014/main" id="{C3132353-7BB8-440B-8F29-902FEF646213}"/>
              </a:ext>
            </a:extLst>
          </p:cNvPr>
          <p:cNvSpPr>
            <a:spLocks noGrp="1"/>
          </p:cNvSpPr>
          <p:nvPr>
            <p:ph type="body" sz="quarter" idx="14"/>
          </p:nvPr>
        </p:nvSpPr>
        <p:spPr>
          <a:xfrm>
            <a:off x="102401" y="1765800"/>
            <a:ext cx="5629092" cy="316908"/>
          </a:xfrm>
        </p:spPr>
        <p:txBody>
          <a:bodyPr/>
          <a:lstStyle/>
          <a:p>
            <a:r>
              <a:rPr lang="en-US"/>
              <a:t>Economic inactivity rate (%), NI LGD’s, 2021</a:t>
            </a:r>
            <a:endParaRPr lang="en-GB"/>
          </a:p>
        </p:txBody>
      </p:sp>
      <p:sp>
        <p:nvSpPr>
          <p:cNvPr id="7" name="Text Placeholder 4">
            <a:extLst>
              <a:ext uri="{FF2B5EF4-FFF2-40B4-BE49-F238E27FC236}">
                <a16:creationId xmlns:a16="http://schemas.microsoft.com/office/drawing/2014/main" id="{AC1DED23-0342-40EC-9E15-338EE734584E}"/>
              </a:ext>
            </a:extLst>
          </p:cNvPr>
          <p:cNvSpPr txBox="1">
            <a:spLocks/>
          </p:cNvSpPr>
          <p:nvPr/>
        </p:nvSpPr>
        <p:spPr>
          <a:xfrm>
            <a:off x="6360326" y="1765800"/>
            <a:ext cx="4926799" cy="3169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b="1" i="0" kern="1200" spc="-5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Economic inactivity rate (%), Causeway Coast &amp; Glens, 2009-2025</a:t>
            </a:r>
            <a:endParaRPr lang="en-GB"/>
          </a:p>
        </p:txBody>
      </p:sp>
      <p:sp>
        <p:nvSpPr>
          <p:cNvPr id="8" name="TextBox 7">
            <a:extLst>
              <a:ext uri="{FF2B5EF4-FFF2-40B4-BE49-F238E27FC236}">
                <a16:creationId xmlns:a16="http://schemas.microsoft.com/office/drawing/2014/main" id="{56B2B100-E793-4845-B87E-FA67ADCFDBB5}"/>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 </a:t>
            </a:r>
            <a:r>
              <a:rPr lang="en-GB" sz="1000">
                <a:solidFill>
                  <a:srgbClr val="404040"/>
                </a:solidFill>
              </a:rPr>
              <a:t>UUEPC Local Model </a:t>
            </a:r>
            <a:r>
              <a:rPr lang="en-GB" sz="1000"/>
              <a:t>Forecast Spring 2022</a:t>
            </a:r>
          </a:p>
        </p:txBody>
      </p:sp>
      <p:sp>
        <p:nvSpPr>
          <p:cNvPr id="9" name="Text Placeholder 1">
            <a:extLst>
              <a:ext uri="{FF2B5EF4-FFF2-40B4-BE49-F238E27FC236}">
                <a16:creationId xmlns:a16="http://schemas.microsoft.com/office/drawing/2014/main" id="{1602F9D3-2D0A-409C-B82A-70E2FF93D170}"/>
              </a:ext>
            </a:extLst>
          </p:cNvPr>
          <p:cNvSpPr>
            <a:spLocks noGrp="1"/>
          </p:cNvSpPr>
          <p:nvPr>
            <p:ph type="body" sz="quarter" idx="13"/>
          </p:nvPr>
        </p:nvSpPr>
        <p:spPr>
          <a:xfrm>
            <a:off x="1691625" y="5090764"/>
            <a:ext cx="8780652" cy="1477328"/>
          </a:xfrm>
        </p:spPr>
        <p:txBody>
          <a:bodyPr wrap="square">
            <a:spAutoFit/>
          </a:bodyPr>
          <a:lstStyle/>
          <a:p>
            <a:r>
              <a:rPr lang="en-US" dirty="0"/>
              <a:t>Despite the economic inactivity rate regularly fluctuating within Causeway Coast &amp; Glens, over the last number of years this rate has been steadily increasing within the council area. In 2021 the rate in Causeway Coast &amp; Glens (30.7%) sits above the NI average (27.1%)</a:t>
            </a:r>
          </a:p>
          <a:p>
            <a:pPr marL="0" indent="0">
              <a:buNone/>
            </a:pPr>
            <a:r>
              <a:rPr lang="en-US" dirty="0"/>
              <a:t> </a:t>
            </a:r>
          </a:p>
          <a:p>
            <a:r>
              <a:rPr lang="en-US" dirty="0"/>
              <a:t>Economic inactivity is forecasted to continue to gradually fall to 27.8% by 2025 in </a:t>
            </a:r>
          </a:p>
          <a:p>
            <a:pPr marL="0" indent="0">
              <a:buNone/>
            </a:pPr>
            <a:r>
              <a:rPr lang="en-US" dirty="0"/>
              <a:t>      Causeway Coast &amp; Glens. </a:t>
            </a:r>
          </a:p>
        </p:txBody>
      </p:sp>
      <p:cxnSp>
        <p:nvCxnSpPr>
          <p:cNvPr id="15" name="Straight Connector 14">
            <a:extLst>
              <a:ext uri="{FF2B5EF4-FFF2-40B4-BE49-F238E27FC236}">
                <a16:creationId xmlns:a16="http://schemas.microsoft.com/office/drawing/2014/main" id="{C70322AB-5B0B-49F3-8AF0-33CF2521F62E}"/>
              </a:ext>
            </a:extLst>
          </p:cNvPr>
          <p:cNvCxnSpPr/>
          <p:nvPr/>
        </p:nvCxnSpPr>
        <p:spPr>
          <a:xfrm flipV="1">
            <a:off x="9827165" y="2288167"/>
            <a:ext cx="0" cy="2294719"/>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2EF86DD-0961-4A95-8857-394589C554A4}"/>
              </a:ext>
            </a:extLst>
          </p:cNvPr>
          <p:cNvSpPr txBox="1"/>
          <p:nvPr/>
        </p:nvSpPr>
        <p:spPr>
          <a:xfrm>
            <a:off x="9970930" y="2288167"/>
            <a:ext cx="694164" cy="276999"/>
          </a:xfrm>
          <a:prstGeom prst="rect">
            <a:avLst/>
          </a:prstGeom>
          <a:noFill/>
        </p:spPr>
        <p:txBody>
          <a:bodyPr wrap="none" rtlCol="0">
            <a:spAutoFit/>
          </a:bodyPr>
          <a:lstStyle/>
          <a:p>
            <a:r>
              <a:rPr lang="en-US" sz="1200" b="1"/>
              <a:t>forecast</a:t>
            </a:r>
            <a:endParaRPr lang="en-GB" b="1"/>
          </a:p>
        </p:txBody>
      </p:sp>
      <p:pic>
        <p:nvPicPr>
          <p:cNvPr id="2" name="Picture 1">
            <a:extLst>
              <a:ext uri="{FF2B5EF4-FFF2-40B4-BE49-F238E27FC236}">
                <a16:creationId xmlns:a16="http://schemas.microsoft.com/office/drawing/2014/main" id="{09266C5F-5849-42DD-ACDB-908F9216462F}"/>
              </a:ext>
            </a:extLst>
          </p:cNvPr>
          <p:cNvPicPr>
            <a:picLocks noChangeAspect="1"/>
          </p:cNvPicPr>
          <p:nvPr/>
        </p:nvPicPr>
        <p:blipFill>
          <a:blip r:embed="rId3"/>
          <a:stretch>
            <a:fillRect/>
          </a:stretch>
        </p:blipFill>
        <p:spPr>
          <a:xfrm>
            <a:off x="738611" y="2031855"/>
            <a:ext cx="4572396" cy="2743438"/>
          </a:xfrm>
          <a:prstGeom prst="rect">
            <a:avLst/>
          </a:prstGeom>
        </p:spPr>
      </p:pic>
    </p:spTree>
    <p:extLst>
      <p:ext uri="{BB962C8B-B14F-4D97-AF65-F5344CB8AC3E}">
        <p14:creationId xmlns:p14="http://schemas.microsoft.com/office/powerpoint/2010/main" val="2485634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17FD78-2E7A-4DCB-8B1F-B87A01170855}"/>
              </a:ext>
            </a:extLst>
          </p:cNvPr>
          <p:cNvSpPr>
            <a:spLocks noGrp="1"/>
          </p:cNvSpPr>
          <p:nvPr>
            <p:ph type="body" sz="quarter" idx="11"/>
          </p:nvPr>
        </p:nvSpPr>
        <p:spPr/>
        <p:txBody>
          <a:bodyPr/>
          <a:lstStyle/>
          <a:p>
            <a:r>
              <a:rPr lang="en-US"/>
              <a:t>Causeway Coast &amp; Glens:</a:t>
            </a:r>
          </a:p>
        </p:txBody>
      </p:sp>
      <p:sp>
        <p:nvSpPr>
          <p:cNvPr id="4" name="Text Placeholder 3">
            <a:extLst>
              <a:ext uri="{FF2B5EF4-FFF2-40B4-BE49-F238E27FC236}">
                <a16:creationId xmlns:a16="http://schemas.microsoft.com/office/drawing/2014/main" id="{C2FDB37D-9FE7-4C46-A364-41A63E0AC3A8}"/>
              </a:ext>
            </a:extLst>
          </p:cNvPr>
          <p:cNvSpPr>
            <a:spLocks noGrp="1"/>
          </p:cNvSpPr>
          <p:nvPr>
            <p:ph type="body" sz="quarter" idx="12"/>
          </p:nvPr>
        </p:nvSpPr>
        <p:spPr/>
        <p:txBody>
          <a:bodyPr/>
          <a:lstStyle/>
          <a:p>
            <a:r>
              <a:rPr lang="en-US"/>
              <a:t>Redundancies</a:t>
            </a:r>
            <a:endParaRPr lang="en-GB"/>
          </a:p>
        </p:txBody>
      </p:sp>
      <p:sp>
        <p:nvSpPr>
          <p:cNvPr id="5" name="Text Placeholder 4">
            <a:extLst>
              <a:ext uri="{FF2B5EF4-FFF2-40B4-BE49-F238E27FC236}">
                <a16:creationId xmlns:a16="http://schemas.microsoft.com/office/drawing/2014/main" id="{3AFA69D9-5DD4-41CB-885C-2DBEB41A4841}"/>
              </a:ext>
            </a:extLst>
          </p:cNvPr>
          <p:cNvSpPr>
            <a:spLocks noGrp="1"/>
          </p:cNvSpPr>
          <p:nvPr>
            <p:ph type="body" sz="quarter" idx="14"/>
          </p:nvPr>
        </p:nvSpPr>
        <p:spPr>
          <a:xfrm>
            <a:off x="3253651" y="1659660"/>
            <a:ext cx="5629092" cy="316908"/>
          </a:xfrm>
        </p:spPr>
        <p:txBody>
          <a:bodyPr/>
          <a:lstStyle/>
          <a:p>
            <a:r>
              <a:rPr lang="en-US"/>
              <a:t>Confirmed redundancies, NI LGD’s, 2021</a:t>
            </a:r>
            <a:endParaRPr lang="en-GB"/>
          </a:p>
        </p:txBody>
      </p:sp>
      <p:sp>
        <p:nvSpPr>
          <p:cNvPr id="10" name="TextBox 9">
            <a:extLst>
              <a:ext uri="{FF2B5EF4-FFF2-40B4-BE49-F238E27FC236}">
                <a16:creationId xmlns:a16="http://schemas.microsoft.com/office/drawing/2014/main" id="{8D95B384-5377-442D-84CF-1BD482D85A7C}"/>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 </a:t>
            </a:r>
            <a:r>
              <a:rPr lang="en-GB" sz="1000">
                <a:solidFill>
                  <a:srgbClr val="404040"/>
                </a:solidFill>
              </a:rPr>
              <a:t>NISRA</a:t>
            </a:r>
            <a:endParaRPr lang="en-GB" sz="1000"/>
          </a:p>
        </p:txBody>
      </p:sp>
      <p:sp>
        <p:nvSpPr>
          <p:cNvPr id="12" name="Text Placeholder 1">
            <a:extLst>
              <a:ext uri="{FF2B5EF4-FFF2-40B4-BE49-F238E27FC236}">
                <a16:creationId xmlns:a16="http://schemas.microsoft.com/office/drawing/2014/main" id="{653C6816-7443-40FD-8E09-DF0D9ACD5358}"/>
              </a:ext>
            </a:extLst>
          </p:cNvPr>
          <p:cNvSpPr>
            <a:spLocks noGrp="1"/>
          </p:cNvSpPr>
          <p:nvPr>
            <p:ph type="body" sz="quarter" idx="13"/>
          </p:nvPr>
        </p:nvSpPr>
        <p:spPr>
          <a:xfrm>
            <a:off x="1705674" y="5531107"/>
            <a:ext cx="8489886" cy="784830"/>
          </a:xfrm>
        </p:spPr>
        <p:txBody>
          <a:bodyPr wrap="square">
            <a:spAutoFit/>
          </a:bodyPr>
          <a:lstStyle/>
          <a:p>
            <a:r>
              <a:rPr lang="en-US"/>
              <a:t>Causeway Coast &amp; Glens has a lower number of redundancies relative to the rest of NI. The council area also offers a lower proportion of redundancies (1%) compared to the employment opportunities that the council offers (6% of NI total).</a:t>
            </a:r>
          </a:p>
        </p:txBody>
      </p:sp>
      <p:pic>
        <p:nvPicPr>
          <p:cNvPr id="6" name="Picture 5">
            <a:extLst>
              <a:ext uri="{FF2B5EF4-FFF2-40B4-BE49-F238E27FC236}">
                <a16:creationId xmlns:a16="http://schemas.microsoft.com/office/drawing/2014/main" id="{C5B6A90C-F03B-4874-BF5C-A798E7880738}"/>
              </a:ext>
            </a:extLst>
          </p:cNvPr>
          <p:cNvPicPr>
            <a:picLocks noChangeAspect="1"/>
          </p:cNvPicPr>
          <p:nvPr/>
        </p:nvPicPr>
        <p:blipFill>
          <a:blip r:embed="rId2"/>
          <a:stretch>
            <a:fillRect/>
          </a:stretch>
        </p:blipFill>
        <p:spPr>
          <a:xfrm>
            <a:off x="3281454" y="1976942"/>
            <a:ext cx="5629092" cy="3377456"/>
          </a:xfrm>
          <a:prstGeom prst="rect">
            <a:avLst/>
          </a:prstGeom>
        </p:spPr>
      </p:pic>
    </p:spTree>
    <p:extLst>
      <p:ext uri="{BB962C8B-B14F-4D97-AF65-F5344CB8AC3E}">
        <p14:creationId xmlns:p14="http://schemas.microsoft.com/office/powerpoint/2010/main" val="3562687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46AB-FF4E-43D4-B48F-47323D3E0FAC}"/>
              </a:ext>
            </a:extLst>
          </p:cNvPr>
          <p:cNvSpPr>
            <a:spLocks noGrp="1"/>
          </p:cNvSpPr>
          <p:nvPr>
            <p:ph type="body" sz="quarter" idx="13"/>
          </p:nvPr>
        </p:nvSpPr>
        <p:spPr/>
        <p:txBody>
          <a:bodyPr vert="horz" lIns="91440" tIns="45720" rIns="91440" bIns="45720" rtlCol="0" anchor="t">
            <a:noAutofit/>
          </a:bodyPr>
          <a:lstStyle/>
          <a:p>
            <a:endParaRPr lang="en-US"/>
          </a:p>
          <a:p>
            <a:r>
              <a:rPr lang="en-US" dirty="0">
                <a:latin typeface="Arial"/>
                <a:cs typeface="Arial"/>
              </a:rPr>
              <a:t>Total population is forecast to increase very slightly from 144,300 (2021) to 145,300 (2030) </a:t>
            </a:r>
            <a:endParaRPr lang="en-US" dirty="0"/>
          </a:p>
          <a:p>
            <a:endParaRPr lang="en-US"/>
          </a:p>
          <a:p>
            <a:r>
              <a:rPr lang="en-US" dirty="0">
                <a:latin typeface="Arial"/>
                <a:cs typeface="Arial"/>
              </a:rPr>
              <a:t>The increase at the older end of the population pyramid is likely to have impact on a variety of policies such as;</a:t>
            </a:r>
          </a:p>
          <a:p>
            <a:pPr marL="742950" lvl="2" indent="-285750">
              <a:lnSpc>
                <a:spcPct val="100000"/>
              </a:lnSpc>
              <a:spcBef>
                <a:spcPts val="0"/>
              </a:spcBef>
              <a:buFont typeface="Arial" charset="0"/>
              <a:buChar char="•"/>
            </a:pPr>
            <a:r>
              <a:rPr lang="en-US" sz="1400" dirty="0">
                <a:solidFill>
                  <a:schemeClr val="tx1">
                    <a:lumMod val="75000"/>
                    <a:lumOff val="25000"/>
                  </a:schemeClr>
                </a:solidFill>
                <a:latin typeface="Arial"/>
                <a:cs typeface="Arial"/>
              </a:rPr>
              <a:t>Housing demand</a:t>
            </a:r>
            <a:endParaRPr lang="en-US" sz="1400">
              <a:solidFill>
                <a:schemeClr val="tx1">
                  <a:lumMod val="75000"/>
                  <a:lumOff val="25000"/>
                </a:schemeClr>
              </a:solidFill>
              <a:latin typeface="Arial"/>
              <a:cs typeface="Arial"/>
            </a:endParaRPr>
          </a:p>
          <a:p>
            <a:pPr marL="742950" lvl="2" indent="-285750">
              <a:lnSpc>
                <a:spcPct val="100000"/>
              </a:lnSpc>
              <a:spcBef>
                <a:spcPts val="0"/>
              </a:spcBef>
              <a:buFont typeface="Arial" charset="0"/>
              <a:buChar char="•"/>
            </a:pPr>
            <a:r>
              <a:rPr lang="en-US" sz="1400" dirty="0">
                <a:solidFill>
                  <a:schemeClr val="tx1">
                    <a:lumMod val="75000"/>
                    <a:lumOff val="25000"/>
                  </a:schemeClr>
                </a:solidFill>
                <a:latin typeface="Arial"/>
                <a:cs typeface="Arial"/>
              </a:rPr>
              <a:t>Demand for services (especially health)</a:t>
            </a:r>
            <a:endParaRPr lang="en-US" sz="1400">
              <a:solidFill>
                <a:schemeClr val="tx1">
                  <a:lumMod val="75000"/>
                  <a:lumOff val="25000"/>
                </a:schemeClr>
              </a:solidFill>
              <a:latin typeface="Arial"/>
              <a:cs typeface="Arial"/>
            </a:endParaRPr>
          </a:p>
          <a:p>
            <a:pPr marL="742950" lvl="2" indent="-285750">
              <a:lnSpc>
                <a:spcPct val="100000"/>
              </a:lnSpc>
              <a:spcBef>
                <a:spcPts val="0"/>
              </a:spcBef>
              <a:buFont typeface="Arial" charset="0"/>
              <a:buChar char="•"/>
            </a:pPr>
            <a:r>
              <a:rPr lang="en-US" sz="1400" dirty="0">
                <a:solidFill>
                  <a:schemeClr val="tx1">
                    <a:lumMod val="75000"/>
                    <a:lumOff val="25000"/>
                  </a:schemeClr>
                </a:solidFill>
                <a:latin typeface="Arial"/>
                <a:cs typeface="Arial"/>
              </a:rPr>
              <a:t>Rates  </a:t>
            </a:r>
            <a:endParaRPr lang="en-US" sz="1400" dirty="0">
              <a:solidFill>
                <a:schemeClr val="tx1">
                  <a:lumMod val="75000"/>
                  <a:lumOff val="25000"/>
                </a:schemeClr>
              </a:solidFill>
              <a:latin typeface="Arial" charset="0"/>
              <a:cs typeface="Arial" charset="0"/>
            </a:endParaRPr>
          </a:p>
          <a:p>
            <a:pPr marL="0" indent="0">
              <a:buNone/>
            </a:pPr>
            <a:endParaRPr lang="en-GB"/>
          </a:p>
          <a:p>
            <a:r>
              <a:rPr lang="en-US" dirty="0">
                <a:latin typeface="Arial"/>
                <a:cs typeface="Arial"/>
              </a:rPr>
              <a:t>The UUEPC assume that the additional jobs to e created in the Borough will be filled by a mixture of residents entering the workforce and in-commuters, but that a tight </a:t>
            </a:r>
            <a:r>
              <a:rPr lang="en-US" dirty="0" err="1">
                <a:latin typeface="Arial"/>
                <a:cs typeface="Arial"/>
              </a:rPr>
              <a:t>labour</a:t>
            </a:r>
            <a:r>
              <a:rPr lang="en-US" dirty="0">
                <a:latin typeface="Arial"/>
                <a:cs typeface="Arial"/>
              </a:rPr>
              <a:t> market can continue to be expected.</a:t>
            </a:r>
          </a:p>
        </p:txBody>
      </p:sp>
      <p:sp>
        <p:nvSpPr>
          <p:cNvPr id="3" name="Text Placeholder 2"/>
          <p:cNvSpPr>
            <a:spLocks noGrp="1"/>
          </p:cNvSpPr>
          <p:nvPr>
            <p:ph type="body" sz="quarter" idx="11"/>
          </p:nvPr>
        </p:nvSpPr>
        <p:spPr/>
        <p:txBody>
          <a:bodyPr/>
          <a:lstStyle/>
          <a:p>
            <a:r>
              <a:rPr lang="en-US"/>
              <a:t>Causeway Coast &amp; Glens</a:t>
            </a:r>
          </a:p>
        </p:txBody>
      </p:sp>
      <p:sp>
        <p:nvSpPr>
          <p:cNvPr id="6" name="Text Placeholder 5"/>
          <p:cNvSpPr>
            <a:spLocks noGrp="1"/>
          </p:cNvSpPr>
          <p:nvPr>
            <p:ph type="body" sz="quarter" idx="12"/>
          </p:nvPr>
        </p:nvSpPr>
        <p:spPr/>
        <p:txBody>
          <a:bodyPr/>
          <a:lstStyle/>
          <a:p>
            <a:r>
              <a:rPr lang="en-US"/>
              <a:t>Total Resident Population</a:t>
            </a:r>
            <a:endParaRPr lang="en-GB"/>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4"/>
          </p:nvPr>
        </p:nvSpPr>
        <p:spPr>
          <a:xfrm>
            <a:off x="544098" y="1662338"/>
            <a:ext cx="5629092" cy="316908"/>
          </a:xfrm>
        </p:spPr>
        <p:txBody>
          <a:bodyPr/>
          <a:lstStyle/>
          <a:p>
            <a:r>
              <a:rPr lang="en-GB"/>
              <a:t>Total resident population, Causeway Coast &amp; Glens, 2001-30</a:t>
            </a:r>
          </a:p>
        </p:txBody>
      </p:sp>
      <p:sp>
        <p:nvSpPr>
          <p:cNvPr id="8" name="TextBox 7">
            <a:extLst>
              <a:ext uri="{FF2B5EF4-FFF2-40B4-BE49-F238E27FC236}">
                <a16:creationId xmlns:a16="http://schemas.microsoft.com/office/drawing/2014/main" id="{4BF6D51B-84DA-4472-A962-B725DC24BA3A}"/>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NISRA &amp; UUEPC Local Model Forecast Spring 2022</a:t>
            </a:r>
          </a:p>
        </p:txBody>
      </p:sp>
      <p:pic>
        <p:nvPicPr>
          <p:cNvPr id="4" name="Picture 3">
            <a:extLst>
              <a:ext uri="{FF2B5EF4-FFF2-40B4-BE49-F238E27FC236}">
                <a16:creationId xmlns:a16="http://schemas.microsoft.com/office/drawing/2014/main" id="{EFD5FA44-B61F-40E2-965A-737E546E9E27}"/>
              </a:ext>
            </a:extLst>
          </p:cNvPr>
          <p:cNvPicPr>
            <a:picLocks noChangeAspect="1"/>
          </p:cNvPicPr>
          <p:nvPr/>
        </p:nvPicPr>
        <p:blipFill>
          <a:blip r:embed="rId2"/>
          <a:stretch>
            <a:fillRect/>
          </a:stretch>
        </p:blipFill>
        <p:spPr>
          <a:xfrm>
            <a:off x="275136" y="2193364"/>
            <a:ext cx="6513290" cy="3179763"/>
          </a:xfrm>
          <a:prstGeom prst="rect">
            <a:avLst/>
          </a:prstGeom>
        </p:spPr>
      </p:pic>
    </p:spTree>
    <p:extLst>
      <p:ext uri="{BB962C8B-B14F-4D97-AF65-F5344CB8AC3E}">
        <p14:creationId xmlns:p14="http://schemas.microsoft.com/office/powerpoint/2010/main" val="179859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427D-ED99-435D-9146-83DB7649C689}"/>
              </a:ext>
            </a:extLst>
          </p:cNvPr>
          <p:cNvSpPr>
            <a:spLocks noGrp="1"/>
          </p:cNvSpPr>
          <p:nvPr>
            <p:ph type="title"/>
          </p:nvPr>
        </p:nvSpPr>
        <p:spPr/>
        <p:txBody>
          <a:bodyPr/>
          <a:lstStyle/>
          <a:p>
            <a:r>
              <a:rPr lang="en-US"/>
              <a:t>Northern Ireland</a:t>
            </a:r>
          </a:p>
        </p:txBody>
      </p:sp>
      <p:sp>
        <p:nvSpPr>
          <p:cNvPr id="3" name="Text Placeholder 2">
            <a:extLst>
              <a:ext uri="{FF2B5EF4-FFF2-40B4-BE49-F238E27FC236}">
                <a16:creationId xmlns:a16="http://schemas.microsoft.com/office/drawing/2014/main" id="{4856C5F5-A406-4FA2-97CA-02E0B7B4421B}"/>
              </a:ext>
            </a:extLst>
          </p:cNvPr>
          <p:cNvSpPr txBox="1">
            <a:spLocks/>
          </p:cNvSpPr>
          <p:nvPr/>
        </p:nvSpPr>
        <p:spPr>
          <a:xfrm>
            <a:off x="871902" y="3781499"/>
            <a:ext cx="7460301" cy="593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500" b="1">
                <a:solidFill>
                  <a:srgbClr val="00B0F0"/>
                </a:solidFill>
              </a:rPr>
              <a:t>Contexts</a:t>
            </a:r>
          </a:p>
        </p:txBody>
      </p:sp>
    </p:spTree>
    <p:extLst>
      <p:ext uri="{BB962C8B-B14F-4D97-AF65-F5344CB8AC3E}">
        <p14:creationId xmlns:p14="http://schemas.microsoft.com/office/powerpoint/2010/main" val="3059397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446AB-FF4E-43D4-B48F-47323D3E0FAC}"/>
              </a:ext>
            </a:extLst>
          </p:cNvPr>
          <p:cNvSpPr>
            <a:spLocks noGrp="1"/>
          </p:cNvSpPr>
          <p:nvPr>
            <p:ph type="body" sz="quarter" idx="13"/>
          </p:nvPr>
        </p:nvSpPr>
        <p:spPr>
          <a:xfrm>
            <a:off x="6683433" y="2438400"/>
            <a:ext cx="4578918" cy="3736144"/>
          </a:xfrm>
        </p:spPr>
        <p:txBody>
          <a:bodyPr vert="horz" lIns="91440" tIns="45720" rIns="91440" bIns="45720" rtlCol="0" anchor="t">
            <a:noAutofit/>
          </a:bodyPr>
          <a:lstStyle/>
          <a:p>
            <a:endParaRPr lang="en-GB"/>
          </a:p>
          <a:p>
            <a:r>
              <a:rPr lang="en-GB" dirty="0">
                <a:latin typeface="Arial"/>
                <a:cs typeface="Arial"/>
              </a:rPr>
              <a:t>Working age population is forecast to </a:t>
            </a:r>
            <a:r>
              <a:rPr lang="en-GB" b="1" dirty="0">
                <a:latin typeface="Arial"/>
                <a:cs typeface="Arial"/>
              </a:rPr>
              <a:t>decrease</a:t>
            </a:r>
            <a:r>
              <a:rPr lang="en-GB" dirty="0">
                <a:latin typeface="Arial"/>
                <a:cs typeface="Arial"/>
              </a:rPr>
              <a:t> from 87,900 (2021) to 85,500 (2030)</a:t>
            </a:r>
          </a:p>
          <a:p>
            <a:endParaRPr lang="en-GB"/>
          </a:p>
          <a:p>
            <a:r>
              <a:rPr lang="en-US" dirty="0">
                <a:latin typeface="Arial"/>
                <a:cs typeface="Arial"/>
              </a:rPr>
              <a:t>Note the decline in the working age population has already begun in recent years and appears to be further exacerbated over the next decade. With an already tight </a:t>
            </a:r>
            <a:r>
              <a:rPr lang="en-US" dirty="0" err="1">
                <a:latin typeface="Arial"/>
                <a:cs typeface="Arial"/>
              </a:rPr>
              <a:t>labour</a:t>
            </a:r>
            <a:r>
              <a:rPr lang="en-US" dirty="0">
                <a:latin typeface="Arial"/>
                <a:cs typeface="Arial"/>
              </a:rPr>
              <a:t> market the reduction in growth of the working age population may pose a significant challenge over the next decade – inactivity and tackling under-employment may be key.</a:t>
            </a:r>
            <a:endParaRPr lang="en-GB" dirty="0">
              <a:latin typeface="Arial"/>
              <a:cs typeface="Arial"/>
            </a:endParaRPr>
          </a:p>
        </p:txBody>
      </p:sp>
      <p:sp>
        <p:nvSpPr>
          <p:cNvPr id="3" name="Text Placeholder 2"/>
          <p:cNvSpPr>
            <a:spLocks noGrp="1"/>
          </p:cNvSpPr>
          <p:nvPr>
            <p:ph type="body" sz="quarter" idx="11"/>
          </p:nvPr>
        </p:nvSpPr>
        <p:spPr/>
        <p:txBody>
          <a:bodyPr/>
          <a:lstStyle/>
          <a:p>
            <a:r>
              <a:rPr lang="en-US"/>
              <a:t>Causeway Coast &amp; Glens:</a:t>
            </a:r>
          </a:p>
        </p:txBody>
      </p:sp>
      <p:sp>
        <p:nvSpPr>
          <p:cNvPr id="6" name="Text Placeholder 5"/>
          <p:cNvSpPr>
            <a:spLocks noGrp="1"/>
          </p:cNvSpPr>
          <p:nvPr>
            <p:ph type="body" sz="quarter" idx="12"/>
          </p:nvPr>
        </p:nvSpPr>
        <p:spPr/>
        <p:txBody>
          <a:bodyPr/>
          <a:lstStyle/>
          <a:p>
            <a:r>
              <a:rPr lang="en-US"/>
              <a:t>Resident Working Age Population</a:t>
            </a:r>
            <a:endParaRPr lang="en-GB"/>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4"/>
          </p:nvPr>
        </p:nvSpPr>
        <p:spPr>
          <a:xfrm>
            <a:off x="544098" y="1701789"/>
            <a:ext cx="5629092" cy="316908"/>
          </a:xfrm>
        </p:spPr>
        <p:txBody>
          <a:bodyPr/>
          <a:lstStyle/>
          <a:p>
            <a:r>
              <a:rPr lang="en-GB"/>
              <a:t>Resident working age population, Causeway Coast &amp; Glens, 2001-30</a:t>
            </a:r>
          </a:p>
        </p:txBody>
      </p:sp>
      <p:sp>
        <p:nvSpPr>
          <p:cNvPr id="8" name="TextBox 7">
            <a:extLst>
              <a:ext uri="{FF2B5EF4-FFF2-40B4-BE49-F238E27FC236}">
                <a16:creationId xmlns:a16="http://schemas.microsoft.com/office/drawing/2014/main" id="{1667DE9A-785F-4102-883F-C22E902386A7}"/>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NISRA &amp; UUEPC Local Model Forecast Spring 2022</a:t>
            </a:r>
          </a:p>
        </p:txBody>
      </p:sp>
      <p:pic>
        <p:nvPicPr>
          <p:cNvPr id="4" name="Picture 3">
            <a:extLst>
              <a:ext uri="{FF2B5EF4-FFF2-40B4-BE49-F238E27FC236}">
                <a16:creationId xmlns:a16="http://schemas.microsoft.com/office/drawing/2014/main" id="{63844693-732D-49EC-8611-D9FAFC3D5B8A}"/>
              </a:ext>
            </a:extLst>
          </p:cNvPr>
          <p:cNvPicPr>
            <a:picLocks noChangeAspect="1"/>
          </p:cNvPicPr>
          <p:nvPr/>
        </p:nvPicPr>
        <p:blipFill>
          <a:blip r:embed="rId2"/>
          <a:stretch>
            <a:fillRect/>
          </a:stretch>
        </p:blipFill>
        <p:spPr>
          <a:xfrm>
            <a:off x="134762" y="2438400"/>
            <a:ext cx="6447763" cy="3013613"/>
          </a:xfrm>
          <a:prstGeom prst="rect">
            <a:avLst/>
          </a:prstGeom>
        </p:spPr>
      </p:pic>
    </p:spTree>
    <p:extLst>
      <p:ext uri="{BB962C8B-B14F-4D97-AF65-F5344CB8AC3E}">
        <p14:creationId xmlns:p14="http://schemas.microsoft.com/office/powerpoint/2010/main" val="211641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745A-9E0F-4C6E-BBE0-8AD946AFF6AF}"/>
              </a:ext>
            </a:extLst>
          </p:cNvPr>
          <p:cNvSpPr>
            <a:spLocks noGrp="1"/>
          </p:cNvSpPr>
          <p:nvPr>
            <p:ph type="title"/>
          </p:nvPr>
        </p:nvSpPr>
        <p:spPr/>
        <p:txBody>
          <a:bodyPr/>
          <a:lstStyle/>
          <a:p>
            <a:r>
              <a:rPr lang="en-US"/>
              <a:t>Concluding Points</a:t>
            </a:r>
          </a:p>
        </p:txBody>
      </p:sp>
    </p:spTree>
    <p:extLst>
      <p:ext uri="{BB962C8B-B14F-4D97-AF65-F5344CB8AC3E}">
        <p14:creationId xmlns:p14="http://schemas.microsoft.com/office/powerpoint/2010/main" val="2442533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29650" y="175231"/>
            <a:ext cx="9013137" cy="476034"/>
          </a:xfrm>
        </p:spPr>
        <p:txBody>
          <a:bodyPr/>
          <a:lstStyle/>
          <a:p>
            <a:r>
              <a:rPr lang="en-US"/>
              <a:t>Strengths &amp; Challenges: Causeway Coast &amp; Glens</a:t>
            </a:r>
          </a:p>
        </p:txBody>
      </p:sp>
      <p:sp>
        <p:nvSpPr>
          <p:cNvPr id="7" name="TextBox 6">
            <a:extLst>
              <a:ext uri="{FF2B5EF4-FFF2-40B4-BE49-F238E27FC236}">
                <a16:creationId xmlns:a16="http://schemas.microsoft.com/office/drawing/2014/main" id="{CF10FAC9-4518-4C4B-B243-409B9F700FA9}"/>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UUEPC Local Model Forecast Spring 2022</a:t>
            </a:r>
          </a:p>
        </p:txBody>
      </p:sp>
      <p:pic>
        <p:nvPicPr>
          <p:cNvPr id="4" name="Picture 3">
            <a:extLst>
              <a:ext uri="{FF2B5EF4-FFF2-40B4-BE49-F238E27FC236}">
                <a16:creationId xmlns:a16="http://schemas.microsoft.com/office/drawing/2014/main" id="{B6AAE147-12D0-4EF1-8C02-8EC20399D895}"/>
              </a:ext>
            </a:extLst>
          </p:cNvPr>
          <p:cNvPicPr>
            <a:picLocks noChangeAspect="1"/>
          </p:cNvPicPr>
          <p:nvPr/>
        </p:nvPicPr>
        <p:blipFill>
          <a:blip r:embed="rId2"/>
          <a:stretch>
            <a:fillRect/>
          </a:stretch>
        </p:blipFill>
        <p:spPr>
          <a:xfrm>
            <a:off x="643672" y="1202435"/>
            <a:ext cx="10695571" cy="4724652"/>
          </a:xfrm>
          <a:prstGeom prst="rect">
            <a:avLst/>
          </a:prstGeom>
        </p:spPr>
      </p:pic>
    </p:spTree>
    <p:extLst>
      <p:ext uri="{BB962C8B-B14F-4D97-AF65-F5344CB8AC3E}">
        <p14:creationId xmlns:p14="http://schemas.microsoft.com/office/powerpoint/2010/main" val="1727748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34952" y="1501579"/>
            <a:ext cx="10000452" cy="4315091"/>
          </a:xfrm>
        </p:spPr>
        <p:txBody>
          <a:bodyPr vert="horz" lIns="91440" tIns="45720" rIns="91440" bIns="45720" rtlCol="0" anchor="t">
            <a:noAutofit/>
          </a:bodyPr>
          <a:lstStyle/>
          <a:p>
            <a:r>
              <a:rPr lang="en-US" sz="2000" dirty="0">
                <a:latin typeface="Arial"/>
                <a:cs typeface="Arial"/>
              </a:rPr>
              <a:t>How best to provide a lead in a time of ‘known unknowns’ – cost of living pressures, the NI Protocol, </a:t>
            </a:r>
            <a:r>
              <a:rPr lang="en-US" sz="2000" dirty="0" err="1">
                <a:latin typeface="Arial"/>
                <a:cs typeface="Arial"/>
              </a:rPr>
              <a:t>etc</a:t>
            </a:r>
            <a:r>
              <a:rPr lang="en-US" sz="2000" dirty="0">
                <a:latin typeface="Arial"/>
                <a:cs typeface="Arial"/>
              </a:rPr>
              <a:t> – without becoming distracted from longer-term strategies for the Borough and its local economies</a:t>
            </a:r>
            <a:endParaRPr lang="en-US" dirty="0"/>
          </a:p>
          <a:p>
            <a:endParaRPr lang="en-US" sz="2000">
              <a:latin typeface="Arial"/>
              <a:cs typeface="Arial"/>
            </a:endParaRPr>
          </a:p>
          <a:p>
            <a:r>
              <a:rPr lang="en-US" sz="2000" dirty="0">
                <a:latin typeface="Arial"/>
                <a:cs typeface="Arial"/>
              </a:rPr>
              <a:t>Continued awareness of risks attached with COVID, in particular scarring effects on employment, especially in an already tight </a:t>
            </a:r>
            <a:r>
              <a:rPr lang="en-US" sz="2000" dirty="0" err="1">
                <a:latin typeface="Arial"/>
                <a:cs typeface="Arial"/>
              </a:rPr>
              <a:t>labour</a:t>
            </a:r>
            <a:r>
              <a:rPr lang="en-US" sz="2000" dirty="0">
                <a:latin typeface="Arial"/>
                <a:cs typeface="Arial"/>
              </a:rPr>
              <a:t> market</a:t>
            </a:r>
            <a:endParaRPr lang="en-GB" dirty="0"/>
          </a:p>
          <a:p>
            <a:endParaRPr lang="en-US" sz="2000">
              <a:latin typeface="Arial"/>
              <a:cs typeface="Arial"/>
            </a:endParaRPr>
          </a:p>
          <a:p>
            <a:r>
              <a:rPr lang="en-US" sz="2000" dirty="0">
                <a:latin typeface="Arial"/>
                <a:cs typeface="Arial"/>
              </a:rPr>
              <a:t>Innovation, innovation, innovation … this will be the key word in policies (10X strategy and Climate Action plans) and how the local growth deal is structured – question of how inclusive this can be.</a:t>
            </a:r>
            <a:endParaRPr lang="en-US" dirty="0"/>
          </a:p>
          <a:p>
            <a:endParaRPr lang="en-US" sz="2000" dirty="0">
              <a:latin typeface="Arial"/>
              <a:cs typeface="Arial"/>
            </a:endParaRPr>
          </a:p>
          <a:p>
            <a:r>
              <a:rPr lang="en-US" sz="2000" dirty="0">
                <a:latin typeface="Arial"/>
                <a:cs typeface="Arial"/>
              </a:rPr>
              <a:t>What are the priorities for the new Labour Market Partnerships in a period of structural change with declining working age </a:t>
            </a:r>
            <a:r>
              <a:rPr lang="en-US" sz="2000">
                <a:latin typeface="Arial"/>
                <a:cs typeface="Arial"/>
              </a:rPr>
              <a:t>population</a:t>
            </a:r>
            <a:r>
              <a:rPr lang="en-US" sz="2000" dirty="0">
                <a:latin typeface="Arial"/>
                <a:cs typeface="Arial"/>
              </a:rPr>
              <a:t>?</a:t>
            </a:r>
            <a:endParaRPr lang="en-US" sz="2000" dirty="0"/>
          </a:p>
          <a:p>
            <a:endParaRPr lang="en-US" dirty="0"/>
          </a:p>
        </p:txBody>
      </p:sp>
      <p:sp>
        <p:nvSpPr>
          <p:cNvPr id="3" name="Text Placeholder 2"/>
          <p:cNvSpPr>
            <a:spLocks noGrp="1"/>
          </p:cNvSpPr>
          <p:nvPr>
            <p:ph type="body" sz="quarter" idx="11"/>
          </p:nvPr>
        </p:nvSpPr>
        <p:spPr>
          <a:xfrm>
            <a:off x="929650" y="751463"/>
            <a:ext cx="9013137" cy="476034"/>
          </a:xfrm>
        </p:spPr>
        <p:txBody>
          <a:bodyPr vert="horz" lIns="91440" tIns="45720" rIns="91440" bIns="45720" rtlCol="0" anchor="t">
            <a:noAutofit/>
          </a:bodyPr>
          <a:lstStyle/>
          <a:p>
            <a:r>
              <a:rPr lang="en-US">
                <a:latin typeface="Arial"/>
                <a:cs typeface="Arial"/>
              </a:rPr>
              <a:t>Key considerations for Causeway Coast &amp; Glens</a:t>
            </a:r>
            <a:endParaRPr lang="en-US"/>
          </a:p>
        </p:txBody>
      </p:sp>
    </p:spTree>
    <p:extLst>
      <p:ext uri="{BB962C8B-B14F-4D97-AF65-F5344CB8AC3E}">
        <p14:creationId xmlns:p14="http://schemas.microsoft.com/office/powerpoint/2010/main" val="1935458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5E84-DF27-4129-92F0-78CC954BCEB3}"/>
              </a:ext>
            </a:extLst>
          </p:cNvPr>
          <p:cNvSpPr>
            <a:spLocks noGrp="1"/>
          </p:cNvSpPr>
          <p:nvPr>
            <p:ph type="title"/>
          </p:nvPr>
        </p:nvSpPr>
        <p:spPr/>
        <p:txBody>
          <a:bodyPr/>
          <a:lstStyle/>
          <a:p>
            <a:r>
              <a:rPr lang="en-US"/>
              <a:t>Appendix and Glossary</a:t>
            </a:r>
          </a:p>
        </p:txBody>
      </p:sp>
    </p:spTree>
    <p:extLst>
      <p:ext uri="{BB962C8B-B14F-4D97-AF65-F5344CB8AC3E}">
        <p14:creationId xmlns:p14="http://schemas.microsoft.com/office/powerpoint/2010/main" val="859861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vert="horz" lIns="91440" tIns="45720" rIns="91440" bIns="45720" rtlCol="0" anchor="t">
            <a:noAutofit/>
          </a:bodyPr>
          <a:lstStyle/>
          <a:p>
            <a:pPr>
              <a:lnSpc>
                <a:spcPct val="150000"/>
              </a:lnSpc>
            </a:pPr>
            <a:r>
              <a:rPr lang="en-US" sz="1400">
                <a:solidFill>
                  <a:srgbClr val="002060"/>
                </a:solidFill>
                <a:latin typeface="Arial"/>
                <a:cs typeface="Arial"/>
              </a:rPr>
              <a:t>Forecasts are useful to help councils guide any future potential policy direction / decisions, in areas such as; </a:t>
            </a:r>
            <a:endParaRPr lang="en-US" sz="1400">
              <a:solidFill>
                <a:srgbClr val="002060"/>
              </a:solidFill>
            </a:endParaRPr>
          </a:p>
          <a:p>
            <a:pPr marL="742950" lvl="2" indent="-285750" algn="just">
              <a:lnSpc>
                <a:spcPct val="150000"/>
              </a:lnSpc>
              <a:spcBef>
                <a:spcPts val="0"/>
              </a:spcBef>
              <a:buFont typeface="Arial" charset="0"/>
              <a:buChar char="•"/>
            </a:pPr>
            <a:r>
              <a:rPr lang="en-US" sz="1200">
                <a:solidFill>
                  <a:srgbClr val="002060"/>
                </a:solidFill>
                <a:latin typeface="Arial"/>
                <a:cs typeface="Arial"/>
              </a:rPr>
              <a:t>Planning;</a:t>
            </a:r>
          </a:p>
          <a:p>
            <a:pPr marL="742950" lvl="2" indent="-285750" algn="just">
              <a:lnSpc>
                <a:spcPct val="150000"/>
              </a:lnSpc>
              <a:spcBef>
                <a:spcPts val="0"/>
              </a:spcBef>
              <a:buFont typeface="Arial" charset="0"/>
              <a:buChar char="•"/>
            </a:pPr>
            <a:r>
              <a:rPr lang="en-US" sz="1200">
                <a:solidFill>
                  <a:srgbClr val="002060"/>
                </a:solidFill>
                <a:latin typeface="Arial"/>
                <a:cs typeface="Arial"/>
              </a:rPr>
              <a:t>Economic development; and </a:t>
            </a:r>
            <a:endParaRPr lang="en-US" sz="1200">
              <a:solidFill>
                <a:srgbClr val="002060"/>
              </a:solidFill>
              <a:latin typeface="Arial" charset="0"/>
              <a:cs typeface="Arial" charset="0"/>
            </a:endParaRPr>
          </a:p>
          <a:p>
            <a:pPr marL="742950" lvl="2" indent="-285750" algn="just">
              <a:lnSpc>
                <a:spcPct val="150000"/>
              </a:lnSpc>
              <a:spcBef>
                <a:spcPts val="0"/>
              </a:spcBef>
              <a:buFont typeface="Arial" charset="0"/>
              <a:buChar char="•"/>
            </a:pPr>
            <a:r>
              <a:rPr lang="en-US" sz="1200">
                <a:solidFill>
                  <a:srgbClr val="002060"/>
                </a:solidFill>
                <a:latin typeface="Arial"/>
                <a:cs typeface="Arial"/>
              </a:rPr>
              <a:t>Public facilities management.</a:t>
            </a:r>
          </a:p>
          <a:p>
            <a:pPr>
              <a:lnSpc>
                <a:spcPct val="150000"/>
              </a:lnSpc>
            </a:pPr>
            <a:r>
              <a:rPr lang="en-US" sz="1400">
                <a:solidFill>
                  <a:srgbClr val="002060"/>
                </a:solidFill>
                <a:latin typeface="Arial"/>
                <a:cs typeface="Arial"/>
              </a:rPr>
              <a:t>But, forecasts are conditional on a range of underlying factors, in particular;</a:t>
            </a:r>
          </a:p>
          <a:p>
            <a:pPr marL="742950" lvl="2" indent="-285750" algn="just">
              <a:lnSpc>
                <a:spcPct val="150000"/>
              </a:lnSpc>
              <a:spcBef>
                <a:spcPts val="0"/>
              </a:spcBef>
              <a:buFont typeface="Arial" charset="0"/>
              <a:buChar char="•"/>
            </a:pPr>
            <a:r>
              <a:rPr lang="en-US" sz="1200">
                <a:solidFill>
                  <a:srgbClr val="002060"/>
                </a:solidFill>
                <a:latin typeface="Arial"/>
                <a:cs typeface="Arial"/>
              </a:rPr>
              <a:t>Historical / Past trends;</a:t>
            </a:r>
          </a:p>
          <a:p>
            <a:pPr marL="742950" lvl="2" indent="-285750" algn="just">
              <a:lnSpc>
                <a:spcPct val="150000"/>
              </a:lnSpc>
              <a:spcBef>
                <a:spcPts val="0"/>
              </a:spcBef>
              <a:buFont typeface="Arial" charset="0"/>
              <a:buChar char="•"/>
            </a:pPr>
            <a:r>
              <a:rPr lang="en-US" sz="1200">
                <a:solidFill>
                  <a:srgbClr val="002060"/>
                </a:solidFill>
                <a:latin typeface="Arial"/>
                <a:cs typeface="Arial"/>
              </a:rPr>
              <a:t>The policy environment; and</a:t>
            </a:r>
          </a:p>
          <a:p>
            <a:pPr marL="742950" lvl="2" indent="-285750" algn="just">
              <a:lnSpc>
                <a:spcPct val="150000"/>
              </a:lnSpc>
              <a:spcBef>
                <a:spcPts val="0"/>
              </a:spcBef>
              <a:buFont typeface="Arial" charset="0"/>
              <a:buChar char="•"/>
            </a:pPr>
            <a:r>
              <a:rPr lang="en-US" sz="1200">
                <a:solidFill>
                  <a:srgbClr val="002060"/>
                </a:solidFill>
                <a:latin typeface="Arial"/>
                <a:cs typeface="Arial"/>
              </a:rPr>
              <a:t>The current economic environment (Locally, Nationally &amp; Globally).</a:t>
            </a:r>
          </a:p>
          <a:p>
            <a:pPr>
              <a:lnSpc>
                <a:spcPct val="150000"/>
              </a:lnSpc>
            </a:pPr>
            <a:r>
              <a:rPr lang="en-US" sz="1400">
                <a:solidFill>
                  <a:srgbClr val="002060"/>
                </a:solidFill>
                <a:latin typeface="Arial"/>
                <a:cs typeface="Arial"/>
              </a:rPr>
              <a:t>These underlying factors are major determinants of future performance as they reflect the relative competitiveness of an area / sector in the present and into the future</a:t>
            </a:r>
          </a:p>
          <a:p>
            <a:pPr>
              <a:lnSpc>
                <a:spcPct val="150000"/>
              </a:lnSpc>
            </a:pPr>
            <a:r>
              <a:rPr lang="en-US" sz="1400">
                <a:solidFill>
                  <a:srgbClr val="002060"/>
                </a:solidFill>
                <a:latin typeface="Arial"/>
                <a:cs typeface="Arial"/>
              </a:rPr>
              <a:t>The UUEPC’s local forecasts presented in this slide deck are calculated using a top-down approach – i.e. UK forecasts allocated to the UK Regions (i.e. NI) &amp; these NI forecasts are then allocated to each of the 11 council areas</a:t>
            </a:r>
          </a:p>
          <a:p>
            <a:pPr>
              <a:lnSpc>
                <a:spcPct val="150000"/>
              </a:lnSpc>
            </a:pPr>
            <a:r>
              <a:rPr lang="en-US" sz="1400">
                <a:solidFill>
                  <a:srgbClr val="002060"/>
                </a:solidFill>
                <a:latin typeface="Arial"/>
                <a:cs typeface="Arial"/>
              </a:rPr>
              <a:t>The forecasts presented do not consider local initiatives or strategies that have yet to be approved (i.e. current policy framework remains unchanged)</a:t>
            </a:r>
          </a:p>
          <a:p>
            <a:pPr lvl="2"/>
            <a:endParaRPr lang="en-US" sz="2100" b="1"/>
          </a:p>
        </p:txBody>
      </p:sp>
      <p:sp>
        <p:nvSpPr>
          <p:cNvPr id="3" name="Text Placeholder 2"/>
          <p:cNvSpPr>
            <a:spLocks noGrp="1"/>
          </p:cNvSpPr>
          <p:nvPr>
            <p:ph type="body" sz="quarter" idx="11"/>
          </p:nvPr>
        </p:nvSpPr>
        <p:spPr/>
        <p:txBody>
          <a:bodyPr/>
          <a:lstStyle/>
          <a:p>
            <a:r>
              <a:rPr lang="en-US"/>
              <a:t>Use of Forecasts</a:t>
            </a:r>
          </a:p>
        </p:txBody>
      </p:sp>
      <p:sp>
        <p:nvSpPr>
          <p:cNvPr id="4" name="Text Placeholder 3"/>
          <p:cNvSpPr>
            <a:spLocks noGrp="1"/>
          </p:cNvSpPr>
          <p:nvPr>
            <p:ph type="body" sz="quarter" idx="12"/>
          </p:nvPr>
        </p:nvSpPr>
        <p:spPr/>
        <p:txBody>
          <a:bodyPr/>
          <a:lstStyle/>
          <a:p>
            <a:endParaRPr lang="en-US"/>
          </a:p>
        </p:txBody>
      </p:sp>
      <p:sp>
        <p:nvSpPr>
          <p:cNvPr id="5" name="TextBox 4">
            <a:extLst>
              <a:ext uri="{FF2B5EF4-FFF2-40B4-BE49-F238E27FC236}">
                <a16:creationId xmlns:a16="http://schemas.microsoft.com/office/drawing/2014/main" id="{F448AC1E-6DC1-4269-B4DA-459460336914}"/>
              </a:ext>
            </a:extLst>
          </p:cNvPr>
          <p:cNvSpPr txBox="1"/>
          <p:nvPr/>
        </p:nvSpPr>
        <p:spPr>
          <a:xfrm>
            <a:off x="5234882" y="6635104"/>
            <a:ext cx="402672" cy="215444"/>
          </a:xfrm>
          <a:prstGeom prst="rect">
            <a:avLst/>
          </a:prstGeom>
          <a:noFill/>
        </p:spPr>
        <p:txBody>
          <a:bodyPr wrap="square" rtlCol="0">
            <a:spAutoFit/>
          </a:bodyPr>
          <a:lstStyle/>
          <a:p>
            <a:pPr algn="ctr"/>
            <a:fld id="{8701B785-0CEB-49B1-A958-00639DB636F8}" type="slidenum">
              <a:rPr lang="en-GB" sz="800" smtClean="0"/>
              <a:pPr algn="ctr"/>
              <a:t>45</a:t>
            </a:fld>
            <a:endParaRPr lang="en-GB" sz="800"/>
          </a:p>
        </p:txBody>
      </p:sp>
    </p:spTree>
    <p:extLst>
      <p:ext uri="{BB962C8B-B14F-4D97-AF65-F5344CB8AC3E}">
        <p14:creationId xmlns:p14="http://schemas.microsoft.com/office/powerpoint/2010/main" val="512743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Forecasts and their construction</a:t>
            </a:r>
          </a:p>
        </p:txBody>
      </p:sp>
      <p:sp>
        <p:nvSpPr>
          <p:cNvPr id="5" name="Text Placeholder 4">
            <a:extLst>
              <a:ext uri="{FF2B5EF4-FFF2-40B4-BE49-F238E27FC236}">
                <a16:creationId xmlns:a16="http://schemas.microsoft.com/office/drawing/2014/main" id="{4E81C403-3B0C-4B16-8B00-13FEEBA6C856}"/>
              </a:ext>
            </a:extLst>
          </p:cNvPr>
          <p:cNvSpPr>
            <a:spLocks noGrp="1"/>
          </p:cNvSpPr>
          <p:nvPr>
            <p:ph type="body" sz="quarter" idx="12"/>
          </p:nvPr>
        </p:nvSpPr>
        <p:spPr/>
        <p:txBody>
          <a:bodyPr/>
          <a:lstStyle/>
          <a:p>
            <a:r>
              <a:rPr lang="en-GB"/>
              <a:t>UUEPC Suite of Economic Forecast Models</a:t>
            </a:r>
          </a:p>
        </p:txBody>
      </p:sp>
      <p:pic>
        <p:nvPicPr>
          <p:cNvPr id="2" name="Picture 1">
            <a:extLst>
              <a:ext uri="{FF2B5EF4-FFF2-40B4-BE49-F238E27FC236}">
                <a16:creationId xmlns:a16="http://schemas.microsoft.com/office/drawing/2014/main" id="{814497B0-1EEF-45D5-8313-1A1F76C8276E}"/>
              </a:ext>
            </a:extLst>
          </p:cNvPr>
          <p:cNvPicPr>
            <a:picLocks noChangeAspect="1"/>
          </p:cNvPicPr>
          <p:nvPr/>
        </p:nvPicPr>
        <p:blipFill>
          <a:blip r:embed="rId2"/>
          <a:stretch>
            <a:fillRect/>
          </a:stretch>
        </p:blipFill>
        <p:spPr>
          <a:xfrm>
            <a:off x="1531505" y="1336162"/>
            <a:ext cx="8852548" cy="5232974"/>
          </a:xfrm>
          <a:prstGeom prst="rect">
            <a:avLst/>
          </a:prstGeom>
        </p:spPr>
      </p:pic>
      <p:sp>
        <p:nvSpPr>
          <p:cNvPr id="7" name="TextBox 6">
            <a:extLst>
              <a:ext uri="{FF2B5EF4-FFF2-40B4-BE49-F238E27FC236}">
                <a16:creationId xmlns:a16="http://schemas.microsoft.com/office/drawing/2014/main" id="{15D360A2-BC0F-4201-87A6-9FE6C2E1A5CB}"/>
              </a:ext>
            </a:extLst>
          </p:cNvPr>
          <p:cNvSpPr txBox="1"/>
          <p:nvPr/>
        </p:nvSpPr>
        <p:spPr>
          <a:xfrm>
            <a:off x="1677798" y="6492646"/>
            <a:ext cx="8145710" cy="246221"/>
          </a:xfrm>
          <a:prstGeom prst="rect">
            <a:avLst/>
          </a:prstGeom>
          <a:noFill/>
        </p:spPr>
        <p:txBody>
          <a:bodyPr wrap="square" rtlCol="0">
            <a:spAutoFit/>
          </a:bodyPr>
          <a:lstStyle/>
          <a:p>
            <a:r>
              <a:rPr lang="en-GB" sz="1000" b="1">
                <a:solidFill>
                  <a:srgbClr val="404040"/>
                </a:solidFill>
              </a:rPr>
              <a:t>Source:</a:t>
            </a:r>
            <a:r>
              <a:rPr lang="en-GB" sz="1000"/>
              <a:t> UUEPC Local Model Forecast Spring 2022</a:t>
            </a:r>
          </a:p>
        </p:txBody>
      </p:sp>
    </p:spTree>
    <p:extLst>
      <p:ext uri="{BB962C8B-B14F-4D97-AF65-F5344CB8AC3E}">
        <p14:creationId xmlns:p14="http://schemas.microsoft.com/office/powerpoint/2010/main" val="4278011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1400">
                <a:solidFill>
                  <a:schemeClr val="bg2">
                    <a:lumMod val="25000"/>
                  </a:schemeClr>
                </a:solidFill>
                <a:latin typeface="Arial" panose="020B0604020202020204" pitchFamily="34" charset="0"/>
                <a:cs typeface="Arial" panose="020B0604020202020204" pitchFamily="34" charset="0"/>
              </a:rPr>
              <a:t>Workplace based Employment </a:t>
            </a:r>
          </a:p>
          <a:p>
            <a:pPr marL="571500" lvl="1" indent="-171450" algn="just">
              <a:lnSpc>
                <a:spcPct val="100000"/>
              </a:lnSpc>
              <a:buFont typeface="Arial" panose="020B0604020202020204" pitchFamily="34" charset="0"/>
              <a:buChar char="–"/>
            </a:pPr>
            <a:r>
              <a:rPr lang="en-US" sz="1200">
                <a:solidFill>
                  <a:schemeClr val="bg2">
                    <a:lumMod val="25000"/>
                  </a:schemeClr>
                </a:solidFill>
                <a:latin typeface="Arial" panose="020B0604020202020204" pitchFamily="34" charset="0"/>
                <a:cs typeface="Arial" panose="020B0604020202020204" pitchFamily="34" charset="0"/>
              </a:rPr>
              <a:t>The number of people employed by location of work</a:t>
            </a:r>
          </a:p>
          <a:p>
            <a:pPr marL="0" indent="0">
              <a:buNone/>
            </a:pPr>
            <a:endParaRPr lang="en-US" sz="1400">
              <a:solidFill>
                <a:schemeClr val="bg2">
                  <a:lumMod val="25000"/>
                </a:schemeClr>
              </a:solidFill>
              <a:latin typeface="Arial" panose="020B0604020202020204" pitchFamily="34" charset="0"/>
              <a:cs typeface="Arial" panose="020B0604020202020204" pitchFamily="34" charset="0"/>
            </a:endParaRPr>
          </a:p>
          <a:p>
            <a:r>
              <a:rPr lang="en-US" sz="1400">
                <a:solidFill>
                  <a:schemeClr val="bg2">
                    <a:lumMod val="25000"/>
                  </a:schemeClr>
                </a:solidFill>
                <a:latin typeface="Arial" panose="020B0604020202020204" pitchFamily="34" charset="0"/>
                <a:cs typeface="Arial" panose="020B0604020202020204" pitchFamily="34" charset="0"/>
              </a:rPr>
              <a:t>Resident based Employment </a:t>
            </a:r>
          </a:p>
          <a:p>
            <a:pPr marL="571500" lvl="1" indent="-171450" algn="just">
              <a:lnSpc>
                <a:spcPct val="100000"/>
              </a:lnSpc>
              <a:buFont typeface="Arial" panose="020B0604020202020204" pitchFamily="34" charset="0"/>
              <a:buChar char="–"/>
            </a:pPr>
            <a:r>
              <a:rPr lang="en-US" sz="1200">
                <a:solidFill>
                  <a:schemeClr val="bg2">
                    <a:lumMod val="25000"/>
                  </a:schemeClr>
                </a:solidFill>
                <a:latin typeface="Arial" panose="020B0604020202020204" pitchFamily="34" charset="0"/>
                <a:cs typeface="Arial" panose="020B0604020202020204" pitchFamily="34" charset="0"/>
              </a:rPr>
              <a:t>The number of people employed by location of residency </a:t>
            </a:r>
          </a:p>
          <a:p>
            <a:pPr marL="0" indent="0">
              <a:buNone/>
            </a:pPr>
            <a:endParaRPr lang="en-US" sz="1400">
              <a:solidFill>
                <a:schemeClr val="bg2">
                  <a:lumMod val="25000"/>
                </a:schemeClr>
              </a:solidFill>
              <a:latin typeface="Arial" panose="020B0604020202020204" pitchFamily="34" charset="0"/>
              <a:cs typeface="Arial" panose="020B0604020202020204" pitchFamily="34" charset="0"/>
            </a:endParaRPr>
          </a:p>
          <a:p>
            <a:r>
              <a:rPr lang="en-US" sz="1400">
                <a:solidFill>
                  <a:schemeClr val="bg2">
                    <a:lumMod val="25000"/>
                  </a:schemeClr>
                </a:solidFill>
                <a:latin typeface="Arial" panose="020B0604020202020204" pitchFamily="34" charset="0"/>
                <a:cs typeface="Arial" panose="020B0604020202020204" pitchFamily="34" charset="0"/>
              </a:rPr>
              <a:t>Real GVA </a:t>
            </a:r>
          </a:p>
          <a:p>
            <a:pPr marL="571500" lvl="1" indent="-171450" algn="just">
              <a:lnSpc>
                <a:spcPct val="100000"/>
              </a:lnSpc>
              <a:buFont typeface="Arial" panose="020B0604020202020204" pitchFamily="34" charset="0"/>
              <a:buChar char="–"/>
            </a:pPr>
            <a:r>
              <a:rPr lang="en-US" sz="1200">
                <a:solidFill>
                  <a:schemeClr val="bg2">
                    <a:lumMod val="25000"/>
                  </a:schemeClr>
                </a:solidFill>
                <a:latin typeface="Arial" panose="020B0604020202020204" pitchFamily="34" charset="0"/>
                <a:cs typeface="Arial" panose="020B0604020202020204" pitchFamily="34" charset="0"/>
              </a:rPr>
              <a:t>The measure of the value of goods and services produced in an area, industry or sector of an economy. Real value is the nominal value  adjusted for inflation and is obtained by removing the effect if price level changes from the nominal value of time-series data</a:t>
            </a:r>
          </a:p>
          <a:p>
            <a:pPr marL="0" indent="0">
              <a:buNone/>
            </a:pPr>
            <a:endParaRPr lang="en-US" sz="1400">
              <a:solidFill>
                <a:schemeClr val="bg2">
                  <a:lumMod val="25000"/>
                </a:schemeClr>
              </a:solidFill>
              <a:latin typeface="Arial" panose="020B0604020202020204" pitchFamily="34" charset="0"/>
              <a:cs typeface="Arial" panose="020B0604020202020204" pitchFamily="34" charset="0"/>
            </a:endParaRPr>
          </a:p>
          <a:p>
            <a:r>
              <a:rPr lang="en-US" sz="1400">
                <a:solidFill>
                  <a:schemeClr val="bg2">
                    <a:lumMod val="25000"/>
                  </a:schemeClr>
                </a:solidFill>
                <a:latin typeface="Arial" panose="020B0604020202020204" pitchFamily="34" charset="0"/>
                <a:cs typeface="Arial" panose="020B0604020202020204" pitchFamily="34" charset="0"/>
              </a:rPr>
              <a:t>Productivity </a:t>
            </a:r>
          </a:p>
          <a:p>
            <a:pPr marL="571500" lvl="1" indent="-171450" algn="just">
              <a:lnSpc>
                <a:spcPct val="100000"/>
              </a:lnSpc>
              <a:buFont typeface="Arial" panose="020B0604020202020204" pitchFamily="34" charset="0"/>
              <a:buChar char="–"/>
            </a:pPr>
            <a:r>
              <a:rPr lang="en-US" sz="1200">
                <a:solidFill>
                  <a:schemeClr val="bg2">
                    <a:lumMod val="25000"/>
                  </a:schemeClr>
                </a:solidFill>
                <a:latin typeface="Arial" panose="020B0604020202020204" pitchFamily="34" charset="0"/>
                <a:cs typeface="Arial" panose="020B0604020202020204" pitchFamily="34" charset="0"/>
              </a:rPr>
              <a:t>Measures how efficiently production inputs are being used in an economy to produce a given level of output. Productivity within the UUEPC Model is derived from total GVA divided by the number of people employed </a:t>
            </a:r>
          </a:p>
          <a:p>
            <a:pPr marL="400050" lvl="1" indent="0" algn="just">
              <a:lnSpc>
                <a:spcPct val="100000"/>
              </a:lnSpc>
              <a:buNone/>
            </a:pPr>
            <a:endParaRPr lang="en-US" sz="1400">
              <a:solidFill>
                <a:schemeClr val="bg2">
                  <a:lumMod val="25000"/>
                </a:schemeClr>
              </a:solidFill>
              <a:latin typeface="Arial" panose="020B0604020202020204" pitchFamily="34" charset="0"/>
              <a:cs typeface="Arial" panose="020B0604020202020204" pitchFamily="34" charset="0"/>
            </a:endParaRPr>
          </a:p>
          <a:p>
            <a:r>
              <a:rPr lang="en-US" sz="1400">
                <a:solidFill>
                  <a:schemeClr val="bg2">
                    <a:lumMod val="25000"/>
                  </a:schemeClr>
                </a:solidFill>
                <a:latin typeface="Arial" panose="020B0604020202020204" pitchFamily="34" charset="0"/>
                <a:cs typeface="Arial" panose="020B0604020202020204" pitchFamily="34" charset="0"/>
              </a:rPr>
              <a:t>Economic Inactivity Rate (%) </a:t>
            </a:r>
          </a:p>
          <a:p>
            <a:pPr marL="571500" lvl="1" indent="-171450" algn="just">
              <a:lnSpc>
                <a:spcPct val="100000"/>
              </a:lnSpc>
              <a:buFont typeface="Arial" panose="020B0604020202020204" pitchFamily="34" charset="0"/>
              <a:buChar char="–"/>
            </a:pPr>
            <a:r>
              <a:rPr lang="en-US" sz="1200">
                <a:solidFill>
                  <a:schemeClr val="bg2">
                    <a:lumMod val="25000"/>
                  </a:schemeClr>
                </a:solidFill>
                <a:latin typeface="Arial" panose="020B0604020202020204" pitchFamily="34" charset="0"/>
                <a:cs typeface="Arial" panose="020B0604020202020204" pitchFamily="34" charset="0"/>
              </a:rPr>
              <a:t>The rate of those within the working age population who are not in employment, nor actively seeking employment from one year to the next.  </a:t>
            </a:r>
          </a:p>
          <a:p>
            <a:pPr lvl="2"/>
            <a:endParaRPr lang="en-US" sz="2100" b="1"/>
          </a:p>
        </p:txBody>
      </p:sp>
      <p:sp>
        <p:nvSpPr>
          <p:cNvPr id="3" name="Text Placeholder 2"/>
          <p:cNvSpPr>
            <a:spLocks noGrp="1"/>
          </p:cNvSpPr>
          <p:nvPr>
            <p:ph type="body" sz="quarter" idx="11"/>
          </p:nvPr>
        </p:nvSpPr>
        <p:spPr/>
        <p:txBody>
          <a:bodyPr/>
          <a:lstStyle/>
          <a:p>
            <a:r>
              <a:rPr lang="en-US"/>
              <a:t>Glossary of Key Terms</a:t>
            </a: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51107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1400">
                <a:solidFill>
                  <a:schemeClr val="bg2">
                    <a:lumMod val="25000"/>
                  </a:schemeClr>
                </a:solidFill>
                <a:latin typeface="Arial" panose="020B0604020202020204" pitchFamily="34" charset="0"/>
                <a:cs typeface="Arial" panose="020B0604020202020204" pitchFamily="34" charset="0"/>
              </a:rPr>
              <a:t>CAGR (%)  </a:t>
            </a:r>
          </a:p>
          <a:p>
            <a:pPr marL="571500" lvl="1" indent="-171450" algn="just">
              <a:lnSpc>
                <a:spcPct val="100000"/>
              </a:lnSpc>
              <a:buFontTx/>
              <a:buChar char="-"/>
            </a:pPr>
            <a:r>
              <a:rPr lang="en-US" sz="1200">
                <a:solidFill>
                  <a:schemeClr val="bg2">
                    <a:lumMod val="25000"/>
                  </a:schemeClr>
                </a:solidFill>
                <a:latin typeface="Arial" panose="020B0604020202020204" pitchFamily="34" charset="0"/>
                <a:cs typeface="Arial" panose="020B0604020202020204" pitchFamily="34" charset="0"/>
              </a:rPr>
              <a:t>The compound annual growth rate (CAGR) is the mean annual growth rate of an over a specified period of time longer than one year. </a:t>
            </a:r>
          </a:p>
          <a:p>
            <a:pPr marL="400050" lvl="1" indent="0" algn="just">
              <a:lnSpc>
                <a:spcPct val="100000"/>
              </a:lnSpc>
              <a:buNone/>
            </a:pPr>
            <a:endParaRPr lang="en-US" sz="1400">
              <a:solidFill>
                <a:schemeClr val="bg2">
                  <a:lumMod val="25000"/>
                </a:schemeClr>
              </a:solidFill>
              <a:latin typeface="Arial" panose="020B0604020202020204" pitchFamily="34" charset="0"/>
              <a:cs typeface="Arial" panose="020B0604020202020204" pitchFamily="34" charset="0"/>
            </a:endParaRPr>
          </a:p>
          <a:p>
            <a:r>
              <a:rPr lang="en-US" sz="1400">
                <a:solidFill>
                  <a:schemeClr val="bg2">
                    <a:lumMod val="25000"/>
                  </a:schemeClr>
                </a:solidFill>
                <a:latin typeface="Arial" panose="020B0604020202020204" pitchFamily="34" charset="0"/>
                <a:cs typeface="Arial" panose="020B0604020202020204" pitchFamily="34" charset="0"/>
              </a:rPr>
              <a:t>Labour Force </a:t>
            </a:r>
          </a:p>
          <a:p>
            <a:pPr marL="571500" lvl="1" indent="-171450" algn="just">
              <a:lnSpc>
                <a:spcPct val="100000"/>
              </a:lnSpc>
              <a:buFontTx/>
              <a:buChar char="-"/>
            </a:pPr>
            <a:r>
              <a:rPr lang="en-US" sz="1200">
                <a:solidFill>
                  <a:schemeClr val="bg2">
                    <a:lumMod val="25000"/>
                  </a:schemeClr>
                </a:solidFill>
                <a:latin typeface="Arial" panose="020B0604020202020204" pitchFamily="34" charset="0"/>
                <a:cs typeface="Arial" panose="020B0604020202020204" pitchFamily="34" charset="0"/>
              </a:rPr>
              <a:t>Those people who are at the working age (16-64), and are able and willing to work.</a:t>
            </a:r>
          </a:p>
          <a:p>
            <a:pPr marL="400050" lvl="1" indent="0" algn="just">
              <a:lnSpc>
                <a:spcPct val="100000"/>
              </a:lnSpc>
              <a:buNone/>
            </a:pPr>
            <a:endParaRPr lang="en-US" sz="1400">
              <a:solidFill>
                <a:schemeClr val="bg2">
                  <a:lumMod val="25000"/>
                </a:schemeClr>
              </a:solidFill>
              <a:latin typeface="Arial" panose="020B0604020202020204" pitchFamily="34" charset="0"/>
              <a:cs typeface="Arial" panose="020B0604020202020204" pitchFamily="34" charset="0"/>
            </a:endParaRPr>
          </a:p>
          <a:p>
            <a:r>
              <a:rPr lang="en-US" sz="1400">
                <a:solidFill>
                  <a:schemeClr val="bg2">
                    <a:lumMod val="25000"/>
                  </a:schemeClr>
                </a:solidFill>
                <a:latin typeface="Arial" panose="020B0604020202020204" pitchFamily="34" charset="0"/>
                <a:cs typeface="Arial" panose="020B0604020202020204" pitchFamily="34" charset="0"/>
              </a:rPr>
              <a:t>Working Age Population </a:t>
            </a:r>
          </a:p>
          <a:p>
            <a:pPr marL="571500" lvl="1" indent="-171450" algn="just">
              <a:lnSpc>
                <a:spcPct val="100000"/>
              </a:lnSpc>
              <a:buFontTx/>
              <a:buChar char="-"/>
            </a:pPr>
            <a:r>
              <a:rPr lang="en-US" sz="1200">
                <a:solidFill>
                  <a:schemeClr val="bg2">
                    <a:lumMod val="25000"/>
                  </a:schemeClr>
                </a:solidFill>
                <a:latin typeface="Arial" panose="020B0604020202020204" pitchFamily="34" charset="0"/>
                <a:cs typeface="Arial" panose="020B0604020202020204" pitchFamily="34" charset="0"/>
              </a:rPr>
              <a:t>Those aged between 16 and 64</a:t>
            </a:r>
          </a:p>
          <a:p>
            <a:pPr marL="400050" lvl="1" indent="0" algn="just">
              <a:lnSpc>
                <a:spcPct val="100000"/>
              </a:lnSpc>
              <a:buNone/>
            </a:pPr>
            <a:endParaRPr lang="en-US" sz="1400">
              <a:solidFill>
                <a:schemeClr val="bg2">
                  <a:lumMod val="25000"/>
                </a:schemeClr>
              </a:solidFill>
              <a:latin typeface="Arial" panose="020B0604020202020204" pitchFamily="34" charset="0"/>
              <a:cs typeface="Arial" panose="020B0604020202020204" pitchFamily="34" charset="0"/>
            </a:endParaRPr>
          </a:p>
          <a:p>
            <a:r>
              <a:rPr lang="en-US" sz="1400">
                <a:solidFill>
                  <a:schemeClr val="bg2">
                    <a:lumMod val="25000"/>
                  </a:schemeClr>
                </a:solidFill>
                <a:latin typeface="Arial" panose="020B0604020202020204" pitchFamily="34" charset="0"/>
                <a:cs typeface="Arial" panose="020B0604020202020204" pitchFamily="34" charset="0"/>
              </a:rPr>
              <a:t>ILO Unemployment Rate (%) </a:t>
            </a:r>
          </a:p>
          <a:p>
            <a:pPr marL="571500" lvl="1" indent="-171450" algn="just">
              <a:lnSpc>
                <a:spcPct val="100000"/>
              </a:lnSpc>
              <a:buFontTx/>
              <a:buChar char="-"/>
            </a:pPr>
            <a:r>
              <a:rPr lang="en-US" sz="1200">
                <a:solidFill>
                  <a:schemeClr val="bg2">
                    <a:lumMod val="25000"/>
                  </a:schemeClr>
                </a:solidFill>
                <a:latin typeface="Arial" panose="020B0604020202020204" pitchFamily="34" charset="0"/>
                <a:cs typeface="Arial" panose="020B0604020202020204" pitchFamily="34" charset="0"/>
              </a:rPr>
              <a:t>The rate of those who are: out of work, want a job, have actively sought work in the previous four weeks and are available to start work within the next fortnight changes from one year to the next</a:t>
            </a:r>
          </a:p>
          <a:p>
            <a:pPr marL="914400" lvl="2" indent="0">
              <a:buNone/>
            </a:pPr>
            <a:endParaRPr lang="en-US" sz="2100" b="1"/>
          </a:p>
        </p:txBody>
      </p:sp>
      <p:sp>
        <p:nvSpPr>
          <p:cNvPr id="3" name="Text Placeholder 2"/>
          <p:cNvSpPr>
            <a:spLocks noGrp="1"/>
          </p:cNvSpPr>
          <p:nvPr>
            <p:ph type="body" sz="quarter" idx="11"/>
          </p:nvPr>
        </p:nvSpPr>
        <p:spPr/>
        <p:txBody>
          <a:bodyPr/>
          <a:lstStyle/>
          <a:p>
            <a:r>
              <a:rPr lang="en-US"/>
              <a:t>Glossary of Key Terms</a:t>
            </a: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48305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C9D726-26D9-48D0-820C-1B2DBC27B532}"/>
              </a:ext>
            </a:extLst>
          </p:cNvPr>
          <p:cNvSpPr>
            <a:spLocks noGrp="1"/>
          </p:cNvSpPr>
          <p:nvPr>
            <p:ph type="title"/>
          </p:nvPr>
        </p:nvSpPr>
        <p:spPr>
          <a:xfrm>
            <a:off x="627432" y="3219188"/>
            <a:ext cx="6487351" cy="1578279"/>
          </a:xfrm>
        </p:spPr>
        <p:txBody>
          <a:bodyPr/>
          <a:lstStyle/>
          <a:p>
            <a:r>
              <a:rPr lang="en-US"/>
              <a:t>Thank You</a:t>
            </a:r>
          </a:p>
        </p:txBody>
      </p:sp>
    </p:spTree>
    <p:extLst>
      <p:ext uri="{BB962C8B-B14F-4D97-AF65-F5344CB8AC3E}">
        <p14:creationId xmlns:p14="http://schemas.microsoft.com/office/powerpoint/2010/main" val="329017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1"/>
          </p:nvPr>
        </p:nvSpPr>
        <p:spPr>
          <a:xfrm>
            <a:off x="466269" y="237128"/>
            <a:ext cx="9246509" cy="486919"/>
          </a:xfrm>
        </p:spPr>
        <p:txBody>
          <a:bodyPr lIns="91440" tIns="45720" rIns="91440" bIns="45720" anchor="t">
            <a:noAutofit/>
          </a:bodyPr>
          <a:lstStyle/>
          <a:p>
            <a:r>
              <a:rPr lang="en-GB">
                <a:latin typeface="Arial"/>
                <a:cs typeface="Arial"/>
              </a:rPr>
              <a:t>Strong growth but with costs and downside risks </a:t>
            </a:r>
            <a:endParaRPr lang="en-GB"/>
          </a:p>
        </p:txBody>
      </p:sp>
      <p:sp>
        <p:nvSpPr>
          <p:cNvPr id="6" name="TextBox 5"/>
          <p:cNvSpPr txBox="1"/>
          <p:nvPr/>
        </p:nvSpPr>
        <p:spPr>
          <a:xfrm>
            <a:off x="1272717" y="1556119"/>
            <a:ext cx="4642307" cy="4955203"/>
          </a:xfrm>
          <a:prstGeom prst="rect">
            <a:avLst/>
          </a:prstGeom>
          <a:noFill/>
        </p:spPr>
        <p:txBody>
          <a:bodyPr wrap="square" lIns="91440" tIns="45720" rIns="91440" bIns="45720" rtlCol="0" anchor="t">
            <a:spAutoFit/>
          </a:bodyPr>
          <a:lstStyle/>
          <a:p>
            <a:pPr>
              <a:spcAft>
                <a:spcPts val="1200"/>
              </a:spcAft>
              <a:buClr>
                <a:schemeClr val="tx1">
                  <a:lumMod val="75000"/>
                  <a:lumOff val="25000"/>
                </a:schemeClr>
              </a:buClr>
            </a:pPr>
            <a:r>
              <a:rPr lang="en-GB" sz="2600" b="1">
                <a:solidFill>
                  <a:srgbClr val="00B8E7"/>
                </a:solidFill>
                <a:latin typeface="Calibri"/>
                <a:cs typeface="Arial"/>
              </a:rPr>
              <a:t>The signs of growth...</a:t>
            </a:r>
          </a:p>
          <a:p>
            <a:pPr marL="342900" indent="-342900">
              <a:spcAft>
                <a:spcPts val="1200"/>
              </a:spcAft>
              <a:buClr>
                <a:schemeClr val="tx1">
                  <a:lumMod val="75000"/>
                  <a:lumOff val="25000"/>
                </a:schemeClr>
              </a:buClr>
              <a:buFont typeface="Arial" panose="020B0604020202020204" pitchFamily="34" charset="0"/>
              <a:buChar char="•"/>
            </a:pPr>
            <a:r>
              <a:rPr lang="en-GB" sz="2400">
                <a:solidFill>
                  <a:schemeClr val="tx1">
                    <a:lumMod val="75000"/>
                    <a:lumOff val="25000"/>
                  </a:schemeClr>
                </a:solidFill>
                <a:latin typeface="Calibri"/>
                <a:cs typeface="Arial"/>
              </a:rPr>
              <a:t>Recovery in economies globally has been stronger than first expected</a:t>
            </a:r>
          </a:p>
          <a:p>
            <a:pPr marL="342900" indent="-342900">
              <a:spcAft>
                <a:spcPts val="1200"/>
              </a:spcAft>
              <a:buClr>
                <a:schemeClr val="tx1">
                  <a:lumMod val="75000"/>
                  <a:lumOff val="25000"/>
                </a:schemeClr>
              </a:buClr>
              <a:buFont typeface="Arial" panose="020B0604020202020204" pitchFamily="34" charset="0"/>
              <a:buChar char="•"/>
            </a:pPr>
            <a:r>
              <a:rPr lang="en-GB" sz="2400">
                <a:solidFill>
                  <a:schemeClr val="tx1">
                    <a:lumMod val="75000"/>
                    <a:lumOff val="25000"/>
                  </a:schemeClr>
                </a:solidFill>
                <a:latin typeface="Calibri"/>
                <a:cs typeface="Arial"/>
              </a:rPr>
              <a:t>Steady progress in managing the pandemic health impacts</a:t>
            </a:r>
          </a:p>
          <a:p>
            <a:pPr marL="342900" indent="-342900">
              <a:spcAft>
                <a:spcPts val="1200"/>
              </a:spcAft>
              <a:buClr>
                <a:schemeClr val="tx1">
                  <a:lumMod val="75000"/>
                  <a:lumOff val="25000"/>
                </a:schemeClr>
              </a:buClr>
              <a:buFont typeface="Arial" panose="020B0604020202020204" pitchFamily="34" charset="0"/>
              <a:buChar char="•"/>
            </a:pPr>
            <a:r>
              <a:rPr lang="en-GB" sz="2400">
                <a:solidFill>
                  <a:schemeClr val="tx1">
                    <a:lumMod val="75000"/>
                    <a:lumOff val="25000"/>
                  </a:schemeClr>
                </a:solidFill>
                <a:latin typeface="Calibri"/>
                <a:cs typeface="Arial"/>
              </a:rPr>
              <a:t>Strong and continuing consumer demand including tourism</a:t>
            </a:r>
          </a:p>
          <a:p>
            <a:pPr marL="342900" indent="-342900">
              <a:spcAft>
                <a:spcPts val="1200"/>
              </a:spcAft>
              <a:buClr>
                <a:schemeClr val="tx1">
                  <a:lumMod val="75000"/>
                  <a:lumOff val="25000"/>
                </a:schemeClr>
              </a:buClr>
              <a:buFont typeface="Arial" panose="020B0604020202020204" pitchFamily="34" charset="0"/>
              <a:buChar char="•"/>
            </a:pPr>
            <a:r>
              <a:rPr lang="en-GB" sz="2400">
                <a:solidFill>
                  <a:schemeClr val="tx1">
                    <a:lumMod val="75000"/>
                    <a:lumOff val="25000"/>
                  </a:schemeClr>
                </a:solidFill>
                <a:latin typeface="Calibri"/>
                <a:cs typeface="Arial"/>
              </a:rPr>
              <a:t>All sectors seeing vacancy levels and tightness in labour supply</a:t>
            </a:r>
            <a:endParaRPr lang="en-GB" sz="2400">
              <a:solidFill>
                <a:schemeClr val="tx1">
                  <a:lumMod val="75000"/>
                  <a:lumOff val="25000"/>
                </a:schemeClr>
              </a:solidFill>
              <a:latin typeface="Calibri" panose="020F0502020204030204" pitchFamily="34" charset="0"/>
              <a:cs typeface="Arial"/>
            </a:endParaRPr>
          </a:p>
          <a:p>
            <a:pPr>
              <a:spcAft>
                <a:spcPts val="1200"/>
              </a:spcAft>
              <a:buClr>
                <a:schemeClr val="tx1">
                  <a:lumMod val="75000"/>
                  <a:lumOff val="25000"/>
                </a:schemeClr>
              </a:buClr>
            </a:pPr>
            <a:endParaRPr lang="en-GB" sz="2400">
              <a:solidFill>
                <a:schemeClr val="tx1">
                  <a:lumMod val="75000"/>
                  <a:lumOff val="25000"/>
                </a:schemeClr>
              </a:solidFill>
              <a:latin typeface="Calibri" panose="020F0502020204030204" pitchFamily="34" charset="0"/>
              <a:cs typeface="Arial"/>
            </a:endParaRPr>
          </a:p>
        </p:txBody>
      </p:sp>
      <p:sp>
        <p:nvSpPr>
          <p:cNvPr id="7" name="TextBox 6"/>
          <p:cNvSpPr txBox="1"/>
          <p:nvPr/>
        </p:nvSpPr>
        <p:spPr>
          <a:xfrm>
            <a:off x="6124849" y="1556119"/>
            <a:ext cx="4451591" cy="4431983"/>
          </a:xfrm>
          <a:prstGeom prst="rect">
            <a:avLst/>
          </a:prstGeom>
          <a:noFill/>
        </p:spPr>
        <p:txBody>
          <a:bodyPr wrap="square" lIns="91440" tIns="45720" rIns="91440" bIns="45720" rtlCol="0" anchor="t">
            <a:spAutoFit/>
          </a:bodyPr>
          <a:lstStyle/>
          <a:p>
            <a:pPr>
              <a:spcAft>
                <a:spcPts val="1200"/>
              </a:spcAft>
              <a:buClr>
                <a:srgbClr val="BBA461"/>
              </a:buClr>
            </a:pPr>
            <a:r>
              <a:rPr lang="en-GB" sz="2600" b="1">
                <a:solidFill>
                  <a:srgbClr val="00B8E7"/>
                </a:solidFill>
                <a:latin typeface="Calibri"/>
                <a:cs typeface="Arial"/>
              </a:rPr>
              <a:t>with some costs and risks </a:t>
            </a:r>
          </a:p>
          <a:p>
            <a:pPr marL="361950" indent="-361950">
              <a:spcAft>
                <a:spcPts val="1200"/>
              </a:spcAft>
              <a:buClr>
                <a:schemeClr val="tx1">
                  <a:lumMod val="75000"/>
                  <a:lumOff val="25000"/>
                </a:schemeClr>
              </a:buClr>
              <a:buFont typeface="Arial,Sans-Serif"/>
              <a:buChar char="•"/>
            </a:pPr>
            <a:r>
              <a:rPr lang="en-GB" sz="2400">
                <a:solidFill>
                  <a:schemeClr val="tx1">
                    <a:lumMod val="75000"/>
                    <a:lumOff val="25000"/>
                  </a:schemeClr>
                </a:solidFill>
                <a:latin typeface="Calibri"/>
                <a:cs typeface="Calibri"/>
              </a:rPr>
              <a:t>Uneven return to ‘normality’ at a global level and will be impacted by events &amp; trends</a:t>
            </a:r>
            <a:endParaRPr lang="en-US" sz="2400">
              <a:solidFill>
                <a:schemeClr val="tx1">
                  <a:lumMod val="75000"/>
                  <a:lumOff val="25000"/>
                </a:schemeClr>
              </a:solidFill>
              <a:ea typeface="+mn-lt"/>
              <a:cs typeface="+mn-lt"/>
            </a:endParaRPr>
          </a:p>
          <a:p>
            <a:pPr marL="361950" indent="-361950">
              <a:spcAft>
                <a:spcPts val="1200"/>
              </a:spcAft>
              <a:buClr>
                <a:srgbClr val="404040"/>
              </a:buClr>
              <a:buFont typeface="Arial"/>
              <a:buChar char="•"/>
            </a:pPr>
            <a:r>
              <a:rPr lang="en-GB" sz="2400">
                <a:solidFill>
                  <a:schemeClr val="tx1">
                    <a:lumMod val="75000"/>
                    <a:lumOff val="25000"/>
                  </a:schemeClr>
                </a:solidFill>
                <a:latin typeface="Calibri"/>
                <a:cs typeface="Arial"/>
              </a:rPr>
              <a:t>Inflation issues will continue this year &amp; probably into 2023</a:t>
            </a:r>
            <a:endParaRPr lang="en-GB">
              <a:solidFill>
                <a:schemeClr val="tx1">
                  <a:lumMod val="75000"/>
                  <a:lumOff val="25000"/>
                </a:schemeClr>
              </a:solidFill>
              <a:cs typeface="Arial"/>
            </a:endParaRPr>
          </a:p>
          <a:p>
            <a:pPr marL="361950" indent="-361950">
              <a:spcAft>
                <a:spcPts val="1200"/>
              </a:spcAft>
              <a:buClr>
                <a:srgbClr val="404040"/>
              </a:buClr>
              <a:buFont typeface="Arial"/>
              <a:buChar char="•"/>
            </a:pPr>
            <a:r>
              <a:rPr lang="en-GB" sz="2400">
                <a:solidFill>
                  <a:schemeClr val="tx1">
                    <a:lumMod val="75000"/>
                    <a:lumOff val="25000"/>
                  </a:schemeClr>
                </a:solidFill>
                <a:latin typeface="Calibri"/>
                <a:cs typeface="Arial"/>
              </a:rPr>
              <a:t>COVID will continue to have travel impacts</a:t>
            </a:r>
          </a:p>
          <a:p>
            <a:pPr marL="361950" indent="-361950">
              <a:spcAft>
                <a:spcPts val="1200"/>
              </a:spcAft>
              <a:buClr>
                <a:srgbClr val="404040"/>
              </a:buClr>
              <a:buFont typeface="Arial"/>
              <a:buChar char="•"/>
            </a:pPr>
            <a:r>
              <a:rPr lang="en-GB" sz="2400">
                <a:solidFill>
                  <a:schemeClr val="tx1">
                    <a:lumMod val="75000"/>
                    <a:lumOff val="25000"/>
                  </a:schemeClr>
                </a:solidFill>
                <a:latin typeface="Calibri"/>
                <a:cs typeface="Arial"/>
              </a:rPr>
              <a:t>Demographic trends unlikely to provide a strong labour supply </a:t>
            </a:r>
          </a:p>
        </p:txBody>
      </p:sp>
      <p:sp>
        <p:nvSpPr>
          <p:cNvPr id="8" name="Text Placeholder 3">
            <a:extLst>
              <a:ext uri="{FF2B5EF4-FFF2-40B4-BE49-F238E27FC236}">
                <a16:creationId xmlns:a16="http://schemas.microsoft.com/office/drawing/2014/main" id="{0F2CB34D-0E90-4182-98A4-5FD92D65F61E}"/>
              </a:ext>
            </a:extLst>
          </p:cNvPr>
          <p:cNvSpPr txBox="1">
            <a:spLocks/>
          </p:cNvSpPr>
          <p:nvPr/>
        </p:nvSpPr>
        <p:spPr>
          <a:xfrm>
            <a:off x="558174" y="736163"/>
            <a:ext cx="9360400" cy="398477"/>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spc="-50" baseline="0">
                <a:solidFill>
                  <a:srgbClr val="00B8E7"/>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Unpredictability and uncertainties remain to the fore </a:t>
            </a:r>
            <a:endParaRPr lang="en-US"/>
          </a:p>
        </p:txBody>
      </p:sp>
    </p:spTree>
    <p:extLst>
      <p:ext uri="{BB962C8B-B14F-4D97-AF65-F5344CB8AC3E}">
        <p14:creationId xmlns:p14="http://schemas.microsoft.com/office/powerpoint/2010/main" val="3522554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2EB73CD-445C-402A-9E4F-552DF58CA2A2}"/>
              </a:ext>
            </a:extLst>
          </p:cNvPr>
          <p:cNvSpPr>
            <a:spLocks noGrp="1"/>
          </p:cNvSpPr>
          <p:nvPr>
            <p:ph type="body" sz="quarter" idx="13"/>
          </p:nvPr>
        </p:nvSpPr>
        <p:spPr>
          <a:xfrm>
            <a:off x="337652" y="1595419"/>
            <a:ext cx="10000452" cy="4349359"/>
          </a:xfrm>
        </p:spPr>
        <p:txBody>
          <a:bodyPr/>
          <a:lstStyle/>
          <a:p>
            <a:pPr marL="0" indent="0">
              <a:lnSpc>
                <a:spcPct val="150000"/>
              </a:lnSpc>
              <a:buNone/>
            </a:pPr>
            <a:r>
              <a:rPr lang="en-GB" b="1" err="1">
                <a:solidFill>
                  <a:srgbClr val="00B8E7"/>
                </a:solidFill>
              </a:rPr>
              <a:t>Dr.</a:t>
            </a:r>
            <a:r>
              <a:rPr lang="en-GB" b="1">
                <a:solidFill>
                  <a:srgbClr val="00B8E7"/>
                </a:solidFill>
              </a:rPr>
              <a:t> Eoin Magennis</a:t>
            </a:r>
          </a:p>
          <a:p>
            <a:pPr marL="0" indent="0">
              <a:lnSpc>
                <a:spcPct val="150000"/>
              </a:lnSpc>
              <a:buNone/>
            </a:pPr>
            <a:r>
              <a:rPr lang="en-GB" b="1"/>
              <a:t>Senior Economist: Ulster University Economic Policy Centre</a:t>
            </a:r>
          </a:p>
          <a:p>
            <a:pPr marL="0" indent="0">
              <a:lnSpc>
                <a:spcPct val="150000"/>
              </a:lnSpc>
              <a:buNone/>
            </a:pPr>
            <a:r>
              <a:rPr lang="en-GB"/>
              <a:t>Email: </a:t>
            </a:r>
            <a:r>
              <a:rPr lang="en-GB" u="sng">
                <a:solidFill>
                  <a:srgbClr val="00B8E7"/>
                </a:solidFill>
                <a:hlinkClick r:id="rId2">
                  <a:extLst>
                    <a:ext uri="{A12FA001-AC4F-418D-AE19-62706E023703}">
                      <ahyp:hlinkClr xmlns:ahyp="http://schemas.microsoft.com/office/drawing/2018/hyperlinkcolor" val="tx"/>
                    </a:ext>
                  </a:extLst>
                </a:hlinkClick>
              </a:rPr>
              <a:t>e.magennis@ulster.ac.uk</a:t>
            </a:r>
            <a:endParaRPr lang="en-GB" u="sng">
              <a:solidFill>
                <a:srgbClr val="00B8E7"/>
              </a:solidFill>
            </a:endParaRPr>
          </a:p>
          <a:p>
            <a:pPr marL="0" indent="0">
              <a:lnSpc>
                <a:spcPct val="150000"/>
              </a:lnSpc>
              <a:buNone/>
            </a:pPr>
            <a:r>
              <a:rPr lang="en-GB"/>
              <a:t>Telephone: 02890 366 219</a:t>
            </a:r>
          </a:p>
          <a:p>
            <a:pPr marL="0" indent="0">
              <a:lnSpc>
                <a:spcPct val="150000"/>
              </a:lnSpc>
              <a:buNone/>
            </a:pPr>
            <a:endParaRPr lang="en-GB"/>
          </a:p>
          <a:p>
            <a:pPr marL="0" indent="0">
              <a:lnSpc>
                <a:spcPct val="150000"/>
              </a:lnSpc>
              <a:buNone/>
            </a:pPr>
            <a:r>
              <a:rPr lang="en-GB" b="1">
                <a:solidFill>
                  <a:srgbClr val="00B8E7"/>
                </a:solidFill>
              </a:rPr>
              <a:t>Ruth Donaldson</a:t>
            </a:r>
          </a:p>
          <a:p>
            <a:pPr marL="0" indent="0">
              <a:lnSpc>
                <a:spcPct val="150000"/>
              </a:lnSpc>
              <a:buNone/>
            </a:pPr>
            <a:r>
              <a:rPr lang="en-GB" b="1"/>
              <a:t>Student Economist: Ulster University Economic Policy Centre</a:t>
            </a:r>
          </a:p>
          <a:p>
            <a:pPr marL="0" indent="0">
              <a:lnSpc>
                <a:spcPct val="150000"/>
              </a:lnSpc>
              <a:buNone/>
            </a:pPr>
            <a:r>
              <a:rPr lang="en-GB"/>
              <a:t>Email: </a:t>
            </a:r>
            <a:r>
              <a:rPr lang="en-GB" u="sng">
                <a:solidFill>
                  <a:srgbClr val="00B8E7"/>
                </a:solidFill>
              </a:rPr>
              <a:t>r.donaldson@ulster.ac.uk</a:t>
            </a:r>
          </a:p>
          <a:p>
            <a:pPr marL="0" indent="0">
              <a:lnSpc>
                <a:spcPct val="150000"/>
              </a:lnSpc>
              <a:buNone/>
            </a:pPr>
            <a:endParaRPr lang="en-GB" u="sng">
              <a:solidFill>
                <a:srgbClr val="00B8E7"/>
              </a:solidFill>
            </a:endParaRPr>
          </a:p>
          <a:p>
            <a:pPr marL="0" indent="0">
              <a:lnSpc>
                <a:spcPct val="150000"/>
              </a:lnSpc>
              <a:buNone/>
            </a:pPr>
            <a:endParaRPr lang="en-GB" u="sng">
              <a:solidFill>
                <a:srgbClr val="00B8E7"/>
              </a:solidFill>
            </a:endParaRPr>
          </a:p>
          <a:p>
            <a:pPr marL="0" indent="0">
              <a:lnSpc>
                <a:spcPct val="150000"/>
              </a:lnSpc>
              <a:buNone/>
            </a:pPr>
            <a:endParaRPr lang="en-GB"/>
          </a:p>
        </p:txBody>
      </p:sp>
      <p:sp>
        <p:nvSpPr>
          <p:cNvPr id="8" name="Text Placeholder 7">
            <a:extLst>
              <a:ext uri="{FF2B5EF4-FFF2-40B4-BE49-F238E27FC236}">
                <a16:creationId xmlns:a16="http://schemas.microsoft.com/office/drawing/2014/main" id="{2AC0242E-2C32-49DE-9C29-68654182789D}"/>
              </a:ext>
            </a:extLst>
          </p:cNvPr>
          <p:cNvSpPr>
            <a:spLocks noGrp="1"/>
          </p:cNvSpPr>
          <p:nvPr>
            <p:ph type="body" sz="quarter" idx="11"/>
          </p:nvPr>
        </p:nvSpPr>
        <p:spPr/>
        <p:txBody>
          <a:bodyPr/>
          <a:lstStyle/>
          <a:p>
            <a:r>
              <a:rPr lang="en-GB"/>
              <a:t>Contact Details</a:t>
            </a:r>
          </a:p>
        </p:txBody>
      </p:sp>
      <p:sp>
        <p:nvSpPr>
          <p:cNvPr id="4" name="Text Placeholder 9">
            <a:extLst>
              <a:ext uri="{FF2B5EF4-FFF2-40B4-BE49-F238E27FC236}">
                <a16:creationId xmlns:a16="http://schemas.microsoft.com/office/drawing/2014/main" id="{25B21B6E-C853-41BF-9367-319C4D327483}"/>
              </a:ext>
            </a:extLst>
          </p:cNvPr>
          <p:cNvSpPr txBox="1">
            <a:spLocks/>
          </p:cNvSpPr>
          <p:nvPr/>
        </p:nvSpPr>
        <p:spPr>
          <a:xfrm>
            <a:off x="6482479" y="1583980"/>
            <a:ext cx="5709521" cy="4349359"/>
          </a:xfrm>
          <a:prstGeom prst="rect">
            <a:avLst/>
          </a:prstGeom>
        </p:spPr>
        <p:txBody>
          <a:bodyPr>
            <a:noAutofit/>
          </a:bodyPr>
          <a:lstStyle>
            <a:lvl1pPr marL="285750" indent="-285750" algn="just" defTabSz="914400" rtl="0" eaLnBrk="1" latinLnBrk="0" hangingPunct="1">
              <a:lnSpc>
                <a:spcPct val="100000"/>
              </a:lnSpc>
              <a:spcBef>
                <a:spcPts val="0"/>
              </a:spcBef>
              <a:buFont typeface="Arial" charset="0"/>
              <a:buChar char="•"/>
              <a:defRPr sz="1500" b="0" i="0" kern="1200" spc="0" baseline="0">
                <a:solidFill>
                  <a:schemeClr val="tx1">
                    <a:lumMod val="75000"/>
                    <a:lumOff val="2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charset="0"/>
              <a:buNone/>
            </a:pPr>
            <a:r>
              <a:rPr lang="en-GB" b="1">
                <a:solidFill>
                  <a:srgbClr val="00B8E7"/>
                </a:solidFill>
              </a:rPr>
              <a:t>Gillian McCausland</a:t>
            </a:r>
          </a:p>
          <a:p>
            <a:pPr marL="0" indent="0">
              <a:lnSpc>
                <a:spcPct val="150000"/>
              </a:lnSpc>
              <a:buFont typeface="Arial" charset="0"/>
              <a:buNone/>
            </a:pPr>
            <a:r>
              <a:rPr lang="en-GB" b="1"/>
              <a:t>Economist: Ulster University Economic Policy Centre</a:t>
            </a:r>
          </a:p>
          <a:p>
            <a:pPr marL="0" indent="0">
              <a:lnSpc>
                <a:spcPct val="150000"/>
              </a:lnSpc>
              <a:buFont typeface="Arial" charset="0"/>
              <a:buNone/>
            </a:pPr>
            <a:r>
              <a:rPr lang="en-GB"/>
              <a:t>Email: </a:t>
            </a:r>
            <a:r>
              <a:rPr lang="en-GB" u="sng">
                <a:solidFill>
                  <a:srgbClr val="00B8E7"/>
                </a:solidFill>
                <a:hlinkClick r:id="rId3">
                  <a:extLst>
                    <a:ext uri="{A12FA001-AC4F-418D-AE19-62706E023703}">
                      <ahyp:hlinkClr xmlns:ahyp="http://schemas.microsoft.com/office/drawing/2018/hyperlinkcolor" val="tx"/>
                    </a:ext>
                  </a:extLst>
                </a:hlinkClick>
              </a:rPr>
              <a:t>g.mccausland@ulster.ac.uk</a:t>
            </a:r>
            <a:endParaRPr lang="en-GB" u="sng">
              <a:solidFill>
                <a:srgbClr val="00B8E7"/>
              </a:solidFill>
            </a:endParaRPr>
          </a:p>
          <a:p>
            <a:pPr marL="0" indent="0">
              <a:lnSpc>
                <a:spcPct val="150000"/>
              </a:lnSpc>
              <a:buFont typeface="Arial" charset="0"/>
              <a:buNone/>
            </a:pPr>
            <a:r>
              <a:rPr lang="en-GB"/>
              <a:t>Telephone: 02890 366 219</a:t>
            </a:r>
          </a:p>
          <a:p>
            <a:pPr marL="0" indent="0">
              <a:lnSpc>
                <a:spcPct val="150000"/>
              </a:lnSpc>
              <a:buFont typeface="Arial" charset="0"/>
              <a:buNone/>
            </a:pPr>
            <a:endParaRPr lang="en-GB"/>
          </a:p>
          <a:p>
            <a:pPr marL="0" indent="0">
              <a:lnSpc>
                <a:spcPct val="150000"/>
              </a:lnSpc>
              <a:buFont typeface="Arial" charset="0"/>
              <a:buNone/>
            </a:pPr>
            <a:r>
              <a:rPr lang="en-GB" b="1">
                <a:solidFill>
                  <a:srgbClr val="00B8E7"/>
                </a:solidFill>
              </a:rPr>
              <a:t>Ana Desmond</a:t>
            </a:r>
          </a:p>
          <a:p>
            <a:pPr marL="0" indent="0">
              <a:lnSpc>
                <a:spcPct val="150000"/>
              </a:lnSpc>
              <a:buFont typeface="Arial" charset="0"/>
              <a:buNone/>
            </a:pPr>
            <a:r>
              <a:rPr lang="en-GB" b="1"/>
              <a:t>Economist: Ulster University Economic Policy Centre</a:t>
            </a:r>
          </a:p>
          <a:p>
            <a:pPr marL="0" indent="0">
              <a:lnSpc>
                <a:spcPct val="150000"/>
              </a:lnSpc>
              <a:buFont typeface="Arial" charset="0"/>
              <a:buNone/>
            </a:pPr>
            <a:r>
              <a:rPr lang="en-GB"/>
              <a:t>Email: </a:t>
            </a:r>
            <a:r>
              <a:rPr lang="en-GB" u="sng">
                <a:solidFill>
                  <a:srgbClr val="00B8E7"/>
                </a:solidFill>
                <a:hlinkClick r:id="rId4"/>
              </a:rPr>
              <a:t>a.desmond@ulster.ac.uk</a:t>
            </a:r>
            <a:endParaRPr lang="en-GB" u="sng">
              <a:solidFill>
                <a:srgbClr val="00B8E7"/>
              </a:solidFill>
            </a:endParaRPr>
          </a:p>
          <a:p>
            <a:pPr marL="0" indent="0">
              <a:lnSpc>
                <a:spcPct val="150000"/>
              </a:lnSpc>
              <a:buFont typeface="Arial" charset="0"/>
              <a:buNone/>
            </a:pPr>
            <a:endParaRPr lang="en-GB" u="sng">
              <a:solidFill>
                <a:srgbClr val="00B8E7"/>
              </a:solidFill>
            </a:endParaRPr>
          </a:p>
          <a:p>
            <a:pPr marL="0" indent="0">
              <a:lnSpc>
                <a:spcPct val="150000"/>
              </a:lnSpc>
              <a:buFont typeface="Arial" charset="0"/>
              <a:buNone/>
            </a:pPr>
            <a:endParaRPr lang="en-GB" u="sng">
              <a:solidFill>
                <a:srgbClr val="00B8E7"/>
              </a:solidFill>
            </a:endParaRPr>
          </a:p>
          <a:p>
            <a:pPr marL="0" indent="0">
              <a:lnSpc>
                <a:spcPct val="150000"/>
              </a:lnSpc>
              <a:buFont typeface="Arial" charset="0"/>
              <a:buNone/>
            </a:pPr>
            <a:endParaRPr lang="en-GB" u="sng">
              <a:solidFill>
                <a:srgbClr val="00B8E7"/>
              </a:solidFill>
            </a:endParaRPr>
          </a:p>
          <a:p>
            <a:pPr marL="0" indent="0">
              <a:lnSpc>
                <a:spcPct val="150000"/>
              </a:lnSpc>
              <a:buFont typeface="Arial" charset="0"/>
              <a:buNone/>
            </a:pPr>
            <a:endParaRPr lang="en-GB"/>
          </a:p>
        </p:txBody>
      </p:sp>
      <p:sp>
        <p:nvSpPr>
          <p:cNvPr id="6" name="Text Placeholder 7">
            <a:extLst>
              <a:ext uri="{FF2B5EF4-FFF2-40B4-BE49-F238E27FC236}">
                <a16:creationId xmlns:a16="http://schemas.microsoft.com/office/drawing/2014/main" id="{61830E05-8DCF-46D6-9D7D-A8C3977B9D14}"/>
              </a:ext>
            </a:extLst>
          </p:cNvPr>
          <p:cNvSpPr txBox="1">
            <a:spLocks/>
          </p:cNvSpPr>
          <p:nvPr/>
        </p:nvSpPr>
        <p:spPr>
          <a:xfrm>
            <a:off x="1975911" y="6002981"/>
            <a:ext cx="2356604" cy="4760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spc="-100" baseline="0">
                <a:solidFill>
                  <a:srgbClr val="1A2A4F"/>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Ulster.ac.uk/</a:t>
            </a:r>
            <a:r>
              <a:rPr lang="en-GB" sz="2400" err="1"/>
              <a:t>epc</a:t>
            </a:r>
            <a:endParaRPr lang="en-GB" sz="2400"/>
          </a:p>
        </p:txBody>
      </p:sp>
      <p:sp>
        <p:nvSpPr>
          <p:cNvPr id="7" name="Text Placeholder 7">
            <a:extLst>
              <a:ext uri="{FF2B5EF4-FFF2-40B4-BE49-F238E27FC236}">
                <a16:creationId xmlns:a16="http://schemas.microsoft.com/office/drawing/2014/main" id="{25383DC6-C531-4F20-9BC6-0A934E335A5D}"/>
              </a:ext>
            </a:extLst>
          </p:cNvPr>
          <p:cNvSpPr txBox="1">
            <a:spLocks/>
          </p:cNvSpPr>
          <p:nvPr/>
        </p:nvSpPr>
        <p:spPr>
          <a:xfrm>
            <a:off x="5639076" y="6046274"/>
            <a:ext cx="2356604" cy="4760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spc="-100" baseline="0">
                <a:solidFill>
                  <a:srgbClr val="1A2A4F"/>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Ulster Uni EPC</a:t>
            </a:r>
          </a:p>
        </p:txBody>
      </p:sp>
      <p:sp>
        <p:nvSpPr>
          <p:cNvPr id="9" name="Text Placeholder 7">
            <a:extLst>
              <a:ext uri="{FF2B5EF4-FFF2-40B4-BE49-F238E27FC236}">
                <a16:creationId xmlns:a16="http://schemas.microsoft.com/office/drawing/2014/main" id="{289E87C7-C131-42F2-8CF9-2B20950A2F70}"/>
              </a:ext>
            </a:extLst>
          </p:cNvPr>
          <p:cNvSpPr txBox="1">
            <a:spLocks/>
          </p:cNvSpPr>
          <p:nvPr/>
        </p:nvSpPr>
        <p:spPr>
          <a:xfrm>
            <a:off x="8741230" y="5933339"/>
            <a:ext cx="3450770" cy="47603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spc="-100" baseline="0">
                <a:solidFill>
                  <a:srgbClr val="1A2A4F"/>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t>Ulster University Economic Policy Centre</a:t>
            </a:r>
          </a:p>
        </p:txBody>
      </p:sp>
      <p:pic>
        <p:nvPicPr>
          <p:cNvPr id="2" name="Picture 1">
            <a:extLst>
              <a:ext uri="{FF2B5EF4-FFF2-40B4-BE49-F238E27FC236}">
                <a16:creationId xmlns:a16="http://schemas.microsoft.com/office/drawing/2014/main" id="{04E8C356-9892-4541-ABA5-1868A3389919}"/>
              </a:ext>
            </a:extLst>
          </p:cNvPr>
          <p:cNvPicPr>
            <a:picLocks noChangeAspect="1"/>
          </p:cNvPicPr>
          <p:nvPr/>
        </p:nvPicPr>
        <p:blipFill rotWithShape="1">
          <a:blip r:embed="rId5"/>
          <a:srcRect r="490" b="9432"/>
          <a:stretch/>
        </p:blipFill>
        <p:spPr>
          <a:xfrm>
            <a:off x="4882539" y="5856211"/>
            <a:ext cx="652859" cy="641729"/>
          </a:xfrm>
          <a:prstGeom prst="rect">
            <a:avLst/>
          </a:prstGeom>
        </p:spPr>
      </p:pic>
      <p:pic>
        <p:nvPicPr>
          <p:cNvPr id="3" name="Picture 2">
            <a:extLst>
              <a:ext uri="{FF2B5EF4-FFF2-40B4-BE49-F238E27FC236}">
                <a16:creationId xmlns:a16="http://schemas.microsoft.com/office/drawing/2014/main" id="{01A6381E-3EB6-4A9D-A1CE-E97B32439FED}"/>
              </a:ext>
            </a:extLst>
          </p:cNvPr>
          <p:cNvPicPr>
            <a:picLocks noChangeAspect="1"/>
          </p:cNvPicPr>
          <p:nvPr/>
        </p:nvPicPr>
        <p:blipFill>
          <a:blip r:embed="rId6"/>
          <a:stretch>
            <a:fillRect/>
          </a:stretch>
        </p:blipFill>
        <p:spPr>
          <a:xfrm>
            <a:off x="8061135" y="5921712"/>
            <a:ext cx="576417" cy="576417"/>
          </a:xfrm>
          <a:prstGeom prst="rect">
            <a:avLst/>
          </a:prstGeom>
        </p:spPr>
      </p:pic>
    </p:spTree>
    <p:extLst>
      <p:ext uri="{BB962C8B-B14F-4D97-AF65-F5344CB8AC3E}">
        <p14:creationId xmlns:p14="http://schemas.microsoft.com/office/powerpoint/2010/main" val="843560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8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833B25-D1C7-4AE1-B56C-EEED9F1AF375}"/>
              </a:ext>
            </a:extLst>
          </p:cNvPr>
          <p:cNvSpPr>
            <a:spLocks noGrp="1"/>
          </p:cNvSpPr>
          <p:nvPr>
            <p:ph type="body" sz="quarter" idx="11"/>
          </p:nvPr>
        </p:nvSpPr>
        <p:spPr/>
        <p:txBody>
          <a:bodyPr/>
          <a:lstStyle/>
          <a:p>
            <a:r>
              <a:rPr lang="en-US"/>
              <a:t>UK Inflation trends</a:t>
            </a:r>
          </a:p>
        </p:txBody>
      </p:sp>
      <p:sp>
        <p:nvSpPr>
          <p:cNvPr id="4" name="Text Placeholder 3">
            <a:extLst>
              <a:ext uri="{FF2B5EF4-FFF2-40B4-BE49-F238E27FC236}">
                <a16:creationId xmlns:a16="http://schemas.microsoft.com/office/drawing/2014/main" id="{DF5D6A0B-F1D6-4828-8B49-235FDFBB0BC3}"/>
              </a:ext>
            </a:extLst>
          </p:cNvPr>
          <p:cNvSpPr>
            <a:spLocks noGrp="1"/>
          </p:cNvSpPr>
          <p:nvPr>
            <p:ph type="body" sz="quarter" idx="12"/>
          </p:nvPr>
        </p:nvSpPr>
        <p:spPr/>
        <p:txBody>
          <a:bodyPr/>
          <a:lstStyle/>
          <a:p>
            <a:r>
              <a:rPr lang="en-US"/>
              <a:t>Inflation increasing significantly since the end of 2021</a:t>
            </a:r>
          </a:p>
        </p:txBody>
      </p:sp>
      <p:sp>
        <p:nvSpPr>
          <p:cNvPr id="6" name="TextBox 5">
            <a:extLst>
              <a:ext uri="{FF2B5EF4-FFF2-40B4-BE49-F238E27FC236}">
                <a16:creationId xmlns:a16="http://schemas.microsoft.com/office/drawing/2014/main" id="{D50C7F41-C6DC-4781-851A-7828CC9667BF}"/>
              </a:ext>
            </a:extLst>
          </p:cNvPr>
          <p:cNvSpPr txBox="1"/>
          <p:nvPr/>
        </p:nvSpPr>
        <p:spPr>
          <a:xfrm>
            <a:off x="1566862" y="6553200"/>
            <a:ext cx="4084320" cy="304800"/>
          </a:xfrm>
          <a:prstGeom prst="rect">
            <a:avLst/>
          </a:prstGeom>
        </p:spPr>
        <p:txBody>
          <a:bodyPr vert="horz" wrap="square" lIns="91440" tIns="45720" rIns="91440" bIns="45720" rtlCol="0" anchor="ctr">
            <a:noAutofit/>
          </a:bodyPr>
          <a:lstStyle/>
          <a:p>
            <a:r>
              <a:rPr lang="en-GB" sz="1000" b="1">
                <a:solidFill>
                  <a:srgbClr val="2B0E20"/>
                </a:solidFill>
                <a:latin typeface="Calibri" panose="020F0502020204030204" pitchFamily="34" charset="0"/>
                <a:cs typeface="Calibri" panose="020F0502020204030204" pitchFamily="34" charset="0"/>
              </a:rPr>
              <a:t>Source: </a:t>
            </a:r>
            <a:r>
              <a:rPr lang="en-GB" sz="1000">
                <a:solidFill>
                  <a:srgbClr val="2B0E20"/>
                </a:solidFill>
                <a:latin typeface="Calibri" panose="020F0502020204030204" pitchFamily="34" charset="0"/>
                <a:cs typeface="Calibri" panose="020F0502020204030204" pitchFamily="34" charset="0"/>
              </a:rPr>
              <a:t>ONS</a:t>
            </a:r>
          </a:p>
        </p:txBody>
      </p:sp>
      <p:sp>
        <p:nvSpPr>
          <p:cNvPr id="7" name="TextBox 6">
            <a:extLst>
              <a:ext uri="{FF2B5EF4-FFF2-40B4-BE49-F238E27FC236}">
                <a16:creationId xmlns:a16="http://schemas.microsoft.com/office/drawing/2014/main" id="{B915CD0D-C08B-46AB-83E5-58AE378A3C9E}"/>
              </a:ext>
            </a:extLst>
          </p:cNvPr>
          <p:cNvSpPr txBox="1"/>
          <p:nvPr/>
        </p:nvSpPr>
        <p:spPr>
          <a:xfrm>
            <a:off x="3222161" y="1607757"/>
            <a:ext cx="5917797" cy="632994"/>
          </a:xfrm>
          <a:prstGeom prst="rect">
            <a:avLst/>
          </a:prstGeom>
          <a:noFill/>
        </p:spPr>
        <p:txBody>
          <a:bodyPr wrap="square" rtlCol="0">
            <a:spAutoFit/>
          </a:bodyPr>
          <a:lstStyle/>
          <a:p>
            <a:pPr algn="ctr">
              <a:lnSpc>
                <a:spcPct val="90000"/>
              </a:lnSpc>
              <a:spcBef>
                <a:spcPts val="1000"/>
              </a:spcBef>
              <a:spcAft>
                <a:spcPts val="1000"/>
              </a:spcAft>
            </a:pPr>
            <a:r>
              <a:rPr lang="en-GB" sz="1200" b="1" spc="-50">
                <a:latin typeface="Arial" charset="0"/>
                <a:cs typeface="Arial" charset="0"/>
              </a:rPr>
              <a:t>UK Inflation, CPI and RPI, 1990 – 2022</a:t>
            </a:r>
          </a:p>
          <a:p>
            <a:pPr algn="ctr"/>
            <a:r>
              <a:rPr lang="en-GB" sz="1600" b="1">
                <a:solidFill>
                  <a:srgbClr val="002060"/>
                </a:solidFill>
              </a:rPr>
              <a:t>  </a:t>
            </a:r>
          </a:p>
        </p:txBody>
      </p:sp>
      <p:pic>
        <p:nvPicPr>
          <p:cNvPr id="9" name="Picture 8">
            <a:extLst>
              <a:ext uri="{FF2B5EF4-FFF2-40B4-BE49-F238E27FC236}">
                <a16:creationId xmlns:a16="http://schemas.microsoft.com/office/drawing/2014/main" id="{02798A28-8B78-430E-8AD0-AF792D057917}"/>
              </a:ext>
            </a:extLst>
          </p:cNvPr>
          <p:cNvPicPr>
            <a:picLocks noChangeAspect="1"/>
          </p:cNvPicPr>
          <p:nvPr/>
        </p:nvPicPr>
        <p:blipFill>
          <a:blip r:embed="rId2"/>
          <a:stretch>
            <a:fillRect/>
          </a:stretch>
        </p:blipFill>
        <p:spPr>
          <a:xfrm>
            <a:off x="2567191" y="1924254"/>
            <a:ext cx="6903379" cy="4132822"/>
          </a:xfrm>
          <a:prstGeom prst="rect">
            <a:avLst/>
          </a:prstGeom>
        </p:spPr>
      </p:pic>
    </p:spTree>
    <p:extLst>
      <p:ext uri="{BB962C8B-B14F-4D97-AF65-F5344CB8AC3E}">
        <p14:creationId xmlns:p14="http://schemas.microsoft.com/office/powerpoint/2010/main" val="241072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F0922F-5D5E-4B2D-B050-B6BB72C321EE}"/>
              </a:ext>
            </a:extLst>
          </p:cNvPr>
          <p:cNvSpPr>
            <a:spLocks noGrp="1"/>
          </p:cNvSpPr>
          <p:nvPr>
            <p:ph type="body" sz="quarter" idx="11"/>
          </p:nvPr>
        </p:nvSpPr>
        <p:spPr/>
        <p:txBody>
          <a:bodyPr/>
          <a:lstStyle/>
          <a:p>
            <a:r>
              <a:rPr lang="en-US" dirty="0"/>
              <a:t>Demographic changes on the horizon</a:t>
            </a:r>
            <a:endParaRPr lang="en-GB" dirty="0"/>
          </a:p>
        </p:txBody>
      </p:sp>
      <p:sp>
        <p:nvSpPr>
          <p:cNvPr id="4" name="Text Placeholder 3">
            <a:extLst>
              <a:ext uri="{FF2B5EF4-FFF2-40B4-BE49-F238E27FC236}">
                <a16:creationId xmlns:a16="http://schemas.microsoft.com/office/drawing/2014/main" id="{1D3CC90A-9E8E-40F7-9688-632E68174F26}"/>
              </a:ext>
            </a:extLst>
          </p:cNvPr>
          <p:cNvSpPr>
            <a:spLocks noGrp="1"/>
          </p:cNvSpPr>
          <p:nvPr>
            <p:ph type="body" sz="quarter" idx="12"/>
          </p:nvPr>
        </p:nvSpPr>
        <p:spPr/>
        <p:txBody>
          <a:bodyPr/>
          <a:lstStyle/>
          <a:p>
            <a:r>
              <a:rPr lang="en-US" dirty="0"/>
              <a:t>NI wide decline in working age </a:t>
            </a:r>
            <a:r>
              <a:rPr lang="en-US"/>
              <a:t>population growth </a:t>
            </a:r>
            <a:endParaRPr lang="en-GB" dirty="0"/>
          </a:p>
        </p:txBody>
      </p:sp>
      <p:pic>
        <p:nvPicPr>
          <p:cNvPr id="5" name="Picture 4">
            <a:extLst>
              <a:ext uri="{FF2B5EF4-FFF2-40B4-BE49-F238E27FC236}">
                <a16:creationId xmlns:a16="http://schemas.microsoft.com/office/drawing/2014/main" id="{DC99E0E1-9D52-444B-8962-965B4AB46806}"/>
              </a:ext>
            </a:extLst>
          </p:cNvPr>
          <p:cNvPicPr>
            <a:picLocks noChangeAspect="1"/>
          </p:cNvPicPr>
          <p:nvPr/>
        </p:nvPicPr>
        <p:blipFill>
          <a:blip r:embed="rId2"/>
          <a:stretch>
            <a:fillRect/>
          </a:stretch>
        </p:blipFill>
        <p:spPr>
          <a:xfrm>
            <a:off x="362834" y="1448220"/>
            <a:ext cx="11296650" cy="4238625"/>
          </a:xfrm>
          <a:prstGeom prst="rect">
            <a:avLst/>
          </a:prstGeom>
        </p:spPr>
      </p:pic>
      <p:sp>
        <p:nvSpPr>
          <p:cNvPr id="6" name="TextBox 5">
            <a:extLst>
              <a:ext uri="{FF2B5EF4-FFF2-40B4-BE49-F238E27FC236}">
                <a16:creationId xmlns:a16="http://schemas.microsoft.com/office/drawing/2014/main" id="{18FC6771-0F1A-47F3-903E-9E8B89BFD4F3}"/>
              </a:ext>
            </a:extLst>
          </p:cNvPr>
          <p:cNvSpPr txBox="1"/>
          <p:nvPr/>
        </p:nvSpPr>
        <p:spPr>
          <a:xfrm>
            <a:off x="1395167" y="5502179"/>
            <a:ext cx="8894882" cy="1200329"/>
          </a:xfrm>
          <a:prstGeom prst="rect">
            <a:avLst/>
          </a:prstGeom>
          <a:noFill/>
        </p:spPr>
        <p:txBody>
          <a:bodyPr wrap="square" rtlCol="0">
            <a:spAutoFit/>
          </a:bodyPr>
          <a:lstStyle/>
          <a:p>
            <a:r>
              <a:rPr lang="en-US" dirty="0"/>
              <a:t>The growth in Northern Ireland’s working age population is slowing with only 3,000 additional 16-64 year </a:t>
            </a:r>
            <a:r>
              <a:rPr lang="en-US" dirty="0" err="1"/>
              <a:t>olds</a:t>
            </a:r>
            <a:r>
              <a:rPr lang="en-US" dirty="0"/>
              <a:t> expected between 2020-2030. This has major implications for filling vacancies and wider employment expansion. On the other hand, in ROI the 16-64 </a:t>
            </a:r>
            <a:r>
              <a:rPr lang="en-US" dirty="0" err="1"/>
              <a:t>y.o</a:t>
            </a:r>
            <a:r>
              <a:rPr lang="en-US" dirty="0"/>
              <a:t>. pop is expected to grow by 259k.</a:t>
            </a:r>
            <a:endParaRPr lang="en-GB" dirty="0"/>
          </a:p>
        </p:txBody>
      </p:sp>
    </p:spTree>
    <p:extLst>
      <p:ext uri="{BB962C8B-B14F-4D97-AF65-F5344CB8AC3E}">
        <p14:creationId xmlns:p14="http://schemas.microsoft.com/office/powerpoint/2010/main" val="100678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0CBFDE-4DE4-4432-B2F3-9088A1E84C9A}"/>
              </a:ext>
            </a:extLst>
          </p:cNvPr>
          <p:cNvSpPr>
            <a:spLocks noGrp="1"/>
          </p:cNvSpPr>
          <p:nvPr>
            <p:ph type="body" sz="quarter" idx="11"/>
          </p:nvPr>
        </p:nvSpPr>
        <p:spPr>
          <a:xfrm>
            <a:off x="386725" y="335692"/>
            <a:ext cx="9013137" cy="476034"/>
          </a:xfrm>
        </p:spPr>
        <p:txBody>
          <a:bodyPr/>
          <a:lstStyle/>
          <a:p>
            <a:r>
              <a:rPr lang="en-GB"/>
              <a:t>Health &amp; social care &amp; retail, NI’s largest sectors</a:t>
            </a:r>
          </a:p>
        </p:txBody>
      </p:sp>
      <p:sp>
        <p:nvSpPr>
          <p:cNvPr id="4" name="Text Placeholder 3">
            <a:extLst>
              <a:ext uri="{FF2B5EF4-FFF2-40B4-BE49-F238E27FC236}">
                <a16:creationId xmlns:a16="http://schemas.microsoft.com/office/drawing/2014/main" id="{8288739E-3A70-420F-8C86-CB55CAD64AA4}"/>
              </a:ext>
            </a:extLst>
          </p:cNvPr>
          <p:cNvSpPr>
            <a:spLocks noGrp="1"/>
          </p:cNvSpPr>
          <p:nvPr>
            <p:ph type="body" sz="quarter" idx="12"/>
          </p:nvPr>
        </p:nvSpPr>
        <p:spPr>
          <a:xfrm>
            <a:off x="514839" y="864864"/>
            <a:ext cx="9360400" cy="398477"/>
          </a:xfrm>
        </p:spPr>
        <p:txBody>
          <a:bodyPr/>
          <a:lstStyle/>
          <a:p>
            <a:endParaRPr lang="en-GB"/>
          </a:p>
        </p:txBody>
      </p:sp>
      <p:sp>
        <p:nvSpPr>
          <p:cNvPr id="6" name="TextBox 5">
            <a:extLst>
              <a:ext uri="{FF2B5EF4-FFF2-40B4-BE49-F238E27FC236}">
                <a16:creationId xmlns:a16="http://schemas.microsoft.com/office/drawing/2014/main" id="{2B0E7BED-0A2E-495A-AAEF-FBFDE55FDF66}"/>
              </a:ext>
            </a:extLst>
          </p:cNvPr>
          <p:cNvSpPr txBox="1"/>
          <p:nvPr/>
        </p:nvSpPr>
        <p:spPr>
          <a:xfrm>
            <a:off x="3053204" y="1354068"/>
            <a:ext cx="5195955" cy="313932"/>
          </a:xfrm>
          <a:prstGeom prst="rect">
            <a:avLst/>
          </a:prstGeom>
          <a:noFill/>
        </p:spPr>
        <p:txBody>
          <a:bodyPr wrap="square" rtlCol="0">
            <a:spAutoFit/>
          </a:bodyPr>
          <a:lstStyle/>
          <a:p>
            <a:pPr algn="ctr">
              <a:lnSpc>
                <a:spcPct val="90000"/>
              </a:lnSpc>
              <a:spcBef>
                <a:spcPts val="1000"/>
              </a:spcBef>
            </a:pPr>
            <a:r>
              <a:rPr lang="en-GB" sz="1200" b="1" spc="-50">
                <a:latin typeface="Arial" charset="0"/>
                <a:cs typeface="Arial" charset="0"/>
              </a:rPr>
              <a:t>Sectoral employment, % share of total employment, NI, Q3 2021</a:t>
            </a:r>
            <a:r>
              <a:rPr lang="en-GB" sz="1600" b="1">
                <a:solidFill>
                  <a:srgbClr val="002060"/>
                </a:solidFill>
              </a:rPr>
              <a:t>  </a:t>
            </a:r>
          </a:p>
        </p:txBody>
      </p:sp>
      <p:sp>
        <p:nvSpPr>
          <p:cNvPr id="7" name="TextBox 6">
            <a:extLst>
              <a:ext uri="{FF2B5EF4-FFF2-40B4-BE49-F238E27FC236}">
                <a16:creationId xmlns:a16="http://schemas.microsoft.com/office/drawing/2014/main" id="{C2CA9A88-4147-487B-A9CD-EEA298C97A8C}"/>
              </a:ext>
            </a:extLst>
          </p:cNvPr>
          <p:cNvSpPr txBox="1"/>
          <p:nvPr/>
        </p:nvSpPr>
        <p:spPr>
          <a:xfrm>
            <a:off x="1566862" y="6553200"/>
            <a:ext cx="4084320" cy="304800"/>
          </a:xfrm>
          <a:prstGeom prst="rect">
            <a:avLst/>
          </a:prstGeom>
        </p:spPr>
        <p:txBody>
          <a:bodyPr vert="horz" wrap="square" lIns="91440" tIns="45720" rIns="91440" bIns="45720" rtlCol="0" anchor="ctr">
            <a:noAutofit/>
          </a:bodyPr>
          <a:lstStyle/>
          <a:p>
            <a:r>
              <a:rPr lang="en-GB" sz="1000" b="1">
                <a:solidFill>
                  <a:srgbClr val="2B0E20"/>
                </a:solidFill>
                <a:latin typeface="Calibri" panose="020F0502020204030204" pitchFamily="34" charset="0"/>
                <a:cs typeface="Calibri" panose="020F0502020204030204" pitchFamily="34" charset="0"/>
              </a:rPr>
              <a:t>Source: </a:t>
            </a:r>
            <a:r>
              <a:rPr lang="en-GB" sz="1000">
                <a:solidFill>
                  <a:srgbClr val="2B0E20"/>
                </a:solidFill>
                <a:latin typeface="Calibri" panose="020F0502020204030204" pitchFamily="34" charset="0"/>
                <a:cs typeface="Calibri" panose="020F0502020204030204" pitchFamily="34" charset="0"/>
              </a:rPr>
              <a:t>Workforce Jobs &amp; UUEPC Analysis</a:t>
            </a:r>
          </a:p>
        </p:txBody>
      </p:sp>
      <p:sp>
        <p:nvSpPr>
          <p:cNvPr id="8" name="TextBox 7">
            <a:extLst>
              <a:ext uri="{FF2B5EF4-FFF2-40B4-BE49-F238E27FC236}">
                <a16:creationId xmlns:a16="http://schemas.microsoft.com/office/drawing/2014/main" id="{6E28128B-2475-4ABC-9996-4F6C635B8E5F}"/>
              </a:ext>
            </a:extLst>
          </p:cNvPr>
          <p:cNvSpPr txBox="1"/>
          <p:nvPr/>
        </p:nvSpPr>
        <p:spPr>
          <a:xfrm>
            <a:off x="10472738" y="5802987"/>
            <a:ext cx="1552576" cy="430887"/>
          </a:xfrm>
          <a:prstGeom prst="rect">
            <a:avLst/>
          </a:prstGeom>
          <a:noFill/>
        </p:spPr>
        <p:txBody>
          <a:bodyPr wrap="square" rtlCol="0">
            <a:spAutoFit/>
          </a:bodyPr>
          <a:lstStyle/>
          <a:p>
            <a:r>
              <a:rPr lang="en-GB" sz="1100"/>
              <a:t>Elect' &amp; gas: 0.3%</a:t>
            </a:r>
          </a:p>
          <a:p>
            <a:r>
              <a:rPr lang="en-GB" sz="1100"/>
              <a:t>Mining: 0.2%</a:t>
            </a:r>
          </a:p>
        </p:txBody>
      </p:sp>
      <p:sp>
        <p:nvSpPr>
          <p:cNvPr id="9" name="TextBox 8">
            <a:extLst>
              <a:ext uri="{FF2B5EF4-FFF2-40B4-BE49-F238E27FC236}">
                <a16:creationId xmlns:a16="http://schemas.microsoft.com/office/drawing/2014/main" id="{694481AC-2D09-43EA-B952-8A3793AA6AA8}"/>
              </a:ext>
            </a:extLst>
          </p:cNvPr>
          <p:cNvSpPr txBox="1"/>
          <p:nvPr/>
        </p:nvSpPr>
        <p:spPr>
          <a:xfrm>
            <a:off x="10439400" y="2553295"/>
            <a:ext cx="1752600" cy="1200329"/>
          </a:xfrm>
          <a:prstGeom prst="rect">
            <a:avLst/>
          </a:prstGeom>
          <a:noFill/>
        </p:spPr>
        <p:txBody>
          <a:bodyPr wrap="square" rtlCol="0">
            <a:spAutoFit/>
          </a:bodyPr>
          <a:lstStyle/>
          <a:p>
            <a:r>
              <a:rPr lang="en-GB"/>
              <a:t>Total employment Q3 2021:</a:t>
            </a:r>
          </a:p>
          <a:p>
            <a:r>
              <a:rPr lang="en-GB"/>
              <a:t>884,400</a:t>
            </a:r>
          </a:p>
        </p:txBody>
      </p:sp>
      <p:pic>
        <p:nvPicPr>
          <p:cNvPr id="5" name="Picture 4">
            <a:extLst>
              <a:ext uri="{FF2B5EF4-FFF2-40B4-BE49-F238E27FC236}">
                <a16:creationId xmlns:a16="http://schemas.microsoft.com/office/drawing/2014/main" id="{7082BE22-36B2-4D87-8335-C88F0F27B4A4}"/>
              </a:ext>
            </a:extLst>
          </p:cNvPr>
          <p:cNvPicPr>
            <a:picLocks noChangeAspect="1"/>
          </p:cNvPicPr>
          <p:nvPr/>
        </p:nvPicPr>
        <p:blipFill>
          <a:blip r:embed="rId2"/>
          <a:stretch>
            <a:fillRect/>
          </a:stretch>
        </p:blipFill>
        <p:spPr>
          <a:xfrm>
            <a:off x="1711479" y="1665698"/>
            <a:ext cx="8453247" cy="4796775"/>
          </a:xfrm>
          <a:prstGeom prst="rect">
            <a:avLst/>
          </a:prstGeom>
        </p:spPr>
      </p:pic>
    </p:spTree>
    <p:extLst>
      <p:ext uri="{BB962C8B-B14F-4D97-AF65-F5344CB8AC3E}">
        <p14:creationId xmlns:p14="http://schemas.microsoft.com/office/powerpoint/2010/main" val="320284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1"/>
          </p:nvPr>
        </p:nvSpPr>
        <p:spPr>
          <a:xfrm>
            <a:off x="334864" y="265840"/>
            <a:ext cx="9446828" cy="476034"/>
          </a:xfrm>
        </p:spPr>
        <p:txBody>
          <a:bodyPr/>
          <a:lstStyle/>
          <a:p>
            <a:r>
              <a:rPr lang="en-GB"/>
              <a:t>Where have jobs been created in NI?</a:t>
            </a:r>
          </a:p>
        </p:txBody>
      </p:sp>
      <p:sp>
        <p:nvSpPr>
          <p:cNvPr id="6" name="Text Placeholder 3"/>
          <p:cNvSpPr>
            <a:spLocks noGrp="1"/>
          </p:cNvSpPr>
          <p:nvPr>
            <p:ph type="body" sz="quarter" idx="12"/>
          </p:nvPr>
        </p:nvSpPr>
        <p:spPr>
          <a:xfrm>
            <a:off x="334864" y="777112"/>
            <a:ext cx="9888683" cy="593725"/>
          </a:xfrm>
        </p:spPr>
        <p:txBody>
          <a:bodyPr/>
          <a:lstStyle/>
          <a:p>
            <a:r>
              <a:rPr lang="en-GB"/>
              <a:t>Self-employment largely impacted by COVID</a:t>
            </a:r>
            <a:endParaRPr lang="en-US"/>
          </a:p>
          <a:p>
            <a:endParaRPr lang="en-GB"/>
          </a:p>
        </p:txBody>
      </p:sp>
      <p:sp>
        <p:nvSpPr>
          <p:cNvPr id="8" name="TextBox 7"/>
          <p:cNvSpPr txBox="1"/>
          <p:nvPr/>
        </p:nvSpPr>
        <p:spPr>
          <a:xfrm>
            <a:off x="3254147" y="1315724"/>
            <a:ext cx="5195955" cy="504754"/>
          </a:xfrm>
          <a:prstGeom prst="rect">
            <a:avLst/>
          </a:prstGeom>
          <a:noFill/>
        </p:spPr>
        <p:txBody>
          <a:bodyPr wrap="square" rtlCol="0">
            <a:spAutoFit/>
          </a:bodyPr>
          <a:lstStyle/>
          <a:p>
            <a:pPr algn="ctr">
              <a:lnSpc>
                <a:spcPct val="90000"/>
              </a:lnSpc>
              <a:spcBef>
                <a:spcPts val="1000"/>
              </a:spcBef>
            </a:pPr>
            <a:r>
              <a:rPr lang="en-GB" sz="1200" b="1" spc="-50">
                <a:latin typeface="Arial" charset="0"/>
                <a:cs typeface="Arial" charset="0"/>
              </a:rPr>
              <a:t>Employee and self-employment change by industry, NI, 2011 – 2021</a:t>
            </a:r>
          </a:p>
          <a:p>
            <a:pPr algn="ctr"/>
            <a:r>
              <a:rPr lang="en-GB" sz="1600" b="1">
                <a:solidFill>
                  <a:srgbClr val="002060"/>
                </a:solidFill>
              </a:rPr>
              <a:t>  </a:t>
            </a:r>
          </a:p>
        </p:txBody>
      </p:sp>
      <p:sp>
        <p:nvSpPr>
          <p:cNvPr id="10" name="TextBox 9">
            <a:extLst>
              <a:ext uri="{FF2B5EF4-FFF2-40B4-BE49-F238E27FC236}">
                <a16:creationId xmlns:a16="http://schemas.microsoft.com/office/drawing/2014/main" id="{EC5872E6-3B3D-4A03-9B70-35ED7E33B8DF}"/>
              </a:ext>
            </a:extLst>
          </p:cNvPr>
          <p:cNvSpPr txBox="1"/>
          <p:nvPr/>
        </p:nvSpPr>
        <p:spPr>
          <a:xfrm>
            <a:off x="2187162" y="6524757"/>
            <a:ext cx="4084320" cy="304800"/>
          </a:xfrm>
          <a:prstGeom prst="rect">
            <a:avLst/>
          </a:prstGeom>
        </p:spPr>
        <p:txBody>
          <a:bodyPr vert="horz" wrap="square" lIns="91440" tIns="45720" rIns="91440" bIns="45720" rtlCol="0" anchor="ctr">
            <a:noAutofit/>
          </a:bodyPr>
          <a:lstStyle/>
          <a:p>
            <a:r>
              <a:rPr lang="en-GB" sz="1000" b="1">
                <a:solidFill>
                  <a:srgbClr val="2B0E20"/>
                </a:solidFill>
                <a:latin typeface="Calibri" panose="020F0502020204030204" pitchFamily="34" charset="0"/>
                <a:cs typeface="Calibri" panose="020F0502020204030204" pitchFamily="34" charset="0"/>
              </a:rPr>
              <a:t>Source: </a:t>
            </a:r>
            <a:r>
              <a:rPr lang="en-GB" sz="1000">
                <a:solidFill>
                  <a:srgbClr val="2B0E20"/>
                </a:solidFill>
                <a:latin typeface="Calibri" panose="020F0502020204030204" pitchFamily="34" charset="0"/>
                <a:cs typeface="Calibri" panose="020F0502020204030204" pitchFamily="34" charset="0"/>
              </a:rPr>
              <a:t>Workforce Jobs &amp; UUEPC Analysis</a:t>
            </a:r>
          </a:p>
        </p:txBody>
      </p:sp>
      <p:pic>
        <p:nvPicPr>
          <p:cNvPr id="3" name="Picture 2">
            <a:extLst>
              <a:ext uri="{FF2B5EF4-FFF2-40B4-BE49-F238E27FC236}">
                <a16:creationId xmlns:a16="http://schemas.microsoft.com/office/drawing/2014/main" id="{E270ECD1-755D-4E50-9654-936D6EF2649D}"/>
              </a:ext>
            </a:extLst>
          </p:cNvPr>
          <p:cNvPicPr>
            <a:picLocks noChangeAspect="1"/>
          </p:cNvPicPr>
          <p:nvPr/>
        </p:nvPicPr>
        <p:blipFill>
          <a:blip r:embed="rId2"/>
          <a:stretch>
            <a:fillRect/>
          </a:stretch>
        </p:blipFill>
        <p:spPr>
          <a:xfrm>
            <a:off x="1863284" y="1545561"/>
            <a:ext cx="7650866" cy="4804471"/>
          </a:xfrm>
          <a:prstGeom prst="rect">
            <a:avLst/>
          </a:prstGeom>
        </p:spPr>
      </p:pic>
      <p:sp>
        <p:nvSpPr>
          <p:cNvPr id="11" name="TextBox 10">
            <a:extLst>
              <a:ext uri="{FF2B5EF4-FFF2-40B4-BE49-F238E27FC236}">
                <a16:creationId xmlns:a16="http://schemas.microsoft.com/office/drawing/2014/main" id="{49B1ED08-9BA4-471E-AD06-52CBBD9FB721}"/>
              </a:ext>
            </a:extLst>
          </p:cNvPr>
          <p:cNvSpPr txBox="1"/>
          <p:nvPr/>
        </p:nvSpPr>
        <p:spPr>
          <a:xfrm>
            <a:off x="7872889" y="2239275"/>
            <a:ext cx="1780157" cy="738664"/>
          </a:xfrm>
          <a:prstGeom prst="rect">
            <a:avLst/>
          </a:prstGeom>
          <a:noFill/>
        </p:spPr>
        <p:txBody>
          <a:bodyPr wrap="square" rtlCol="0">
            <a:spAutoFit/>
          </a:bodyPr>
          <a:lstStyle/>
          <a:p>
            <a:r>
              <a:rPr lang="en-GB" sz="1400" b="1">
                <a:latin typeface="Calibri" panose="020F0502020204030204" pitchFamily="34" charset="0"/>
                <a:cs typeface="Calibri" panose="020F0502020204030204" pitchFamily="34" charset="0"/>
              </a:rPr>
              <a:t>Net change: 57k</a:t>
            </a:r>
          </a:p>
          <a:p>
            <a:r>
              <a:rPr lang="en-GB" sz="1400">
                <a:latin typeface="Calibri" panose="020F0502020204030204" pitchFamily="34" charset="0"/>
                <a:cs typeface="Calibri" panose="020F0502020204030204" pitchFamily="34" charset="0"/>
              </a:rPr>
              <a:t>Employee jobs: +79k</a:t>
            </a:r>
          </a:p>
          <a:p>
            <a:r>
              <a:rPr lang="en-GB" sz="1400">
                <a:latin typeface="Calibri" panose="020F0502020204030204" pitchFamily="34" charset="0"/>
                <a:cs typeface="Calibri" panose="020F0502020204030204" pitchFamily="34" charset="0"/>
              </a:rPr>
              <a:t>Self-employed: -22k</a:t>
            </a:r>
          </a:p>
        </p:txBody>
      </p:sp>
    </p:spTree>
    <p:extLst>
      <p:ext uri="{BB962C8B-B14F-4D97-AF65-F5344CB8AC3E}">
        <p14:creationId xmlns:p14="http://schemas.microsoft.com/office/powerpoint/2010/main" val="2043771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4A6A792FF3844284227DFA145DA852" ma:contentTypeVersion="8" ma:contentTypeDescription="Create a new document." ma:contentTypeScope="" ma:versionID="329caf081ed86e940bb4e31aa6515aea">
  <xsd:schema xmlns:xsd="http://www.w3.org/2001/XMLSchema" xmlns:xs="http://www.w3.org/2001/XMLSchema" xmlns:p="http://schemas.microsoft.com/office/2006/metadata/properties" xmlns:ns2="2ea31e8f-5bf2-42da-bc5b-f4b14d3c861e" targetNamespace="http://schemas.microsoft.com/office/2006/metadata/properties" ma:root="true" ma:fieldsID="2b055e900e012ca990003aa4396fed23" ns2:_="">
    <xsd:import namespace="2ea31e8f-5bf2-42da-bc5b-f4b14d3c86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31e8f-5bf2-42da-bc5b-f4b14d3c86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24F33F-4280-4142-BF41-F8229B52C3CF}">
  <ds:schemaRefs>
    <ds:schemaRef ds:uri="2ea31e8f-5bf2-42da-bc5b-f4b14d3c86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121DE6-8C00-4974-87CB-4A49215AE3B0}">
  <ds:schemaRefs>
    <ds:schemaRef ds:uri="http://schemas.microsoft.com/sharepoint/v3/contenttype/forms"/>
  </ds:schemaRefs>
</ds:datastoreItem>
</file>

<file path=customXml/itemProps3.xml><?xml version="1.0" encoding="utf-8"?>
<ds:datastoreItem xmlns:ds="http://schemas.openxmlformats.org/officeDocument/2006/customXml" ds:itemID="{DEFFDB53-6BAD-4020-BA05-5D607533A75E}">
  <ds:schemaRefs>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2ea31e8f-5bf2-42da-bc5b-f4b14d3c861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94</TotalTime>
  <Words>3889</Words>
  <Application>Microsoft Office PowerPoint</Application>
  <PresentationFormat>Widescreen</PresentationFormat>
  <Paragraphs>385</Paragraphs>
  <Slides>51</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51</vt:i4>
      </vt:variant>
    </vt:vector>
  </HeadingPairs>
  <TitlesOfParts>
    <vt:vector size="61" baseType="lpstr">
      <vt:lpstr>Arial</vt:lpstr>
      <vt:lpstr>Arial,Sans-Serif</vt:lpstr>
      <vt:lpstr>Calibri</vt:lpstr>
      <vt:lpstr>Calibri </vt:lpstr>
      <vt:lpstr>Calibri Light</vt:lpstr>
      <vt:lpstr>Office Theme</vt:lpstr>
      <vt:lpstr>3_Office Theme</vt:lpstr>
      <vt:lpstr>1_Office Theme</vt:lpstr>
      <vt:lpstr>2_Office Theme</vt:lpstr>
      <vt:lpstr>4_Office Theme</vt:lpstr>
      <vt:lpstr>Causeway Coast and Glens Borough Council</vt:lpstr>
      <vt:lpstr>PowerPoint Presentation</vt:lpstr>
      <vt:lpstr>PowerPoint Presentation</vt:lpstr>
      <vt:lpstr>Northern Ireland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Northern Ireland</vt:lpstr>
      <vt:lpstr>PowerPoint Presentation</vt:lpstr>
      <vt:lpstr>PowerPoint Presentation</vt:lpstr>
      <vt:lpstr>PowerPoint Presentation</vt:lpstr>
      <vt:lpstr>PowerPoint Presentation</vt:lpstr>
      <vt:lpstr>PowerPoint Presentation</vt:lpstr>
      <vt:lpstr>Causeway Coast and Glens</vt:lpstr>
      <vt:lpstr>PowerPoint Presentation</vt:lpstr>
      <vt:lpstr>PowerPoint Presentation</vt:lpstr>
      <vt:lpstr>PowerPoint Presentation</vt:lpstr>
      <vt:lpstr>PowerPoint Presentation</vt:lpstr>
      <vt:lpstr>PowerPoint Presentation</vt:lpstr>
      <vt:lpstr>PowerPoint Presentation</vt:lpstr>
      <vt:lpstr>Causeway Coast and Glens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Concluding Points</vt:lpstr>
      <vt:lpstr>PowerPoint Presentation</vt:lpstr>
      <vt:lpstr>PowerPoint Presentation</vt:lpstr>
      <vt:lpstr>Appendix and Glossary</vt:lpstr>
      <vt:lpstr>PowerPoint Presentation</vt:lpstr>
      <vt:lpstr>PowerPoint Presentation</vt:lpstr>
      <vt:lpstr>PowerPoint Presentation</vt:lpstr>
      <vt:lpstr>PowerPoint Presentation</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Easson</dc:creator>
  <cp:lastModifiedBy>Una Bailey</cp:lastModifiedBy>
  <cp:revision>62</cp:revision>
  <cp:lastPrinted>2019-04-15T15:01:46Z</cp:lastPrinted>
  <dcterms:created xsi:type="dcterms:W3CDTF">2017-06-14T16:15:53Z</dcterms:created>
  <dcterms:modified xsi:type="dcterms:W3CDTF">2022-04-05T13:37:12Z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0x010100204A6A792FF3844284227DFA145DA852</vt:lpwstr>
  </property>
</Properties>
</file>