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 id="2147483690" r:id="rId4"/>
  </p:sldMasterIdLst>
  <p:sldIdLst>
    <p:sldId id="256" r:id="rId5"/>
    <p:sldId id="257" r:id="rId6"/>
    <p:sldId id="299" r:id="rId7"/>
    <p:sldId id="300" r:id="rId8"/>
    <p:sldId id="258" r:id="rId9"/>
    <p:sldId id="267" r:id="rId10"/>
    <p:sldId id="259"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60" r:id="rId24"/>
    <p:sldId id="261" r:id="rId25"/>
    <p:sldId id="268" r:id="rId26"/>
    <p:sldId id="269" r:id="rId27"/>
    <p:sldId id="270" r:id="rId28"/>
    <p:sldId id="271" r:id="rId29"/>
    <p:sldId id="272" r:id="rId30"/>
    <p:sldId id="273" r:id="rId31"/>
    <p:sldId id="274" r:id="rId32"/>
    <p:sldId id="275" r:id="rId33"/>
    <p:sldId id="264" r:id="rId34"/>
    <p:sldId id="276" r:id="rId35"/>
    <p:sldId id="265" r:id="rId36"/>
    <p:sldId id="295" r:id="rId37"/>
    <p:sldId id="296" r:id="rId38"/>
    <p:sldId id="297" r:id="rId39"/>
    <p:sldId id="298" r:id="rId40"/>
    <p:sldId id="301" r:id="rId41"/>
    <p:sldId id="302" r:id="rId42"/>
    <p:sldId id="303" r:id="rId43"/>
    <p:sldId id="266" r:id="rId44"/>
  </p:sldIdLst>
  <p:sldSz cx="10693400" cy="7562850"/>
  <p:notesSz cx="9942513" cy="6810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4660"/>
  </p:normalViewPr>
  <p:slideViewPr>
    <p:cSldViewPr>
      <p:cViewPr varScale="1">
        <p:scale>
          <a:sx n="100" d="100"/>
          <a:sy n="100" d="100"/>
        </p:scale>
        <p:origin x="1446" y="12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Text Placeholder 7"/>
          <p:cNvSpPr>
            <a:spLocks noGrp="1"/>
          </p:cNvSpPr>
          <p:nvPr>
            <p:ph type="body" sz="quarter" idx="10"/>
          </p:nvPr>
        </p:nvSpPr>
        <p:spPr>
          <a:xfrm>
            <a:off x="90488" y="1765300"/>
            <a:ext cx="10369550" cy="504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8713"/>
            <a:ext cx="4725988"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9A2175-84C0-4007-A5E9-4EB522625D58}" type="datetimeFigureOut">
              <a:rPr lang="en-GB" smtClean="0"/>
              <a:t>25/01/2017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143838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9A2175-84C0-4007-A5E9-4EB522625D58}" type="datetimeFigureOut">
              <a:rPr lang="en-GB" smtClean="0"/>
              <a:t>25/01/2017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327529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A2175-84C0-4007-A5E9-4EB522625D58}" type="datetimeFigureOut">
              <a:rPr lang="en-GB" smtClean="0"/>
              <a:t>25/01/2017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224420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A2175-84C0-4007-A5E9-4EB522625D58}" type="datetimeFigureOut">
              <a:rPr lang="en-GB" smtClean="0"/>
              <a:t>25/01/2017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69112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6675"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A2175-84C0-4007-A5E9-4EB522625D58}" type="datetimeFigureOut">
              <a:rPr lang="en-GB" smtClean="0"/>
              <a:t>25/01/2017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2808612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9A2175-84C0-4007-A5E9-4EB522625D58}"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66750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3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988" y="303213"/>
            <a:ext cx="7065962" cy="6453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9A2175-84C0-4007-A5E9-4EB522625D58}"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228176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044278" y="1270322"/>
            <a:ext cx="8604845" cy="2560340"/>
          </a:xfrm>
          <a:prstGeom prst="rect">
            <a:avLst/>
          </a:prstGeom>
        </p:spPr>
        <p:txBody>
          <a:bodyPr anchor="b"/>
          <a:lstStyle/>
          <a:p>
            <a:r>
              <a:t>Title Text</a:t>
            </a:r>
          </a:p>
        </p:txBody>
      </p:sp>
      <p:sp>
        <p:nvSpPr>
          <p:cNvPr id="12" name="Shape 12"/>
          <p:cNvSpPr>
            <a:spLocks noGrp="1"/>
          </p:cNvSpPr>
          <p:nvPr>
            <p:ph type="body" sz="quarter" idx="1"/>
          </p:nvPr>
        </p:nvSpPr>
        <p:spPr>
          <a:xfrm>
            <a:off x="1044278" y="3899595"/>
            <a:ext cx="8604845" cy="876424"/>
          </a:xfrm>
          <a:prstGeom prst="rect">
            <a:avLst/>
          </a:prstGeom>
        </p:spPr>
        <p:txBody>
          <a:bodyPr anchor="t"/>
          <a:lstStyle>
            <a:lvl1pPr marL="0" indent="0" algn="ctr">
              <a:spcBef>
                <a:spcPts val="0"/>
              </a:spcBef>
              <a:buSzTx/>
              <a:buNone/>
              <a:defRPr sz="2481"/>
            </a:lvl1pPr>
            <a:lvl2pPr marL="0" indent="177256" algn="ctr">
              <a:spcBef>
                <a:spcPts val="0"/>
              </a:spcBef>
              <a:buSzTx/>
              <a:buNone/>
              <a:defRPr sz="2481"/>
            </a:lvl2pPr>
            <a:lvl3pPr marL="0" indent="354513" algn="ctr">
              <a:spcBef>
                <a:spcPts val="0"/>
              </a:spcBef>
              <a:buSzTx/>
              <a:buNone/>
              <a:defRPr sz="2481"/>
            </a:lvl3pPr>
            <a:lvl4pPr marL="0" indent="531769" algn="ctr">
              <a:spcBef>
                <a:spcPts val="0"/>
              </a:spcBef>
              <a:buSzTx/>
              <a:buNone/>
              <a:defRPr sz="2481"/>
            </a:lvl4pPr>
            <a:lvl5pPr marL="0" indent="709026" algn="ctr">
              <a:spcBef>
                <a:spcPts val="0"/>
              </a:spcBef>
              <a:buSzTx/>
              <a:buNone/>
              <a:defRPr sz="2481"/>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1563549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21011" y="492373"/>
            <a:ext cx="8040936" cy="4588917"/>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044278" y="5209307"/>
            <a:ext cx="8604845" cy="1102916"/>
          </a:xfrm>
          <a:prstGeom prst="rect">
            <a:avLst/>
          </a:prstGeom>
        </p:spPr>
        <p:txBody>
          <a:bodyPr anchor="b"/>
          <a:lstStyle/>
          <a:p>
            <a:r>
              <a:t>Title Text</a:t>
            </a:r>
          </a:p>
        </p:txBody>
      </p:sp>
      <p:sp>
        <p:nvSpPr>
          <p:cNvPr id="22" name="Shape 22"/>
          <p:cNvSpPr>
            <a:spLocks noGrp="1"/>
          </p:cNvSpPr>
          <p:nvPr>
            <p:ph type="body" sz="quarter" idx="1"/>
          </p:nvPr>
        </p:nvSpPr>
        <p:spPr>
          <a:xfrm>
            <a:off x="1044278" y="6351612"/>
            <a:ext cx="8604845" cy="876424"/>
          </a:xfrm>
          <a:prstGeom prst="rect">
            <a:avLst/>
          </a:prstGeom>
        </p:spPr>
        <p:txBody>
          <a:bodyPr anchor="t"/>
          <a:lstStyle>
            <a:lvl1pPr marL="0" indent="0" algn="ctr">
              <a:spcBef>
                <a:spcPts val="0"/>
              </a:spcBef>
              <a:buSzTx/>
              <a:buNone/>
              <a:defRPr sz="2481"/>
            </a:lvl1pPr>
            <a:lvl2pPr marL="0" indent="177256" algn="ctr">
              <a:spcBef>
                <a:spcPts val="0"/>
              </a:spcBef>
              <a:buSzTx/>
              <a:buNone/>
              <a:defRPr sz="2481"/>
            </a:lvl2pPr>
            <a:lvl3pPr marL="0" indent="354513" algn="ctr">
              <a:spcBef>
                <a:spcPts val="0"/>
              </a:spcBef>
              <a:buSzTx/>
              <a:buNone/>
              <a:defRPr sz="2481"/>
            </a:lvl3pPr>
            <a:lvl4pPr marL="0" indent="531769" algn="ctr">
              <a:spcBef>
                <a:spcPts val="0"/>
              </a:spcBef>
              <a:buSzTx/>
              <a:buNone/>
              <a:defRPr sz="2481"/>
            </a:lvl4pPr>
            <a:lvl5pPr marL="0" indent="709026" algn="ctr">
              <a:spcBef>
                <a:spcPts val="0"/>
              </a:spcBef>
              <a:buSzTx/>
              <a:buNone/>
              <a:defRPr sz="2481"/>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189975" y="7168951"/>
            <a:ext cx="320601" cy="31739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3553967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044278" y="2501255"/>
            <a:ext cx="8604845" cy="256034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025866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5524227" y="492373"/>
            <a:ext cx="4385965" cy="6381155"/>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783208" y="492373"/>
            <a:ext cx="4385965" cy="3092103"/>
          </a:xfrm>
          <a:prstGeom prst="rect">
            <a:avLst/>
          </a:prstGeom>
        </p:spPr>
        <p:txBody>
          <a:bodyPr anchor="b"/>
          <a:lstStyle>
            <a:lvl1pPr>
              <a:defRPr sz="4652"/>
            </a:lvl1pPr>
          </a:lstStyle>
          <a:p>
            <a:r>
              <a:t>Title Text</a:t>
            </a:r>
          </a:p>
        </p:txBody>
      </p:sp>
      <p:sp>
        <p:nvSpPr>
          <p:cNvPr id="40" name="Shape 40"/>
          <p:cNvSpPr>
            <a:spLocks noGrp="1"/>
          </p:cNvSpPr>
          <p:nvPr>
            <p:ph type="body" sz="quarter" idx="1"/>
          </p:nvPr>
        </p:nvSpPr>
        <p:spPr>
          <a:xfrm>
            <a:off x="783208" y="3692798"/>
            <a:ext cx="4385965" cy="3180730"/>
          </a:xfrm>
          <a:prstGeom prst="rect">
            <a:avLst/>
          </a:prstGeom>
        </p:spPr>
        <p:txBody>
          <a:bodyPr anchor="t"/>
          <a:lstStyle>
            <a:lvl1pPr marL="0" indent="0" algn="ctr">
              <a:spcBef>
                <a:spcPts val="0"/>
              </a:spcBef>
              <a:buSzTx/>
              <a:buNone/>
              <a:defRPr sz="2481"/>
            </a:lvl1pPr>
            <a:lvl2pPr marL="0" indent="177256" algn="ctr">
              <a:spcBef>
                <a:spcPts val="0"/>
              </a:spcBef>
              <a:buSzTx/>
              <a:buNone/>
              <a:defRPr sz="2481"/>
            </a:lvl2pPr>
            <a:lvl3pPr marL="0" indent="354513" algn="ctr">
              <a:spcBef>
                <a:spcPts val="0"/>
              </a:spcBef>
              <a:buSzTx/>
              <a:buNone/>
              <a:defRPr sz="2481"/>
            </a:lvl3pPr>
            <a:lvl4pPr marL="0" indent="531769" algn="ctr">
              <a:spcBef>
                <a:spcPts val="0"/>
              </a:spcBef>
              <a:buSzTx/>
              <a:buNone/>
              <a:defRPr sz="2481"/>
            </a:lvl4pPr>
            <a:lvl5pPr marL="0" indent="709026" algn="ctr">
              <a:spcBef>
                <a:spcPts val="0"/>
              </a:spcBef>
              <a:buSzTx/>
              <a:buNone/>
              <a:defRPr sz="248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543889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0466640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5524227" y="2018730"/>
            <a:ext cx="4385965" cy="4874493"/>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783208" y="2018730"/>
            <a:ext cx="4385965" cy="4874493"/>
          </a:xfrm>
          <a:prstGeom prst="rect">
            <a:avLst/>
          </a:prstGeom>
        </p:spPr>
        <p:txBody>
          <a:bodyPr/>
          <a:lstStyle>
            <a:lvl1pPr marL="265885" indent="-265885">
              <a:spcBef>
                <a:spcPts val="2481"/>
              </a:spcBef>
              <a:defRPr sz="2171"/>
            </a:lvl1pPr>
            <a:lvl2pPr marL="531769" indent="-265885">
              <a:spcBef>
                <a:spcPts val="2481"/>
              </a:spcBef>
              <a:defRPr sz="2171"/>
            </a:lvl2pPr>
            <a:lvl3pPr marL="797654" indent="-265885">
              <a:spcBef>
                <a:spcPts val="2481"/>
              </a:spcBef>
              <a:defRPr sz="2171"/>
            </a:lvl3pPr>
            <a:lvl4pPr marL="1063539" indent="-265885">
              <a:spcBef>
                <a:spcPts val="2481"/>
              </a:spcBef>
              <a:defRPr sz="2171"/>
            </a:lvl4pPr>
            <a:lvl5pPr marL="1329423" indent="-265885">
              <a:spcBef>
                <a:spcPts val="2481"/>
              </a:spcBef>
              <a:defRPr sz="2171"/>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1828333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783208" y="984746"/>
            <a:ext cx="9126984" cy="559335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8259131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5524227" y="3948832"/>
            <a:ext cx="4385965" cy="2924696"/>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5529340" y="689322"/>
            <a:ext cx="4385966" cy="2924696"/>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783208" y="689323"/>
            <a:ext cx="4385965" cy="6184205"/>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6716386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044278" y="4933578"/>
            <a:ext cx="8604845" cy="388953"/>
          </a:xfrm>
          <a:prstGeom prst="rect">
            <a:avLst/>
          </a:prstGeom>
        </p:spPr>
        <p:txBody>
          <a:bodyPr anchor="t">
            <a:spAutoFit/>
          </a:bodyPr>
          <a:lstStyle>
            <a:lvl1pPr marL="0" indent="0" algn="ctr">
              <a:spcBef>
                <a:spcPts val="0"/>
              </a:spcBef>
              <a:buSzTx/>
              <a:buNone/>
              <a:defRPr sz="1861"/>
            </a:lvl1pPr>
          </a:lstStyle>
          <a:p>
            <a:r>
              <a:t>–Johnny Appleseed</a:t>
            </a:r>
          </a:p>
        </p:txBody>
      </p:sp>
      <p:sp>
        <p:nvSpPr>
          <p:cNvPr id="94" name="Shape 94"/>
          <p:cNvSpPr>
            <a:spLocks noGrp="1"/>
          </p:cNvSpPr>
          <p:nvPr>
            <p:ph type="body" sz="quarter" idx="14"/>
          </p:nvPr>
        </p:nvSpPr>
        <p:spPr>
          <a:xfrm>
            <a:off x="1044278" y="3296572"/>
            <a:ext cx="8604845" cy="556114"/>
          </a:xfrm>
          <a:prstGeom prst="rect">
            <a:avLst/>
          </a:prstGeom>
        </p:spPr>
        <p:txBody>
          <a:bodyPr>
            <a:spAutoFit/>
          </a:bodyPr>
          <a:lstStyle>
            <a:lvl1pPr marL="0" indent="0" algn="ctr">
              <a:spcBef>
                <a:spcPts val="0"/>
              </a:spcBef>
              <a:buSzTx/>
              <a:buNone/>
              <a:defRPr sz="2947"/>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3146698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0693400" cy="756285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514181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75698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9386"/>
            <a:ext cx="9089390" cy="162111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563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955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smtClean="0"/>
              <a:t>Click to edit Master title style</a:t>
            </a:r>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9832"/>
            <a:ext cx="9089390" cy="1502066"/>
          </a:xfrm>
        </p:spPr>
        <p:txBody>
          <a:bodyPr anchor="t"/>
          <a:lstStyle>
            <a:lvl1pPr algn="l">
              <a:defRPr sz="4411" b="1" cap="all"/>
            </a:lvl1pPr>
          </a:lstStyle>
          <a:p>
            <a:r>
              <a:rPr lang="en-US"/>
              <a:t>Click to edit Master title style</a:t>
            </a:r>
            <a:endParaRPr lang="en-GB"/>
          </a:p>
        </p:txBody>
      </p:sp>
      <p:sp>
        <p:nvSpPr>
          <p:cNvPr id="3" name="Text Placeholder 2"/>
          <p:cNvSpPr>
            <a:spLocks noGrp="1"/>
          </p:cNvSpPr>
          <p:nvPr>
            <p:ph type="body" idx="1"/>
          </p:nvPr>
        </p:nvSpPr>
        <p:spPr>
          <a:xfrm>
            <a:off x="844705" y="3205459"/>
            <a:ext cx="9089390" cy="1654373"/>
          </a:xfrm>
        </p:spPr>
        <p:txBody>
          <a:bodyPr anchor="b"/>
          <a:lstStyle>
            <a:lvl1pPr marL="0" indent="0">
              <a:buNone/>
              <a:defRPr sz="2206">
                <a:solidFill>
                  <a:schemeClr val="tx1">
                    <a:tint val="7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877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670" y="1764666"/>
            <a:ext cx="4722918"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812" y="1764666"/>
            <a:ext cx="4722918" cy="4991131"/>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3978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889"/>
            <a:ext cx="4724775"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8404"/>
            <a:ext cx="4724775"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099" y="1692889"/>
            <a:ext cx="4726631"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8404"/>
            <a:ext cx="472663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893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3256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2073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113"/>
            <a:ext cx="3518055" cy="1281483"/>
          </a:xfrm>
        </p:spPr>
        <p:txBody>
          <a:bodyPr anchor="b"/>
          <a:lstStyle>
            <a:lvl1pPr algn="l">
              <a:defRPr sz="2206" b="1"/>
            </a:lvl1pPr>
          </a:lstStyle>
          <a:p>
            <a:r>
              <a:rPr lang="en-US"/>
              <a:t>Click to edit Master title style</a:t>
            </a:r>
            <a:endParaRPr lang="en-GB"/>
          </a:p>
        </p:txBody>
      </p:sp>
      <p:sp>
        <p:nvSpPr>
          <p:cNvPr id="3" name="Content Placeholder 2"/>
          <p:cNvSpPr>
            <a:spLocks noGrp="1"/>
          </p:cNvSpPr>
          <p:nvPr>
            <p:ph idx="1"/>
          </p:nvPr>
        </p:nvSpPr>
        <p:spPr>
          <a:xfrm>
            <a:off x="4180822" y="301114"/>
            <a:ext cx="5977908"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671" y="1582597"/>
            <a:ext cx="3518055" cy="517320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9739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3995"/>
            <a:ext cx="6416040" cy="624986"/>
          </a:xfrm>
        </p:spPr>
        <p:txBody>
          <a:bodyPr anchor="b"/>
          <a:lstStyle>
            <a:lvl1pPr algn="l">
              <a:defRPr sz="2206" b="1"/>
            </a:lvl1pPr>
          </a:lstStyle>
          <a:p>
            <a:r>
              <a:rPr lang="en-US"/>
              <a:t>Click to edit Master title style</a:t>
            </a:r>
            <a:endParaRPr lang="en-GB"/>
          </a:p>
        </p:txBody>
      </p:sp>
      <p:sp>
        <p:nvSpPr>
          <p:cNvPr id="3" name="Picture Placeholder 2"/>
          <p:cNvSpPr>
            <a:spLocks noGrp="1"/>
          </p:cNvSpPr>
          <p:nvPr>
            <p:ph type="pic" idx="1"/>
          </p:nvPr>
        </p:nvSpPr>
        <p:spPr>
          <a:xfrm>
            <a:off x="2095981" y="675755"/>
            <a:ext cx="6416040" cy="4537710"/>
          </a:xfrm>
        </p:spPr>
        <p:txBody>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endParaRPr lang="en-GB"/>
          </a:p>
        </p:txBody>
      </p:sp>
      <p:sp>
        <p:nvSpPr>
          <p:cNvPr id="4" name="Text Placeholder 3"/>
          <p:cNvSpPr>
            <a:spLocks noGrp="1"/>
          </p:cNvSpPr>
          <p:nvPr>
            <p:ph type="body" sz="half" idx="2"/>
          </p:nvPr>
        </p:nvSpPr>
        <p:spPr>
          <a:xfrm>
            <a:off x="2095981" y="5918981"/>
            <a:ext cx="6416040" cy="887584"/>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0968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2808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65"/>
            <a:ext cx="2406015" cy="64529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670" y="302865"/>
            <a:ext cx="7039822"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3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CGBC">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77825" y="1765300"/>
            <a:ext cx="9864725"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6650"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9A2175-84C0-4007-A5E9-4EB522625D58}"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8872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9A2175-84C0-4007-A5E9-4EB522625D58}"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3019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A2175-84C0-4007-A5E9-4EB522625D58}"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137207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988" y="1765300"/>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1765300"/>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9A2175-84C0-4007-A5E9-4EB522625D58}" type="datetimeFigureOut">
              <a:rPr lang="en-GB" smtClean="0"/>
              <a:t>25/01/2017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8B570-D5CF-4AAB-9034-4C94B00C74A2}" type="slidenum">
              <a:rPr lang="en-GB" smtClean="0"/>
              <a:t>‹#›</a:t>
            </a:fld>
            <a:endParaRPr lang="en-GB"/>
          </a:p>
        </p:txBody>
      </p:sp>
    </p:spTree>
    <p:extLst>
      <p:ext uri="{BB962C8B-B14F-4D97-AF65-F5344CB8AC3E}">
        <p14:creationId xmlns:p14="http://schemas.microsoft.com/office/powerpoint/2010/main" val="106417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692130" cy="1512570"/>
          </a:xfrm>
          <a:custGeom>
            <a:avLst/>
            <a:gdLst/>
            <a:ahLst/>
            <a:cxnLst/>
            <a:rect l="l" t="t" r="r" b="b"/>
            <a:pathLst>
              <a:path w="10692130" h="1512570">
                <a:moveTo>
                  <a:pt x="0" y="1511998"/>
                </a:moveTo>
                <a:lnTo>
                  <a:pt x="10692003" y="1511998"/>
                </a:lnTo>
                <a:lnTo>
                  <a:pt x="10692003" y="0"/>
                </a:lnTo>
                <a:lnTo>
                  <a:pt x="0" y="0"/>
                </a:lnTo>
                <a:lnTo>
                  <a:pt x="0" y="1511998"/>
                </a:lnTo>
                <a:close/>
              </a:path>
            </a:pathLst>
          </a:custGeom>
          <a:solidFill>
            <a:srgbClr val="4C374B"/>
          </a:solidFill>
        </p:spPr>
        <p:txBody>
          <a:bodyPr wrap="square" lIns="0" tIns="0" rIns="0" bIns="0" rtlCol="0"/>
          <a:lstStyle/>
          <a:p>
            <a:endParaRPr/>
          </a:p>
        </p:txBody>
      </p:sp>
      <p:sp>
        <p:nvSpPr>
          <p:cNvPr id="17" name="bk object 17"/>
          <p:cNvSpPr/>
          <p:nvPr/>
        </p:nvSpPr>
        <p:spPr>
          <a:xfrm>
            <a:off x="1315605" y="959434"/>
            <a:ext cx="1667294" cy="247637"/>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1307769" y="457200"/>
            <a:ext cx="1496174" cy="434606"/>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457242" y="461352"/>
            <a:ext cx="662940" cy="614680"/>
          </a:xfrm>
          <a:custGeom>
            <a:avLst/>
            <a:gdLst/>
            <a:ahLst/>
            <a:cxnLst/>
            <a:rect l="l" t="t" r="r" b="b"/>
            <a:pathLst>
              <a:path w="662940" h="614680">
                <a:moveTo>
                  <a:pt x="535500" y="0"/>
                </a:moveTo>
                <a:lnTo>
                  <a:pt x="154284" y="16446"/>
                </a:lnTo>
                <a:lnTo>
                  <a:pt x="101245" y="35129"/>
                </a:lnTo>
                <a:lnTo>
                  <a:pt x="67695" y="80149"/>
                </a:lnTo>
                <a:lnTo>
                  <a:pt x="5567" y="253733"/>
                </a:lnTo>
                <a:lnTo>
                  <a:pt x="0" y="288915"/>
                </a:lnTo>
                <a:lnTo>
                  <a:pt x="2186" y="306589"/>
                </a:lnTo>
                <a:lnTo>
                  <a:pt x="99979" y="539750"/>
                </a:lnTo>
                <a:lnTo>
                  <a:pt x="136065" y="582626"/>
                </a:lnTo>
                <a:lnTo>
                  <a:pt x="211447" y="614578"/>
                </a:lnTo>
                <a:lnTo>
                  <a:pt x="200497" y="570204"/>
                </a:lnTo>
                <a:lnTo>
                  <a:pt x="196163" y="524408"/>
                </a:lnTo>
                <a:lnTo>
                  <a:pt x="198225" y="477957"/>
                </a:lnTo>
                <a:lnTo>
                  <a:pt x="206465" y="431616"/>
                </a:lnTo>
                <a:lnTo>
                  <a:pt x="220665" y="386149"/>
                </a:lnTo>
                <a:lnTo>
                  <a:pt x="240607" y="342322"/>
                </a:lnTo>
                <a:lnTo>
                  <a:pt x="266071" y="300900"/>
                </a:lnTo>
                <a:lnTo>
                  <a:pt x="296839" y="262649"/>
                </a:lnTo>
                <a:lnTo>
                  <a:pt x="332693" y="228333"/>
                </a:lnTo>
                <a:lnTo>
                  <a:pt x="370177" y="200413"/>
                </a:lnTo>
                <a:lnTo>
                  <a:pt x="410442" y="176936"/>
                </a:lnTo>
                <a:lnTo>
                  <a:pt x="452992" y="158060"/>
                </a:lnTo>
                <a:lnTo>
                  <a:pt x="497330" y="143942"/>
                </a:lnTo>
                <a:lnTo>
                  <a:pt x="542962" y="134741"/>
                </a:lnTo>
                <a:lnTo>
                  <a:pt x="589391" y="130616"/>
                </a:lnTo>
                <a:lnTo>
                  <a:pt x="660231" y="130616"/>
                </a:lnTo>
                <a:lnTo>
                  <a:pt x="621530" y="53225"/>
                </a:lnTo>
                <a:lnTo>
                  <a:pt x="606305" y="31150"/>
                </a:lnTo>
                <a:lnTo>
                  <a:pt x="586011" y="14401"/>
                </a:lnTo>
                <a:lnTo>
                  <a:pt x="561969" y="3758"/>
                </a:lnTo>
                <a:lnTo>
                  <a:pt x="535500" y="0"/>
                </a:lnTo>
                <a:close/>
              </a:path>
              <a:path w="662940" h="614680">
                <a:moveTo>
                  <a:pt x="660231" y="130616"/>
                </a:moveTo>
                <a:lnTo>
                  <a:pt x="589391" y="130616"/>
                </a:lnTo>
                <a:lnTo>
                  <a:pt x="636122" y="131724"/>
                </a:lnTo>
                <a:lnTo>
                  <a:pt x="643041" y="132359"/>
                </a:lnTo>
                <a:lnTo>
                  <a:pt x="649714" y="133116"/>
                </a:lnTo>
                <a:lnTo>
                  <a:pt x="656164" y="133990"/>
                </a:lnTo>
                <a:lnTo>
                  <a:pt x="662411" y="134975"/>
                </a:lnTo>
                <a:lnTo>
                  <a:pt x="660231" y="130616"/>
                </a:lnTo>
                <a:close/>
              </a:path>
            </a:pathLst>
          </a:custGeom>
          <a:solidFill>
            <a:srgbClr val="FFFFFF"/>
          </a:solidFill>
        </p:spPr>
        <p:txBody>
          <a:bodyPr wrap="square" lIns="0" tIns="0" rIns="0" bIns="0" rtlCol="0"/>
          <a:lstStyle/>
          <a:p>
            <a:endParaRPr/>
          </a:p>
        </p:txBody>
      </p:sp>
      <p:sp>
        <p:nvSpPr>
          <p:cNvPr id="20" name="bk object 20"/>
          <p:cNvSpPr/>
          <p:nvPr/>
        </p:nvSpPr>
        <p:spPr>
          <a:xfrm>
            <a:off x="801772" y="723929"/>
            <a:ext cx="328295" cy="356235"/>
          </a:xfrm>
          <a:custGeom>
            <a:avLst/>
            <a:gdLst/>
            <a:ahLst/>
            <a:cxnLst/>
            <a:rect l="l" t="t" r="r" b="b"/>
            <a:pathLst>
              <a:path w="328294" h="356234">
                <a:moveTo>
                  <a:pt x="190300" y="0"/>
                </a:moveTo>
                <a:lnTo>
                  <a:pt x="129305" y="13597"/>
                </a:lnTo>
                <a:lnTo>
                  <a:pt x="87552" y="37047"/>
                </a:lnTo>
                <a:lnTo>
                  <a:pt x="51920" y="69556"/>
                </a:lnTo>
                <a:lnTo>
                  <a:pt x="24233" y="109052"/>
                </a:lnTo>
                <a:lnTo>
                  <a:pt x="6311" y="153463"/>
                </a:lnTo>
                <a:lnTo>
                  <a:pt x="18" y="200388"/>
                </a:lnTo>
                <a:lnTo>
                  <a:pt x="0" y="201180"/>
                </a:lnTo>
                <a:lnTo>
                  <a:pt x="1062" y="220559"/>
                </a:lnTo>
                <a:lnTo>
                  <a:pt x="16535" y="273477"/>
                </a:lnTo>
                <a:lnTo>
                  <a:pt x="57397" y="320476"/>
                </a:lnTo>
                <a:lnTo>
                  <a:pt x="118300" y="349321"/>
                </a:lnTo>
                <a:lnTo>
                  <a:pt x="163563" y="356103"/>
                </a:lnTo>
                <a:lnTo>
                  <a:pt x="206514" y="312618"/>
                </a:lnTo>
                <a:lnTo>
                  <a:pt x="174678" y="308605"/>
                </a:lnTo>
                <a:lnTo>
                  <a:pt x="144873" y="297626"/>
                </a:lnTo>
                <a:lnTo>
                  <a:pt x="98234" y="256687"/>
                </a:lnTo>
                <a:lnTo>
                  <a:pt x="79644" y="210928"/>
                </a:lnTo>
                <a:lnTo>
                  <a:pt x="76639" y="185141"/>
                </a:lnTo>
                <a:lnTo>
                  <a:pt x="77990" y="158224"/>
                </a:lnTo>
                <a:lnTo>
                  <a:pt x="102730" y="94240"/>
                </a:lnTo>
                <a:lnTo>
                  <a:pt x="151244" y="57488"/>
                </a:lnTo>
                <a:lnTo>
                  <a:pt x="171114" y="54295"/>
                </a:lnTo>
                <a:lnTo>
                  <a:pt x="290734" y="54295"/>
                </a:lnTo>
                <a:lnTo>
                  <a:pt x="267639" y="29103"/>
                </a:lnTo>
                <a:lnTo>
                  <a:pt x="228371" y="4859"/>
                </a:lnTo>
                <a:lnTo>
                  <a:pt x="204052" y="168"/>
                </a:lnTo>
                <a:lnTo>
                  <a:pt x="190300" y="0"/>
                </a:lnTo>
                <a:close/>
              </a:path>
              <a:path w="328294" h="356234">
                <a:moveTo>
                  <a:pt x="172522" y="79069"/>
                </a:moveTo>
                <a:lnTo>
                  <a:pt x="135761" y="94248"/>
                </a:lnTo>
                <a:lnTo>
                  <a:pt x="108032" y="137882"/>
                </a:lnTo>
                <a:lnTo>
                  <a:pt x="101363" y="183946"/>
                </a:lnTo>
                <a:lnTo>
                  <a:pt x="103767" y="205400"/>
                </a:lnTo>
                <a:lnTo>
                  <a:pt x="118910" y="243098"/>
                </a:lnTo>
                <a:lnTo>
                  <a:pt x="168962" y="280941"/>
                </a:lnTo>
                <a:lnTo>
                  <a:pt x="201104" y="287550"/>
                </a:lnTo>
                <a:lnTo>
                  <a:pt x="233959" y="284818"/>
                </a:lnTo>
                <a:lnTo>
                  <a:pt x="316572" y="201180"/>
                </a:lnTo>
                <a:lnTo>
                  <a:pt x="202498" y="201180"/>
                </a:lnTo>
                <a:lnTo>
                  <a:pt x="187694" y="197540"/>
                </a:lnTo>
                <a:lnTo>
                  <a:pt x="174732" y="189991"/>
                </a:lnTo>
                <a:lnTo>
                  <a:pt x="164909" y="179052"/>
                </a:lnTo>
                <a:lnTo>
                  <a:pt x="160456" y="168879"/>
                </a:lnTo>
                <a:lnTo>
                  <a:pt x="159420" y="158294"/>
                </a:lnTo>
                <a:lnTo>
                  <a:pt x="161769" y="147766"/>
                </a:lnTo>
                <a:lnTo>
                  <a:pt x="167475" y="137765"/>
                </a:lnTo>
                <a:lnTo>
                  <a:pt x="235012" y="137765"/>
                </a:lnTo>
                <a:lnTo>
                  <a:pt x="235016" y="127960"/>
                </a:lnTo>
                <a:lnTo>
                  <a:pt x="202429" y="86732"/>
                </a:lnTo>
                <a:lnTo>
                  <a:pt x="187490" y="81091"/>
                </a:lnTo>
                <a:lnTo>
                  <a:pt x="172522" y="79069"/>
                </a:lnTo>
                <a:close/>
              </a:path>
              <a:path w="328294" h="356234">
                <a:moveTo>
                  <a:pt x="290734" y="54295"/>
                </a:moveTo>
                <a:lnTo>
                  <a:pt x="171114" y="54295"/>
                </a:lnTo>
                <a:lnTo>
                  <a:pt x="192217" y="56685"/>
                </a:lnTo>
                <a:lnTo>
                  <a:pt x="213002" y="64289"/>
                </a:lnTo>
                <a:lnTo>
                  <a:pt x="231914" y="76741"/>
                </a:lnTo>
                <a:lnTo>
                  <a:pt x="246023" y="91811"/>
                </a:lnTo>
                <a:lnTo>
                  <a:pt x="255439" y="109052"/>
                </a:lnTo>
                <a:lnTo>
                  <a:pt x="259972" y="127998"/>
                </a:lnTo>
                <a:lnTo>
                  <a:pt x="259473" y="148166"/>
                </a:lnTo>
                <a:lnTo>
                  <a:pt x="240358" y="188650"/>
                </a:lnTo>
                <a:lnTo>
                  <a:pt x="202498" y="201180"/>
                </a:lnTo>
                <a:lnTo>
                  <a:pt x="316572" y="201180"/>
                </a:lnTo>
                <a:lnTo>
                  <a:pt x="327710" y="163292"/>
                </a:lnTo>
                <a:lnTo>
                  <a:pt x="324963" y="126739"/>
                </a:lnTo>
                <a:lnTo>
                  <a:pt x="313577" y="91173"/>
                </a:lnTo>
                <a:lnTo>
                  <a:pt x="294240" y="58119"/>
                </a:lnTo>
                <a:lnTo>
                  <a:pt x="290734" y="54295"/>
                </a:lnTo>
                <a:close/>
              </a:path>
              <a:path w="328294" h="356234">
                <a:moveTo>
                  <a:pt x="235012" y="137765"/>
                </a:moveTo>
                <a:lnTo>
                  <a:pt x="167475" y="137765"/>
                </a:lnTo>
                <a:lnTo>
                  <a:pt x="187083" y="152865"/>
                </a:lnTo>
                <a:lnTo>
                  <a:pt x="183553" y="157450"/>
                </a:lnTo>
                <a:lnTo>
                  <a:pt x="204447" y="176502"/>
                </a:lnTo>
                <a:lnTo>
                  <a:pt x="212763" y="176169"/>
                </a:lnTo>
                <a:lnTo>
                  <a:pt x="222277" y="171683"/>
                </a:lnTo>
                <a:lnTo>
                  <a:pt x="228777" y="163933"/>
                </a:lnTo>
                <a:lnTo>
                  <a:pt x="232829" y="154392"/>
                </a:lnTo>
                <a:lnTo>
                  <a:pt x="235000" y="144534"/>
                </a:lnTo>
                <a:lnTo>
                  <a:pt x="235012" y="137765"/>
                </a:lnTo>
                <a:close/>
              </a:path>
            </a:pathLst>
          </a:custGeom>
          <a:solidFill>
            <a:srgbClr val="FFFFFF"/>
          </a:solidFill>
        </p:spPr>
        <p:txBody>
          <a:bodyPr wrap="square" lIns="0" tIns="0" rIns="0" bIns="0" rtlCol="0"/>
          <a:lstStyle/>
          <a:p>
            <a:endParaRPr/>
          </a:p>
        </p:txBody>
      </p:sp>
      <p:sp>
        <p:nvSpPr>
          <p:cNvPr id="21" name="bk object 21"/>
          <p:cNvSpPr/>
          <p:nvPr/>
        </p:nvSpPr>
        <p:spPr>
          <a:xfrm>
            <a:off x="678517" y="616997"/>
            <a:ext cx="528320" cy="528320"/>
          </a:xfrm>
          <a:custGeom>
            <a:avLst/>
            <a:gdLst/>
            <a:ahLst/>
            <a:cxnLst/>
            <a:rect l="l" t="t" r="r" b="b"/>
            <a:pathLst>
              <a:path w="528319" h="528319">
                <a:moveTo>
                  <a:pt x="361568" y="0"/>
                </a:moveTo>
                <a:lnTo>
                  <a:pt x="310779" y="5933"/>
                </a:lnTo>
                <a:lnTo>
                  <a:pt x="261223" y="18298"/>
                </a:lnTo>
                <a:lnTo>
                  <a:pt x="213635" y="36862"/>
                </a:lnTo>
                <a:lnTo>
                  <a:pt x="168751" y="61395"/>
                </a:lnTo>
                <a:lnTo>
                  <a:pt x="127307" y="91662"/>
                </a:lnTo>
                <a:lnTo>
                  <a:pt x="92501" y="125129"/>
                </a:lnTo>
                <a:lnTo>
                  <a:pt x="62846" y="162517"/>
                </a:lnTo>
                <a:lnTo>
                  <a:pt x="38576" y="203018"/>
                </a:lnTo>
                <a:lnTo>
                  <a:pt x="19923" y="245826"/>
                </a:lnTo>
                <a:lnTo>
                  <a:pt x="7120" y="290134"/>
                </a:lnTo>
                <a:lnTo>
                  <a:pt x="402" y="335136"/>
                </a:lnTo>
                <a:lnTo>
                  <a:pt x="0" y="380025"/>
                </a:lnTo>
                <a:lnTo>
                  <a:pt x="6147" y="423994"/>
                </a:lnTo>
                <a:lnTo>
                  <a:pt x="19078" y="466236"/>
                </a:lnTo>
                <a:lnTo>
                  <a:pt x="19751" y="467925"/>
                </a:lnTo>
                <a:lnTo>
                  <a:pt x="20539" y="469576"/>
                </a:lnTo>
                <a:lnTo>
                  <a:pt x="21237" y="471253"/>
                </a:lnTo>
                <a:lnTo>
                  <a:pt x="146751" y="521075"/>
                </a:lnTo>
                <a:lnTo>
                  <a:pt x="182171" y="527895"/>
                </a:lnTo>
                <a:lnTo>
                  <a:pt x="201063" y="526079"/>
                </a:lnTo>
                <a:lnTo>
                  <a:pt x="219224" y="520614"/>
                </a:lnTo>
                <a:lnTo>
                  <a:pt x="236089" y="511621"/>
                </a:lnTo>
                <a:lnTo>
                  <a:pt x="251094" y="499218"/>
                </a:lnTo>
                <a:lnTo>
                  <a:pt x="264379" y="485756"/>
                </a:lnTo>
                <a:lnTo>
                  <a:pt x="256939" y="484681"/>
                </a:lnTo>
                <a:lnTo>
                  <a:pt x="249601" y="483408"/>
                </a:lnTo>
                <a:lnTo>
                  <a:pt x="197935" y="466549"/>
                </a:lnTo>
                <a:lnTo>
                  <a:pt x="165236" y="446765"/>
                </a:lnTo>
                <a:lnTo>
                  <a:pt x="117871" y="391878"/>
                </a:lnTo>
                <a:lnTo>
                  <a:pt x="103457" y="352331"/>
                </a:lnTo>
                <a:lnTo>
                  <a:pt x="98491" y="307689"/>
                </a:lnTo>
                <a:lnTo>
                  <a:pt x="103647" y="261477"/>
                </a:lnTo>
                <a:lnTo>
                  <a:pt x="118450" y="217741"/>
                </a:lnTo>
                <a:lnTo>
                  <a:pt x="141710" y="177838"/>
                </a:lnTo>
                <a:lnTo>
                  <a:pt x="172234" y="143123"/>
                </a:lnTo>
                <a:lnTo>
                  <a:pt x="208831" y="114951"/>
                </a:lnTo>
                <a:lnTo>
                  <a:pt x="250311" y="94679"/>
                </a:lnTo>
                <a:lnTo>
                  <a:pt x="295481" y="83661"/>
                </a:lnTo>
                <a:lnTo>
                  <a:pt x="313254" y="82186"/>
                </a:lnTo>
                <a:lnTo>
                  <a:pt x="492585" y="82186"/>
                </a:lnTo>
                <a:lnTo>
                  <a:pt x="455348" y="7728"/>
                </a:lnTo>
                <a:lnTo>
                  <a:pt x="445817" y="5401"/>
                </a:lnTo>
                <a:lnTo>
                  <a:pt x="435602" y="3462"/>
                </a:lnTo>
                <a:lnTo>
                  <a:pt x="424636" y="1908"/>
                </a:lnTo>
                <a:lnTo>
                  <a:pt x="412854" y="730"/>
                </a:lnTo>
                <a:lnTo>
                  <a:pt x="361568" y="0"/>
                </a:lnTo>
                <a:close/>
              </a:path>
              <a:path w="528319" h="528319">
                <a:moveTo>
                  <a:pt x="492585" y="82186"/>
                </a:moveTo>
                <a:lnTo>
                  <a:pt x="313254" y="82186"/>
                </a:lnTo>
                <a:lnTo>
                  <a:pt x="329787" y="82472"/>
                </a:lnTo>
                <a:lnTo>
                  <a:pt x="345191" y="84528"/>
                </a:lnTo>
                <a:lnTo>
                  <a:pt x="383446" y="99665"/>
                </a:lnTo>
                <a:lnTo>
                  <a:pt x="437586" y="150625"/>
                </a:lnTo>
                <a:lnTo>
                  <a:pt x="459616" y="188495"/>
                </a:lnTo>
                <a:lnTo>
                  <a:pt x="472578" y="229349"/>
                </a:lnTo>
                <a:lnTo>
                  <a:pt x="475694" y="271431"/>
                </a:lnTo>
                <a:lnTo>
                  <a:pt x="475656" y="271825"/>
                </a:lnTo>
                <a:lnTo>
                  <a:pt x="501551" y="245612"/>
                </a:lnTo>
                <a:lnTo>
                  <a:pt x="519073" y="221203"/>
                </a:lnTo>
                <a:lnTo>
                  <a:pt x="528072" y="193264"/>
                </a:lnTo>
                <a:lnTo>
                  <a:pt x="528208" y="163918"/>
                </a:lnTo>
                <a:lnTo>
                  <a:pt x="519141" y="135287"/>
                </a:lnTo>
                <a:lnTo>
                  <a:pt x="492585" y="82186"/>
                </a:lnTo>
                <a:close/>
              </a:path>
            </a:pathLst>
          </a:custGeom>
          <a:solidFill>
            <a:srgbClr val="FFFFFF"/>
          </a:solidFill>
        </p:spPr>
        <p:txBody>
          <a:bodyPr wrap="square" lIns="0" tIns="0" rIns="0" bIns="0" rtlCol="0"/>
          <a:lstStyle/>
          <a:p>
            <a:endParaRPr/>
          </a:p>
        </p:txBody>
      </p:sp>
      <p:sp>
        <p:nvSpPr>
          <p:cNvPr id="22" name="bk object 22"/>
          <p:cNvSpPr/>
          <p:nvPr/>
        </p:nvSpPr>
        <p:spPr>
          <a:xfrm>
            <a:off x="0" y="7017880"/>
            <a:ext cx="10692130" cy="542290"/>
          </a:xfrm>
          <a:custGeom>
            <a:avLst/>
            <a:gdLst/>
            <a:ahLst/>
            <a:cxnLst/>
            <a:rect l="l" t="t" r="r" b="b"/>
            <a:pathLst>
              <a:path w="10692130" h="542290">
                <a:moveTo>
                  <a:pt x="0" y="542124"/>
                </a:moveTo>
                <a:lnTo>
                  <a:pt x="10692003" y="542124"/>
                </a:lnTo>
                <a:lnTo>
                  <a:pt x="10692003" y="0"/>
                </a:lnTo>
                <a:lnTo>
                  <a:pt x="0" y="0"/>
                </a:lnTo>
                <a:lnTo>
                  <a:pt x="0" y="542124"/>
                </a:lnTo>
                <a:close/>
              </a:path>
            </a:pathLst>
          </a:custGeom>
          <a:solidFill>
            <a:srgbClr val="4C374B"/>
          </a:solidFill>
        </p:spPr>
        <p:txBody>
          <a:bodyPr wrap="square" lIns="0" tIns="0" rIns="0" bIns="0" rtlCol="0"/>
          <a:lstStyle/>
          <a:p>
            <a:endParaRPr/>
          </a:p>
        </p:txBody>
      </p:sp>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1/25/2017</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34988" y="1765300"/>
            <a:ext cx="9623425" cy="4991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34988" y="7010400"/>
            <a:ext cx="24955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AE9A2175-84C0-4007-A5E9-4EB522625D58}" type="datetimeFigureOut">
              <a:rPr lang="en-GB" smtClean="0"/>
              <a:t>25/01/2017</a:t>
            </a:fld>
            <a:endParaRPr lang="en-GB"/>
          </a:p>
        </p:txBody>
      </p:sp>
      <p:sp>
        <p:nvSpPr>
          <p:cNvPr id="5" name="Footer Placeholder 4"/>
          <p:cNvSpPr>
            <a:spLocks noGrp="1"/>
          </p:cNvSpPr>
          <p:nvPr>
            <p:ph type="ftr" sz="quarter" idx="3"/>
          </p:nvPr>
        </p:nvSpPr>
        <p:spPr>
          <a:xfrm>
            <a:off x="3652838" y="7010400"/>
            <a:ext cx="338772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662863" y="7010400"/>
            <a:ext cx="24955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4348B570-D5CF-4AAB-9034-4C94B00C74A2}" type="slidenum">
              <a:rPr lang="en-GB" smtClean="0"/>
              <a:t>‹#›</a:t>
            </a:fld>
            <a:endParaRPr lang="en-GB"/>
          </a:p>
        </p:txBody>
      </p:sp>
    </p:spTree>
    <p:extLst>
      <p:ext uri="{BB962C8B-B14F-4D97-AF65-F5344CB8AC3E}">
        <p14:creationId xmlns:p14="http://schemas.microsoft.com/office/powerpoint/2010/main" val="16011655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83208" y="344661"/>
            <a:ext cx="9126984" cy="16740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783208" y="2018730"/>
            <a:ext cx="9126984" cy="48744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181178" y="7173876"/>
            <a:ext cx="320602" cy="317395"/>
          </a:xfrm>
          <a:prstGeom prst="rect">
            <a:avLst/>
          </a:prstGeom>
          <a:ln w="12700">
            <a:miter lim="400000"/>
          </a:ln>
        </p:spPr>
        <p:txBody>
          <a:bodyPr wrap="none" lIns="50800" tIns="50800" rIns="50800" bIns="50800">
            <a:spAutoFit/>
          </a:bodyPr>
          <a:lstStyle>
            <a:lvl1pPr>
              <a:defRPr sz="1396"/>
            </a:lvl1pPr>
          </a:lstStyle>
          <a:p>
            <a:pPr algn="ctr" defTabSz="452989" hangingPunct="0"/>
            <a:fld id="{86CB4B4D-7CA3-9044-876B-883B54F8677D}" type="slidenum">
              <a:rPr lang="en-GB" kern="0" smtClean="0">
                <a:solidFill>
                  <a:srgbClr val="000000"/>
                </a:solidFill>
                <a:sym typeface="Helvetica Light"/>
              </a:rPr>
              <a:pPr algn="ctr" defTabSz="452989" hangingPunct="0"/>
              <a:t>‹#›</a:t>
            </a:fld>
            <a:endParaRPr lang="en-GB" kern="0">
              <a:solidFill>
                <a:srgbClr val="000000"/>
              </a:solidFill>
              <a:sym typeface="Helvetica Light"/>
            </a:endParaRPr>
          </a:p>
        </p:txBody>
      </p:sp>
    </p:spTree>
    <p:extLst>
      <p:ext uri="{BB962C8B-B14F-4D97-AF65-F5344CB8AC3E}">
        <p14:creationId xmlns:p14="http://schemas.microsoft.com/office/powerpoint/2010/main" val="7874172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med"/>
  <p:txStyles>
    <p:titleStyle>
      <a:lvl1pPr marL="0" marR="0" indent="0"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1pPr>
      <a:lvl2pPr marL="0" marR="0" indent="177256"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2pPr>
      <a:lvl3pPr marL="0" marR="0" indent="354513"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3pPr>
      <a:lvl4pPr marL="0" marR="0" indent="531769"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4pPr>
      <a:lvl5pPr marL="0" marR="0" indent="709026"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5pPr>
      <a:lvl6pPr marL="0" marR="0" indent="886282"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6pPr>
      <a:lvl7pPr marL="0" marR="0" indent="1063539"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7pPr>
      <a:lvl8pPr marL="0" marR="0" indent="1240795"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8pPr>
      <a:lvl9pPr marL="0" marR="0" indent="1418052" algn="ctr" defTabSz="452989" rtl="0" latinLnBrk="0">
        <a:lnSpc>
          <a:spcPct val="100000"/>
        </a:lnSpc>
        <a:spcBef>
          <a:spcPts val="0"/>
        </a:spcBef>
        <a:spcAft>
          <a:spcPts val="0"/>
        </a:spcAft>
        <a:buClrTx/>
        <a:buSzTx/>
        <a:buFontTx/>
        <a:buNone/>
        <a:tabLst/>
        <a:defRPr sz="6203" b="0" i="0" u="none" strike="noStrike" cap="none" spc="0" baseline="0">
          <a:ln>
            <a:noFill/>
          </a:ln>
          <a:solidFill>
            <a:srgbClr val="000000"/>
          </a:solidFill>
          <a:uFillTx/>
          <a:latin typeface="+mn-lt"/>
          <a:ea typeface="+mn-ea"/>
          <a:cs typeface="+mn-cs"/>
          <a:sym typeface="Helvetica Light"/>
        </a:defRPr>
      </a:lvl9pPr>
    </p:titleStyle>
    <p:bodyStyle>
      <a:lvl1pPr marL="344665"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1pPr>
      <a:lvl2pPr marL="689331"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2pPr>
      <a:lvl3pPr marL="1033996"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3pPr>
      <a:lvl4pPr marL="1378661"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4pPr>
      <a:lvl5pPr marL="1723327"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5pPr>
      <a:lvl6pPr marL="2067992"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6pPr>
      <a:lvl7pPr marL="2412657"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7pPr>
      <a:lvl8pPr marL="2757322"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8pPr>
      <a:lvl9pPr marL="3101988" marR="0" indent="-344665" algn="l" defTabSz="452989" rtl="0" latinLnBrk="0">
        <a:lnSpc>
          <a:spcPct val="100000"/>
        </a:lnSpc>
        <a:spcBef>
          <a:spcPts val="3257"/>
        </a:spcBef>
        <a:spcAft>
          <a:spcPts val="0"/>
        </a:spcAft>
        <a:buClrTx/>
        <a:buSzPct val="75000"/>
        <a:buFontTx/>
        <a:buChar char="•"/>
        <a:tabLst/>
        <a:defRPr sz="279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1pPr>
      <a:lvl2pPr marL="0" marR="0" indent="177256"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2pPr>
      <a:lvl3pPr marL="0" marR="0" indent="354513"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3pPr>
      <a:lvl4pPr marL="0" marR="0" indent="531769"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4pPr>
      <a:lvl5pPr marL="0" marR="0" indent="709026"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5pPr>
      <a:lvl6pPr marL="0" marR="0" indent="886282"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6pPr>
      <a:lvl7pPr marL="0" marR="0" indent="1063539"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7pPr>
      <a:lvl8pPr marL="0" marR="0" indent="1240795"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8pPr>
      <a:lvl9pPr marL="0" marR="0" indent="1418052" algn="ctr" defTabSz="452989" rtl="0" latinLnBrk="0">
        <a:lnSpc>
          <a:spcPct val="100000"/>
        </a:lnSpc>
        <a:spcBef>
          <a:spcPts val="0"/>
        </a:spcBef>
        <a:spcAft>
          <a:spcPts val="0"/>
        </a:spcAft>
        <a:buClrTx/>
        <a:buSzTx/>
        <a:buFontTx/>
        <a:buNone/>
        <a:tabLst/>
        <a:defRPr sz="139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65"/>
            <a:ext cx="9624060" cy="12604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670" y="1764666"/>
            <a:ext cx="9624060" cy="4991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670" y="7009642"/>
            <a:ext cx="2495127"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C465A6A0-4685-46B8-8577-94DEB0B1EF00}" type="datetimeFigureOut">
              <a:rPr lang="en-GB" smtClean="0">
                <a:solidFill>
                  <a:prstClr val="black">
                    <a:tint val="75000"/>
                  </a:prstClr>
                </a:solidFill>
              </a:rPr>
              <a:pPr/>
              <a:t>25/01/2017</a:t>
            </a:fld>
            <a:endParaRPr lang="en-GB">
              <a:solidFill>
                <a:prstClr val="black">
                  <a:tint val="75000"/>
                </a:prstClr>
              </a:solidFill>
            </a:endParaRPr>
          </a:p>
        </p:txBody>
      </p:sp>
      <p:sp>
        <p:nvSpPr>
          <p:cNvPr id="5" name="Footer Placeholder 4"/>
          <p:cNvSpPr>
            <a:spLocks noGrp="1"/>
          </p:cNvSpPr>
          <p:nvPr>
            <p:ph type="ftr" sz="quarter" idx="3"/>
          </p:nvPr>
        </p:nvSpPr>
        <p:spPr>
          <a:xfrm>
            <a:off x="3653579" y="7009642"/>
            <a:ext cx="3386243"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663603" y="7009642"/>
            <a:ext cx="2495127"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5E5DD18C-C891-4231-A7A7-4BED0B1B92A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12546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1008400" rtl="0" eaLnBrk="1" latinLnBrk="0" hangingPunct="1">
        <a:spcBef>
          <a:spcPct val="0"/>
        </a:spcBef>
        <a:buNone/>
        <a:defRPr sz="4852" kern="1200">
          <a:solidFill>
            <a:schemeClr val="tx1"/>
          </a:solidFill>
          <a:latin typeface="+mj-lt"/>
          <a:ea typeface="+mj-ea"/>
          <a:cs typeface="+mj-cs"/>
        </a:defRPr>
      </a:lvl1pPr>
    </p:titleStyle>
    <p:bodyStyle>
      <a:lvl1pPr marL="378150" indent="-378150" algn="l" defTabSz="1008400" rtl="0" eaLnBrk="1" latinLnBrk="0" hangingPunct="1">
        <a:spcBef>
          <a:spcPct val="20000"/>
        </a:spcBef>
        <a:buFont typeface="Arial" panose="020B0604020202020204" pitchFamily="34" charset="0"/>
        <a:buChar char="•"/>
        <a:defRPr sz="3529" kern="1200">
          <a:solidFill>
            <a:schemeClr val="tx1"/>
          </a:solidFill>
          <a:latin typeface="+mn-lt"/>
          <a:ea typeface="+mn-ea"/>
          <a:cs typeface="+mn-cs"/>
        </a:defRPr>
      </a:lvl1pPr>
      <a:lvl2pPr marL="819325" indent="-315125" algn="l" defTabSz="1008400" rtl="0" eaLnBrk="1" latinLnBrk="0" hangingPunct="1">
        <a:spcBef>
          <a:spcPct val="20000"/>
        </a:spcBef>
        <a:buFont typeface="Arial" panose="020B0604020202020204" pitchFamily="34" charset="0"/>
        <a:buChar char="–"/>
        <a:defRPr sz="3088" kern="1200">
          <a:solidFill>
            <a:schemeClr val="tx1"/>
          </a:solidFill>
          <a:latin typeface="+mn-lt"/>
          <a:ea typeface="+mn-ea"/>
          <a:cs typeface="+mn-cs"/>
        </a:defRPr>
      </a:lvl2pPr>
      <a:lvl3pPr marL="1260500" indent="-252100" algn="l" defTabSz="1008400" rtl="0" eaLnBrk="1" latinLnBrk="0" hangingPunct="1">
        <a:spcBef>
          <a:spcPct val="20000"/>
        </a:spcBef>
        <a:buFont typeface="Arial" panose="020B0604020202020204" pitchFamily="34" charset="0"/>
        <a:buChar char="•"/>
        <a:defRPr sz="2647" kern="1200">
          <a:solidFill>
            <a:schemeClr val="tx1"/>
          </a:solidFill>
          <a:latin typeface="+mn-lt"/>
          <a:ea typeface="+mn-ea"/>
          <a:cs typeface="+mn-cs"/>
        </a:defRPr>
      </a:lvl3pPr>
      <a:lvl4pPr marL="1764701" indent="-252100" algn="l" defTabSz="1008400" rtl="0" eaLnBrk="1" latinLnBrk="0" hangingPunct="1">
        <a:spcBef>
          <a:spcPct val="20000"/>
        </a:spcBef>
        <a:buFont typeface="Arial" panose="020B0604020202020204" pitchFamily="34" charset="0"/>
        <a:buChar char="–"/>
        <a:defRPr sz="2206" kern="1200">
          <a:solidFill>
            <a:schemeClr val="tx1"/>
          </a:solidFill>
          <a:latin typeface="+mn-lt"/>
          <a:ea typeface="+mn-ea"/>
          <a:cs typeface="+mn-cs"/>
        </a:defRPr>
      </a:lvl4pPr>
      <a:lvl5pPr marL="2268901" indent="-252100" algn="l" defTabSz="1008400" rtl="0" eaLnBrk="1" latinLnBrk="0" hangingPunct="1">
        <a:spcBef>
          <a:spcPct val="20000"/>
        </a:spcBef>
        <a:buFont typeface="Arial" panose="020B0604020202020204" pitchFamily="34" charset="0"/>
        <a:buChar char="»"/>
        <a:defRPr sz="2206" kern="1200">
          <a:solidFill>
            <a:schemeClr val="tx1"/>
          </a:solidFill>
          <a:latin typeface="+mn-lt"/>
          <a:ea typeface="+mn-ea"/>
          <a:cs typeface="+mn-cs"/>
        </a:defRPr>
      </a:lvl5pPr>
      <a:lvl6pPr marL="2773101" indent="-252100" algn="l" defTabSz="1008400" rtl="0" eaLnBrk="1" latinLnBrk="0" hangingPunct="1">
        <a:spcBef>
          <a:spcPct val="20000"/>
        </a:spcBef>
        <a:buFont typeface="Arial" panose="020B0604020202020204"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anose="020B0604020202020204"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anose="020B0604020202020204"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anose="020B0604020202020204"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ausewaycoastandglens.gov.uk/"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75880" y="7149712"/>
            <a:ext cx="2875915" cy="240029"/>
          </a:xfrm>
          <a:prstGeom prst="rect">
            <a:avLst/>
          </a:prstGeom>
        </p:spPr>
        <p:txBody>
          <a:bodyPr vert="horz" wrap="square" lIns="0" tIns="0" rIns="0" bIns="0" rtlCol="0">
            <a:spAutoFit/>
          </a:bodyPr>
          <a:lstStyle/>
          <a:p>
            <a:pPr marL="12700">
              <a:lnSpc>
                <a:spcPct val="100000"/>
              </a:lnSpc>
            </a:pPr>
            <a:r>
              <a:rPr sz="1500" spc="-10" dirty="0">
                <a:solidFill>
                  <a:srgbClr val="FFFFFF"/>
                </a:solidFill>
                <a:latin typeface="Calibri"/>
                <a:cs typeface="Calibri"/>
                <a:hlinkClick r:id="rId2"/>
              </a:rPr>
              <a:t>www.causewaycoastandglens.gov.uk</a:t>
            </a:r>
            <a:endParaRPr sz="1500">
              <a:latin typeface="Calibri"/>
              <a:cs typeface="Calibri"/>
            </a:endParaRPr>
          </a:p>
        </p:txBody>
      </p:sp>
      <p:sp>
        <p:nvSpPr>
          <p:cNvPr id="5" name="Rectangle 4"/>
          <p:cNvSpPr/>
          <p:nvPr/>
        </p:nvSpPr>
        <p:spPr>
          <a:xfrm>
            <a:off x="1602284" y="1652969"/>
            <a:ext cx="6480720" cy="5078313"/>
          </a:xfrm>
          <a:prstGeom prst="rect">
            <a:avLst/>
          </a:prstGeom>
        </p:spPr>
        <p:txBody>
          <a:bodyPr wrap="square">
            <a:spAutoFit/>
          </a:bodyPr>
          <a:lstStyle/>
          <a:p>
            <a:pPr algn="ctr"/>
            <a:r>
              <a:rPr lang="en-GB" sz="5400" dirty="0" smtClean="0"/>
              <a:t>Causeway Coast &amp; Glens Capital Grants Workshop</a:t>
            </a:r>
          </a:p>
          <a:p>
            <a:pPr algn="ctr"/>
            <a:endParaRPr lang="en-GB" sz="5400" dirty="0"/>
          </a:p>
          <a:p>
            <a:pPr algn="ctr"/>
            <a:r>
              <a:rPr lang="en-GB" sz="5400" dirty="0" smtClean="0"/>
              <a:t>Closing Date: 26 May 2017</a:t>
            </a:r>
            <a:endParaRPr lang="en-GB"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0" y="0"/>
            <a:ext cx="10083800" cy="7562850"/>
          </a:xfrm>
          <a:prstGeom prst="rect">
            <a:avLst/>
          </a:prstGeom>
          <a:ln w="12700">
            <a:miter lim="400000"/>
          </a:ln>
        </p:spPr>
      </p:pic>
      <p:sp>
        <p:nvSpPr>
          <p:cNvPr id="123" name="Shape 123"/>
          <p:cNvSpPr/>
          <p:nvPr/>
        </p:nvSpPr>
        <p:spPr>
          <a:xfrm>
            <a:off x="304800" y="41041"/>
            <a:ext cx="10083800" cy="6521698"/>
          </a:xfrm>
          <a:prstGeom prst="rect">
            <a:avLst/>
          </a:prstGeom>
          <a:ln w="12700">
            <a:miter lim="400000"/>
          </a:ln>
          <a:extLst>
            <a:ext uri="{C572A759-6A51-4108-AA02-DFA0A04FC94B}">
              <ma14:wrappingTextBoxFlag xmlns="" xmlns:ma14="http://schemas.microsoft.com/office/mac/drawingml/2011/main" val="1"/>
            </a:ext>
          </a:extLst>
        </p:spPr>
        <p:txBody>
          <a:bodyPr wrap="square" lIns="39390" tIns="39390" rIns="39390" bIns="39390" anchor="ctr">
            <a:spAutoFit/>
          </a:bodyPr>
          <a:lstStyle>
            <a:lvl1pPr>
              <a:defRPr sz="4200" b="1">
                <a:latin typeface="Arial"/>
                <a:ea typeface="Arial"/>
                <a:cs typeface="Arial"/>
                <a:sym typeface="Arial"/>
              </a:defRPr>
            </a:lvl1pPr>
          </a:lstStyle>
          <a:p>
            <a:pPr algn="ctr" defTabSz="452989" hangingPunct="0"/>
            <a:endParaRPr lang="en-GB" sz="2791" b="0" kern="0" dirty="0">
              <a:solidFill>
                <a:srgbClr val="000000"/>
              </a:solidFill>
            </a:endParaRPr>
          </a:p>
          <a:p>
            <a:pPr algn="ctr" defTabSz="452989" hangingPunct="0"/>
            <a:r>
              <a:rPr lang="en-GB" sz="2791" kern="0" dirty="0">
                <a:solidFill>
                  <a:srgbClr val="000000"/>
                </a:solidFill>
              </a:rPr>
              <a:t>Since Jan. 2001 – UCIT Loan Fund has assisted over 400 groups by providing loans in excess of £47m</a:t>
            </a:r>
          </a:p>
          <a:p>
            <a:pPr defTabSz="452989" hangingPunct="0"/>
            <a:r>
              <a:rPr lang="en-GB" sz="2791" kern="0" dirty="0">
                <a:solidFill>
                  <a:srgbClr val="000000"/>
                </a:solidFill>
              </a:rPr>
              <a:t/>
            </a:r>
            <a:br>
              <a:rPr lang="en-GB" sz="2791" kern="0" dirty="0">
                <a:solidFill>
                  <a:srgbClr val="000000"/>
                </a:solidFill>
              </a:rPr>
            </a:br>
            <a:r>
              <a:rPr lang="en-GB" sz="2791" b="0" kern="0" dirty="0">
                <a:solidFill>
                  <a:srgbClr val="000000"/>
                </a:solidFill>
              </a:rPr>
              <a:t>	Our clients include:</a:t>
            </a:r>
          </a:p>
          <a:p>
            <a:pPr defTabSz="452989" hangingPunct="0"/>
            <a:r>
              <a:rPr lang="en-GB" sz="2791" b="0" kern="0" dirty="0">
                <a:solidFill>
                  <a:srgbClr val="000000"/>
                </a:solidFill>
              </a:rPr>
              <a:t>		Sports Clubs</a:t>
            </a:r>
          </a:p>
          <a:p>
            <a:pPr defTabSz="452989" hangingPunct="0"/>
            <a:r>
              <a:rPr lang="en-GB" sz="2791" b="0" kern="0" dirty="0">
                <a:solidFill>
                  <a:srgbClr val="000000"/>
                </a:solidFill>
              </a:rPr>
              <a:t>		Community Development Associations</a:t>
            </a:r>
          </a:p>
          <a:p>
            <a:pPr defTabSz="452989" hangingPunct="0"/>
            <a:r>
              <a:rPr lang="en-GB" sz="2791" b="0" kern="0" dirty="0">
                <a:solidFill>
                  <a:srgbClr val="000000"/>
                </a:solidFill>
              </a:rPr>
              <a:t>		Churches/ Faith organisations</a:t>
            </a:r>
          </a:p>
          <a:p>
            <a:pPr defTabSz="452989" hangingPunct="0"/>
            <a:r>
              <a:rPr lang="en-GB" sz="2791" b="0" kern="0" dirty="0">
                <a:solidFill>
                  <a:srgbClr val="000000"/>
                </a:solidFill>
              </a:rPr>
              <a:t>		Childcare projects</a:t>
            </a:r>
          </a:p>
          <a:p>
            <a:pPr defTabSz="452989" hangingPunct="0"/>
            <a:r>
              <a:rPr lang="en-GB" sz="2791" b="0" kern="0" dirty="0">
                <a:solidFill>
                  <a:srgbClr val="000000"/>
                </a:solidFill>
              </a:rPr>
              <a:t>		Tourism Initiatives</a:t>
            </a:r>
          </a:p>
          <a:p>
            <a:pPr defTabSz="452989" hangingPunct="0"/>
            <a:r>
              <a:rPr lang="en-GB" sz="2791" b="0" kern="0" dirty="0">
                <a:solidFill>
                  <a:srgbClr val="000000"/>
                </a:solidFill>
              </a:rPr>
              <a:t>		Housing Associations</a:t>
            </a:r>
          </a:p>
          <a:p>
            <a:pPr defTabSz="452989" hangingPunct="0"/>
            <a:r>
              <a:rPr lang="en-GB" sz="2791" b="0" kern="0" dirty="0">
                <a:solidFill>
                  <a:srgbClr val="000000"/>
                </a:solidFill>
              </a:rPr>
              <a:t>		Enterprise &amp; Workspace projects</a:t>
            </a:r>
          </a:p>
          <a:p>
            <a:pPr defTabSz="452989" hangingPunct="0"/>
            <a:r>
              <a:rPr lang="en-GB" sz="2791" b="0" kern="0" dirty="0">
                <a:solidFill>
                  <a:srgbClr val="000000"/>
                </a:solidFill>
              </a:rPr>
              <a:t>		Rural Development projects</a:t>
            </a:r>
          </a:p>
          <a:p>
            <a:pPr defTabSz="452989" hangingPunct="0"/>
            <a:r>
              <a:rPr lang="en-GB" sz="2791" b="0" kern="0" dirty="0">
                <a:solidFill>
                  <a:srgbClr val="000000"/>
                </a:solidFill>
              </a:rPr>
              <a:t>		Community Transport schemes</a:t>
            </a:r>
          </a:p>
          <a:p>
            <a:pPr defTabSz="452989" hangingPunct="0"/>
            <a:r>
              <a:rPr lang="en-GB" sz="2791" b="0" kern="0" dirty="0">
                <a:solidFill>
                  <a:srgbClr val="000000"/>
                </a:solidFill>
              </a:rPr>
              <a:t>		</a:t>
            </a:r>
          </a:p>
        </p:txBody>
      </p:sp>
    </p:spTree>
    <p:extLst>
      <p:ext uri="{BB962C8B-B14F-4D97-AF65-F5344CB8AC3E}">
        <p14:creationId xmlns:p14="http://schemas.microsoft.com/office/powerpoint/2010/main" val="422134198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176" y="0"/>
            <a:ext cx="7575048" cy="7562850"/>
          </a:xfrm>
          <a:prstGeom prst="rect">
            <a:avLst/>
          </a:prstGeom>
        </p:spPr>
      </p:pic>
    </p:spTree>
    <p:extLst>
      <p:ext uri="{BB962C8B-B14F-4D97-AF65-F5344CB8AC3E}">
        <p14:creationId xmlns:p14="http://schemas.microsoft.com/office/powerpoint/2010/main" val="363266690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1" y="-24290"/>
            <a:ext cx="10083800" cy="7562850"/>
          </a:xfrm>
          <a:prstGeom prst="rect">
            <a:avLst/>
          </a:prstGeom>
          <a:ln w="12700">
            <a:miter lim="400000"/>
          </a:ln>
        </p:spPr>
      </p:pic>
      <p:sp>
        <p:nvSpPr>
          <p:cNvPr id="123" name="Shape 123"/>
          <p:cNvSpPr/>
          <p:nvPr/>
        </p:nvSpPr>
        <p:spPr>
          <a:xfrm>
            <a:off x="394550" y="810247"/>
            <a:ext cx="10083800" cy="4803791"/>
          </a:xfrm>
          <a:prstGeom prst="rect">
            <a:avLst/>
          </a:prstGeom>
          <a:ln w="12700">
            <a:miter lim="400000"/>
          </a:ln>
          <a:extLst>
            <a:ext uri="{C572A759-6A51-4108-AA02-DFA0A04FC94B}">
              <ma14:wrappingTextBoxFlag xmlns="" xmlns:ma14="http://schemas.microsoft.com/office/mac/drawingml/2011/main" val="1"/>
            </a:ext>
          </a:extLst>
        </p:spPr>
        <p:txBody>
          <a:bodyPr wrap="square" lIns="39390" tIns="39390" rIns="39390" bIns="39390" anchor="ctr">
            <a:spAutoFit/>
          </a:bodyPr>
          <a:lstStyle>
            <a:lvl1pPr>
              <a:defRPr sz="4200" b="1">
                <a:latin typeface="Arial"/>
                <a:ea typeface="Arial"/>
                <a:cs typeface="Arial"/>
                <a:sym typeface="Arial"/>
              </a:defRPr>
            </a:lvl1pPr>
          </a:lstStyle>
          <a:p>
            <a:pPr algn="ctr" defTabSz="452989" hangingPunct="0"/>
            <a:endParaRPr lang="en-GB" sz="2791" b="0" kern="0" dirty="0">
              <a:solidFill>
                <a:srgbClr val="000000"/>
              </a:solidFill>
            </a:endParaRPr>
          </a:p>
          <a:p>
            <a:pPr algn="ctr" defTabSz="452989" hangingPunct="0"/>
            <a:r>
              <a:rPr lang="en-GB" sz="2791" kern="0" dirty="0">
                <a:solidFill>
                  <a:srgbClr val="000000"/>
                </a:solidFill>
              </a:rPr>
              <a:t>Benefits of UCIT loans</a:t>
            </a:r>
          </a:p>
          <a:p>
            <a:pPr algn="ctr" defTabSz="452989" hangingPunct="0"/>
            <a:endParaRPr lang="en-GB" sz="2791" b="0" kern="0" dirty="0">
              <a:solidFill>
                <a:srgbClr val="000000"/>
              </a:solidFill>
            </a:endParaRPr>
          </a:p>
          <a:p>
            <a:pPr defTabSz="452989" hangingPunct="0"/>
            <a:r>
              <a:rPr lang="en-GB" sz="2791" b="0" kern="0" dirty="0">
                <a:solidFill>
                  <a:srgbClr val="000000"/>
                </a:solidFill>
              </a:rPr>
              <a:t>	Minimum bureaucracy</a:t>
            </a:r>
          </a:p>
          <a:p>
            <a:pPr defTabSz="452989" hangingPunct="0"/>
            <a:r>
              <a:rPr lang="en-GB" sz="2791" b="0" kern="0" dirty="0">
                <a:solidFill>
                  <a:srgbClr val="000000"/>
                </a:solidFill>
              </a:rPr>
              <a:t>	Competitive Interest rate</a:t>
            </a:r>
          </a:p>
          <a:p>
            <a:pPr defTabSz="452989" hangingPunct="0"/>
            <a:r>
              <a:rPr lang="en-GB" sz="2791" b="0" kern="0" dirty="0">
                <a:solidFill>
                  <a:srgbClr val="000000"/>
                </a:solidFill>
              </a:rPr>
              <a:t>	Support &amp; guidance throughout term of loan</a:t>
            </a:r>
          </a:p>
          <a:p>
            <a:pPr defTabSz="452989" hangingPunct="0"/>
            <a:r>
              <a:rPr lang="en-GB" sz="2791" b="0" kern="0" dirty="0">
                <a:solidFill>
                  <a:srgbClr val="000000"/>
                </a:solidFill>
              </a:rPr>
              <a:t>	No penalties against early repayment</a:t>
            </a:r>
          </a:p>
          <a:p>
            <a:pPr defTabSz="452989" hangingPunct="0"/>
            <a:r>
              <a:rPr lang="en-GB" sz="2791" b="0" kern="0" dirty="0">
                <a:solidFill>
                  <a:srgbClr val="000000"/>
                </a:solidFill>
              </a:rPr>
              <a:t>	Flexible &amp; tailored specifically to need</a:t>
            </a:r>
          </a:p>
          <a:p>
            <a:pPr defTabSz="452989" hangingPunct="0"/>
            <a:endParaRPr lang="en-GB" sz="2791" b="0" kern="0" dirty="0">
              <a:solidFill>
                <a:srgbClr val="000000"/>
              </a:solidFill>
            </a:endParaRPr>
          </a:p>
          <a:p>
            <a:pPr defTabSz="452989" hangingPunct="0"/>
            <a:r>
              <a:rPr lang="en-GB" sz="2791" i="1" kern="0" dirty="0">
                <a:solidFill>
                  <a:srgbClr val="000000"/>
                </a:solidFill>
              </a:rPr>
              <a:t>	As a charity all profits go back into the pot for 	reinvestment into the sector</a:t>
            </a:r>
          </a:p>
        </p:txBody>
      </p:sp>
    </p:spTree>
    <p:extLst>
      <p:ext uri="{BB962C8B-B14F-4D97-AF65-F5344CB8AC3E}">
        <p14:creationId xmlns:p14="http://schemas.microsoft.com/office/powerpoint/2010/main" val="31142203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0" y="0"/>
            <a:ext cx="10083800" cy="7562850"/>
          </a:xfrm>
          <a:prstGeom prst="rect">
            <a:avLst/>
          </a:prstGeom>
          <a:ln w="12700">
            <a:miter lim="400000"/>
          </a:ln>
        </p:spPr>
      </p:pic>
      <p:sp>
        <p:nvSpPr>
          <p:cNvPr id="123" name="Shape 123"/>
          <p:cNvSpPr/>
          <p:nvPr/>
        </p:nvSpPr>
        <p:spPr>
          <a:xfrm>
            <a:off x="304801" y="1545530"/>
            <a:ext cx="10083800" cy="4374315"/>
          </a:xfrm>
          <a:prstGeom prst="rect">
            <a:avLst/>
          </a:prstGeom>
          <a:ln w="12700">
            <a:miter lim="400000"/>
          </a:ln>
          <a:extLst>
            <a:ext uri="{C572A759-6A51-4108-AA02-DFA0A04FC94B}">
              <ma14:wrappingTextBoxFlag xmlns="" xmlns:ma14="http://schemas.microsoft.com/office/mac/drawingml/2011/main" val="1"/>
            </a:ext>
          </a:extLst>
        </p:spPr>
        <p:txBody>
          <a:bodyPr wrap="square" lIns="39390" tIns="39390" rIns="39390" bIns="39390" anchor="ctr">
            <a:spAutoFit/>
          </a:bodyPr>
          <a:lstStyle>
            <a:lvl1pPr>
              <a:defRPr sz="4200" b="1">
                <a:latin typeface="Arial"/>
                <a:ea typeface="Arial"/>
                <a:cs typeface="Arial"/>
                <a:sym typeface="Arial"/>
              </a:defRPr>
            </a:lvl1pPr>
          </a:lstStyle>
          <a:p>
            <a:pPr defTabSz="452989" hangingPunct="0"/>
            <a:r>
              <a:rPr lang="en-GB" sz="2791" b="0" kern="0" dirty="0">
                <a:solidFill>
                  <a:srgbClr val="000000"/>
                </a:solidFill>
              </a:rPr>
              <a:t>	</a:t>
            </a:r>
            <a:r>
              <a:rPr lang="en-GB" sz="2791" kern="0" dirty="0">
                <a:solidFill>
                  <a:srgbClr val="000000"/>
                </a:solidFill>
              </a:rPr>
              <a:t>Loans are available for:</a:t>
            </a:r>
          </a:p>
          <a:p>
            <a:pPr defTabSz="452989" hangingPunct="0"/>
            <a:endParaRPr lang="en-GB" sz="2791" b="0" kern="0" dirty="0">
              <a:solidFill>
                <a:srgbClr val="000000"/>
              </a:solidFill>
            </a:endParaRPr>
          </a:p>
          <a:p>
            <a:pPr defTabSz="452989" hangingPunct="0"/>
            <a:r>
              <a:rPr lang="en-GB" sz="2791" b="0" kern="0" dirty="0">
                <a:solidFill>
                  <a:srgbClr val="000000"/>
                </a:solidFill>
              </a:rPr>
              <a:t>			Property – purchase, construction or renovation</a:t>
            </a:r>
          </a:p>
          <a:p>
            <a:pPr defTabSz="452989" hangingPunct="0"/>
            <a:r>
              <a:rPr lang="en-GB" sz="2791" b="0" kern="0" dirty="0">
                <a:solidFill>
                  <a:srgbClr val="000000"/>
                </a:solidFill>
              </a:rPr>
              <a:t>			Equipment</a:t>
            </a:r>
          </a:p>
          <a:p>
            <a:pPr defTabSz="452989" hangingPunct="0"/>
            <a:r>
              <a:rPr lang="en-GB" sz="2791" b="0" kern="0" dirty="0">
                <a:solidFill>
                  <a:srgbClr val="000000"/>
                </a:solidFill>
              </a:rPr>
              <a:t>			Renewable energy projects</a:t>
            </a:r>
          </a:p>
          <a:p>
            <a:pPr defTabSz="452989" hangingPunct="0"/>
            <a:r>
              <a:rPr lang="en-GB" sz="2791" b="0" kern="0" dirty="0">
                <a:solidFill>
                  <a:srgbClr val="000000"/>
                </a:solidFill>
              </a:rPr>
              <a:t>			Bridging funding gaps </a:t>
            </a:r>
          </a:p>
          <a:p>
            <a:pPr defTabSz="452989" hangingPunct="0"/>
            <a:r>
              <a:rPr lang="en-GB" sz="2791" b="0" kern="0" dirty="0">
                <a:solidFill>
                  <a:srgbClr val="000000"/>
                </a:solidFill>
              </a:rPr>
              <a:t>			Restructuring existing debt</a:t>
            </a:r>
          </a:p>
          <a:p>
            <a:pPr defTabSz="452989" hangingPunct="0"/>
            <a:r>
              <a:rPr lang="en-GB" sz="2791" b="0" kern="0" dirty="0">
                <a:solidFill>
                  <a:srgbClr val="000000"/>
                </a:solidFill>
              </a:rPr>
              <a:t>			Flexible working capital facilities</a:t>
            </a:r>
          </a:p>
          <a:p>
            <a:pPr defTabSz="452989" hangingPunct="0"/>
            <a:r>
              <a:rPr lang="en-GB" sz="2791" b="0" kern="0" dirty="0">
                <a:solidFill>
                  <a:srgbClr val="000000"/>
                </a:solidFill>
              </a:rPr>
              <a:t>			Shortfalls in funding packages</a:t>
            </a:r>
          </a:p>
          <a:p>
            <a:pPr defTabSz="452989" hangingPunct="0"/>
            <a:endParaRPr lang="en-GB" sz="2791" b="0" kern="0" dirty="0">
              <a:solidFill>
                <a:srgbClr val="000000"/>
              </a:solidFill>
            </a:endParaRPr>
          </a:p>
        </p:txBody>
      </p:sp>
    </p:spTree>
    <p:extLst>
      <p:ext uri="{BB962C8B-B14F-4D97-AF65-F5344CB8AC3E}">
        <p14:creationId xmlns:p14="http://schemas.microsoft.com/office/powerpoint/2010/main" val="395019859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0" y="0"/>
            <a:ext cx="10083800" cy="7562850"/>
          </a:xfrm>
          <a:prstGeom prst="rect">
            <a:avLst/>
          </a:prstGeom>
          <a:ln w="12700">
            <a:miter lim="400000"/>
          </a:ln>
        </p:spPr>
      </p:pic>
      <p:sp>
        <p:nvSpPr>
          <p:cNvPr id="123" name="Shape 123"/>
          <p:cNvSpPr/>
          <p:nvPr/>
        </p:nvSpPr>
        <p:spPr>
          <a:xfrm>
            <a:off x="304801" y="1545529"/>
            <a:ext cx="10083800" cy="4374315"/>
          </a:xfrm>
          <a:prstGeom prst="rect">
            <a:avLst/>
          </a:prstGeom>
          <a:ln w="12700">
            <a:miter lim="400000"/>
          </a:ln>
          <a:extLst>
            <a:ext uri="{C572A759-6A51-4108-AA02-DFA0A04FC94B}">
              <ma14:wrappingTextBoxFlag xmlns="" xmlns:ma14="http://schemas.microsoft.com/office/mac/drawingml/2011/main" val="1"/>
            </a:ext>
          </a:extLst>
        </p:spPr>
        <p:txBody>
          <a:bodyPr wrap="square" lIns="39390" tIns="39390" rIns="39390" bIns="39390" anchor="ctr">
            <a:spAutoFit/>
          </a:bodyPr>
          <a:lstStyle>
            <a:lvl1pPr>
              <a:defRPr sz="4200" b="1">
                <a:latin typeface="Arial"/>
                <a:ea typeface="Arial"/>
                <a:cs typeface="Arial"/>
                <a:sym typeface="Arial"/>
              </a:defRPr>
            </a:lvl1pPr>
          </a:lstStyle>
          <a:p>
            <a:pPr defTabSz="452989" hangingPunct="0"/>
            <a:r>
              <a:rPr lang="en-GB" sz="2791" b="0" kern="0" dirty="0">
                <a:solidFill>
                  <a:srgbClr val="000000"/>
                </a:solidFill>
              </a:rPr>
              <a:t>	</a:t>
            </a:r>
            <a:r>
              <a:rPr lang="en-GB" sz="2791" kern="0" dirty="0">
                <a:solidFill>
                  <a:srgbClr val="000000"/>
                </a:solidFill>
              </a:rPr>
              <a:t>Loan Size typically £1,000 - £500,000 and over</a:t>
            </a:r>
          </a:p>
          <a:p>
            <a:pPr defTabSz="452989" hangingPunct="0"/>
            <a:endParaRPr lang="en-GB" sz="2791" b="0" kern="0" dirty="0">
              <a:solidFill>
                <a:srgbClr val="000000"/>
              </a:solidFill>
            </a:endParaRPr>
          </a:p>
          <a:p>
            <a:pPr defTabSz="452989" hangingPunct="0"/>
            <a:r>
              <a:rPr lang="en-GB" sz="2791" b="0" kern="0" dirty="0">
                <a:solidFill>
                  <a:srgbClr val="000000"/>
                </a:solidFill>
              </a:rPr>
              <a:t>	UCIT Building Change Trust Loan Fund</a:t>
            </a:r>
          </a:p>
          <a:p>
            <a:pPr defTabSz="452989" hangingPunct="0"/>
            <a:r>
              <a:rPr lang="en-GB" sz="2791" b="0" kern="0" dirty="0">
                <a:solidFill>
                  <a:srgbClr val="000000"/>
                </a:solidFill>
              </a:rPr>
              <a:t>	(Unsecured loans of £1,000 - £25,000)</a:t>
            </a: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775" y="3522648"/>
            <a:ext cx="2889715" cy="1025383"/>
          </a:xfrm>
          <a:prstGeom prst="rect">
            <a:avLst/>
          </a:prstGeom>
        </p:spPr>
      </p:pic>
    </p:spTree>
    <p:extLst>
      <p:ext uri="{BB962C8B-B14F-4D97-AF65-F5344CB8AC3E}">
        <p14:creationId xmlns:p14="http://schemas.microsoft.com/office/powerpoint/2010/main" val="410400910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0" y="0"/>
            <a:ext cx="10083800" cy="7562850"/>
          </a:xfrm>
          <a:prstGeom prst="rect">
            <a:avLst/>
          </a:prstGeom>
          <a:ln w="12700">
            <a:miter lim="400000"/>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10083800" cy="7562850"/>
          </a:xfrm>
          <a:prstGeom prst="rect">
            <a:avLst/>
          </a:prstGeom>
        </p:spPr>
      </p:pic>
      <p:sp>
        <p:nvSpPr>
          <p:cNvPr id="6" name="TextBox 5"/>
          <p:cNvSpPr txBox="1"/>
          <p:nvPr/>
        </p:nvSpPr>
        <p:spPr>
          <a:xfrm>
            <a:off x="304800" y="6337891"/>
            <a:ext cx="10083800" cy="1224863"/>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90" tIns="39390" rIns="39390" bIns="39390" numCol="1" spcCol="38100" rtlCol="0" anchor="ctr">
            <a:spAutoFit/>
          </a:bodyPr>
          <a:lstStyle/>
          <a:p>
            <a:pPr defTabSz="452989" hangingPunct="0"/>
            <a:r>
              <a:rPr lang="en-GB" sz="2481" kern="0" dirty="0">
                <a:solidFill>
                  <a:srgbClr val="FFFFFF"/>
                </a:solidFill>
                <a:sym typeface="Helvetica Light"/>
              </a:rPr>
              <a:t>Greenlight Gateway, </a:t>
            </a:r>
            <a:r>
              <a:rPr lang="en-GB" sz="2481" kern="0" dirty="0" err="1">
                <a:solidFill>
                  <a:srgbClr val="FFFFFF"/>
                </a:solidFill>
                <a:sym typeface="Helvetica Light"/>
              </a:rPr>
              <a:t>Ballycastle</a:t>
            </a:r>
            <a:r>
              <a:rPr lang="en-GB" sz="2481" kern="0" dirty="0">
                <a:solidFill>
                  <a:srgbClr val="FFFFFF"/>
                </a:solidFill>
                <a:sym typeface="Helvetica Light"/>
              </a:rPr>
              <a:t> – UCIT provided a loan to enable the organisation to repay outstanding costs in relation to the expansion of their training café and garden shop.</a:t>
            </a:r>
          </a:p>
        </p:txBody>
      </p:sp>
    </p:spTree>
    <p:extLst>
      <p:ext uri="{BB962C8B-B14F-4D97-AF65-F5344CB8AC3E}">
        <p14:creationId xmlns:p14="http://schemas.microsoft.com/office/powerpoint/2010/main" val="401800329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313"/>
            <a:ext cx="10083800" cy="7172509"/>
          </a:xfrm>
          <a:prstGeom prst="rect">
            <a:avLst/>
          </a:prstGeom>
        </p:spPr>
      </p:pic>
      <p:sp>
        <p:nvSpPr>
          <p:cNvPr id="9" name="TextBox 8"/>
          <p:cNvSpPr txBox="1"/>
          <p:nvPr/>
        </p:nvSpPr>
        <p:spPr>
          <a:xfrm>
            <a:off x="304800" y="5574176"/>
            <a:ext cx="10083800" cy="1988405"/>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90" tIns="39390" rIns="39390" bIns="39390" numCol="1" spcCol="38100" rtlCol="0" anchor="ctr">
            <a:spAutoFit/>
          </a:bodyPr>
          <a:lstStyle/>
          <a:p>
            <a:pPr defTabSz="452989" hangingPunct="0"/>
            <a:r>
              <a:rPr lang="en-GB" sz="2481" kern="0" dirty="0" err="1">
                <a:solidFill>
                  <a:srgbClr val="FFFFFF"/>
                </a:solidFill>
                <a:sym typeface="Helvetica Light"/>
              </a:rPr>
              <a:t>Broughshane</a:t>
            </a:r>
            <a:r>
              <a:rPr lang="en-GB" sz="2481" kern="0" dirty="0">
                <a:solidFill>
                  <a:srgbClr val="FFFFFF"/>
                </a:solidFill>
                <a:sym typeface="Helvetica Light"/>
              </a:rPr>
              <a:t> &amp; District Community Association – UCIT has provided the </a:t>
            </a:r>
            <a:r>
              <a:rPr lang="en-GB" sz="2481" kern="0" dirty="0" err="1">
                <a:solidFill>
                  <a:srgbClr val="FFFFFF"/>
                </a:solidFill>
                <a:sym typeface="Helvetica Light"/>
              </a:rPr>
              <a:t>Assoc</a:t>
            </a:r>
            <a:r>
              <a:rPr lang="en-GB" sz="2481" kern="0" dirty="0">
                <a:solidFill>
                  <a:srgbClr val="FFFFFF"/>
                </a:solidFill>
                <a:sym typeface="Helvetica Light"/>
              </a:rPr>
              <a:t> with a number of loans over the years to assist with the social &amp; economic development of the village. The latest loan was used to purchase the former police station which will be transformed into a community hub &amp; housing.</a:t>
            </a:r>
          </a:p>
        </p:txBody>
      </p:sp>
    </p:spTree>
    <p:extLst>
      <p:ext uri="{BB962C8B-B14F-4D97-AF65-F5344CB8AC3E}">
        <p14:creationId xmlns:p14="http://schemas.microsoft.com/office/powerpoint/2010/main" val="42249232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6591"/>
            <a:ext cx="10083800" cy="7562850"/>
          </a:xfrm>
          <a:prstGeom prst="rect">
            <a:avLst/>
          </a:prstGeom>
        </p:spPr>
      </p:pic>
      <p:sp>
        <p:nvSpPr>
          <p:cNvPr id="8" name="TextBox 7"/>
          <p:cNvSpPr txBox="1"/>
          <p:nvPr/>
        </p:nvSpPr>
        <p:spPr>
          <a:xfrm>
            <a:off x="304800" y="4428875"/>
            <a:ext cx="10083800" cy="3133719"/>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90" tIns="39390" rIns="39390" bIns="39390" numCol="1" spcCol="38100" rtlCol="0" anchor="ctr">
            <a:spAutoFit/>
          </a:bodyPr>
          <a:lstStyle/>
          <a:p>
            <a:pPr defTabSz="452989" hangingPunct="0"/>
            <a:r>
              <a:rPr lang="en-GB" sz="2481" kern="0" dirty="0" err="1">
                <a:solidFill>
                  <a:srgbClr val="FFFFFF"/>
                </a:solidFill>
                <a:sym typeface="Helvetica Light"/>
              </a:rPr>
              <a:t>Ards</a:t>
            </a:r>
            <a:r>
              <a:rPr lang="en-GB" sz="2481" kern="0" dirty="0">
                <a:solidFill>
                  <a:srgbClr val="FFFFFF"/>
                </a:solidFill>
                <a:sym typeface="Helvetica Light"/>
              </a:rPr>
              <a:t> RFC “Our only sources of income are through player subscriptions, fundraising and money from the bar.  We received a recommendation from the Ulster branch of the IRFU that UCIT might be able to assist our future plans. The loan we received will help us to refinance the Club. In the next couple of years we are aiming to redevelop the club grounds, incorporating a new clubhouse facility, a 4G pitch and enhanced car parking and infrastructure.” </a:t>
            </a:r>
          </a:p>
          <a:p>
            <a:pPr defTabSz="452989" hangingPunct="0"/>
            <a:r>
              <a:rPr lang="en-GB" sz="2481" kern="0" dirty="0">
                <a:solidFill>
                  <a:srgbClr val="FFFFFF"/>
                </a:solidFill>
                <a:sym typeface="Helvetica Light"/>
              </a:rPr>
              <a:t>President, Neil Workman</a:t>
            </a:r>
          </a:p>
        </p:txBody>
      </p:sp>
    </p:spTree>
    <p:extLst>
      <p:ext uri="{BB962C8B-B14F-4D97-AF65-F5344CB8AC3E}">
        <p14:creationId xmlns:p14="http://schemas.microsoft.com/office/powerpoint/2010/main" val="92940635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1" y="0"/>
            <a:ext cx="10083800" cy="7562850"/>
          </a:xfrm>
          <a:prstGeom prst="rect">
            <a:avLst/>
          </a:prstGeom>
          <a:ln w="12700">
            <a:miter lim="400000"/>
          </a:ln>
        </p:spPr>
      </p:pic>
      <p:sp>
        <p:nvSpPr>
          <p:cNvPr id="123" name="Shape 123"/>
          <p:cNvSpPr/>
          <p:nvPr/>
        </p:nvSpPr>
        <p:spPr>
          <a:xfrm>
            <a:off x="304801" y="1959034"/>
            <a:ext cx="10083800" cy="4803791"/>
          </a:xfrm>
          <a:prstGeom prst="rect">
            <a:avLst/>
          </a:prstGeom>
          <a:ln w="12700">
            <a:miter lim="400000"/>
          </a:ln>
          <a:extLst>
            <a:ext uri="{C572A759-6A51-4108-AA02-DFA0A04FC94B}">
              <ma14:wrappingTextBoxFlag xmlns="" xmlns:ma14="http://schemas.microsoft.com/office/mac/drawingml/2011/main" val="1"/>
            </a:ext>
          </a:extLst>
        </p:spPr>
        <p:txBody>
          <a:bodyPr wrap="square" lIns="39390" tIns="39390" rIns="39390" bIns="39390" anchor="ctr">
            <a:spAutoFit/>
          </a:bodyPr>
          <a:lstStyle>
            <a:lvl1pPr>
              <a:defRPr sz="4200" b="1">
                <a:latin typeface="Arial"/>
                <a:ea typeface="Arial"/>
                <a:cs typeface="Arial"/>
                <a:sym typeface="Arial"/>
              </a:defRPr>
            </a:lvl1pPr>
          </a:lstStyle>
          <a:p>
            <a:pPr algn="ctr" defTabSz="452989" hangingPunct="0"/>
            <a:r>
              <a:rPr lang="en-GB" sz="2791" b="0" kern="0" dirty="0">
                <a:solidFill>
                  <a:srgbClr val="000000"/>
                </a:solidFill>
              </a:rPr>
              <a:t>	</a:t>
            </a:r>
            <a:r>
              <a:rPr lang="en-GB" sz="2791" kern="0" dirty="0">
                <a:solidFill>
                  <a:srgbClr val="000000"/>
                </a:solidFill>
              </a:rPr>
              <a:t>John Mitchel's GAC </a:t>
            </a:r>
            <a:r>
              <a:rPr lang="en-GB" sz="2791" kern="0" dirty="0" err="1">
                <a:solidFill>
                  <a:srgbClr val="000000"/>
                </a:solidFill>
              </a:rPr>
              <a:t>Glenullin</a:t>
            </a:r>
            <a:endParaRPr lang="en-GB" sz="2791" kern="0" dirty="0">
              <a:solidFill>
                <a:srgbClr val="000000"/>
              </a:solidFill>
            </a:endParaRPr>
          </a:p>
          <a:p>
            <a:pPr algn="ctr" defTabSz="452989" hangingPunct="0"/>
            <a:r>
              <a:rPr lang="en-GB" sz="2791" b="0" kern="0" dirty="0">
                <a:solidFill>
                  <a:srgbClr val="000000"/>
                </a:solidFill>
              </a:rPr>
              <a:t>UCIT provided a loan to the Club towards the funding package for the development of a 3G playing pitch. The organisation also accessed a 	bridging loan from UCIT to cover the VAT element of the build.</a:t>
            </a: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a:p>
            <a:pPr defTabSz="452989" hangingPunct="0"/>
            <a:endParaRPr lang="en-GB" sz="2791" b="0" kern="0" dirty="0">
              <a:solidFill>
                <a:srgbClr val="000000"/>
              </a:solidFill>
            </a:endParaRPr>
          </a:p>
        </p:txBody>
      </p:sp>
    </p:spTree>
    <p:extLst>
      <p:ext uri="{BB962C8B-B14F-4D97-AF65-F5344CB8AC3E}">
        <p14:creationId xmlns:p14="http://schemas.microsoft.com/office/powerpoint/2010/main" val="288133647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UCIT PP 2016-15.jpg"/>
          <p:cNvPicPr>
            <a:picLocks noChangeAspect="1"/>
          </p:cNvPicPr>
          <p:nvPr/>
        </p:nvPicPr>
        <p:blipFill>
          <a:blip r:embed="rId2">
            <a:extLst/>
          </a:blip>
          <a:stretch>
            <a:fillRect/>
          </a:stretch>
        </p:blipFill>
        <p:spPr>
          <a:xfrm>
            <a:off x="304800" y="0"/>
            <a:ext cx="10083800" cy="7562850"/>
          </a:xfrm>
          <a:prstGeom prst="rect">
            <a:avLst/>
          </a:prstGeom>
          <a:ln w="12700">
            <a:miter lim="400000"/>
          </a:ln>
        </p:spPr>
      </p:pic>
    </p:spTree>
    <p:extLst>
      <p:ext uri="{BB962C8B-B14F-4D97-AF65-F5344CB8AC3E}">
        <p14:creationId xmlns:p14="http://schemas.microsoft.com/office/powerpoint/2010/main" val="247247670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5833650"/>
              </p:ext>
            </p:extLst>
          </p:nvPr>
        </p:nvGraphicFramePr>
        <p:xfrm>
          <a:off x="1026220" y="1621184"/>
          <a:ext cx="7776863" cy="5040559"/>
        </p:xfrm>
        <a:graphic>
          <a:graphicData uri="http://schemas.openxmlformats.org/drawingml/2006/table">
            <a:tbl>
              <a:tblPr firstRow="1" firstCol="1" bandRow="1">
                <a:tableStyleId>{5C22544A-7EE6-4342-B048-85BDC9FD1C3A}</a:tableStyleId>
              </a:tblPr>
              <a:tblGrid>
                <a:gridCol w="729727"/>
                <a:gridCol w="4333514"/>
                <a:gridCol w="2713622"/>
              </a:tblGrid>
              <a:tr h="286561">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Agenda Item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Presenter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6420">
                <a:tc>
                  <a:txBody>
                    <a:bodyPr/>
                    <a:lstStyle/>
                    <a:p>
                      <a:pPr algn="ctr">
                        <a:lnSpc>
                          <a:spcPct val="107000"/>
                        </a:lnSpc>
                        <a:spcAft>
                          <a:spcPts val="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Welcome &amp; Introductions</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latin typeface="+mn-lt"/>
                          <a:ea typeface="+mn-ea"/>
                          <a:cs typeface="+mn-cs"/>
                        </a:rPr>
                        <a:t>Patricia</a:t>
                      </a:r>
                      <a:r>
                        <a:rPr lang="en-GB" sz="1600" baseline="0" dirty="0" smtClean="0">
                          <a:effectLst/>
                          <a:latin typeface="+mn-lt"/>
                          <a:ea typeface="+mn-ea"/>
                          <a:cs typeface="+mn-cs"/>
                        </a:rPr>
                        <a:t> </a:t>
                      </a:r>
                      <a:r>
                        <a:rPr lang="en-GB" sz="1600" baseline="0" dirty="0" err="1" smtClean="0">
                          <a:effectLst/>
                          <a:latin typeface="+mn-lt"/>
                          <a:ea typeface="+mn-ea"/>
                          <a:cs typeface="+mn-cs"/>
                        </a:rPr>
                        <a:t>O’Brein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747">
                <a:tc>
                  <a:txBody>
                    <a:bodyPr/>
                    <a:lstStyle/>
                    <a:p>
                      <a:pPr algn="ct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Programme Summary &amp; Key Principles</a:t>
                      </a:r>
                      <a:endParaRPr lang="en-GB" sz="1600" dirty="0">
                        <a:effectLst/>
                      </a:endParaRPr>
                    </a:p>
                  </a:txBody>
                  <a:tcPr marL="68580" marR="68580" marT="0" marB="0"/>
                </a:tc>
                <a:tc>
                  <a:txBody>
                    <a:bodyPr/>
                    <a:lstStyle/>
                    <a:p>
                      <a:pPr>
                        <a:lnSpc>
                          <a:spcPct val="107000"/>
                        </a:lnSpc>
                        <a:spcAft>
                          <a:spcPts val="0"/>
                        </a:spcAft>
                      </a:pPr>
                      <a:r>
                        <a:rPr lang="en-GB" sz="1600" dirty="0">
                          <a:effectLst/>
                        </a:rPr>
                        <a:t>Patricia O’Brien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6281">
                <a:tc>
                  <a:txBody>
                    <a:bodyPr/>
                    <a:lstStyle/>
                    <a:p>
                      <a:pPr algn="ctr">
                        <a:lnSpc>
                          <a:spcPct val="107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Ulster Community Investment Trust (UCIT)  </a:t>
                      </a:r>
                      <a:r>
                        <a:rPr lang="en-GB" sz="1600" dirty="0">
                          <a:effectLst/>
                        </a:rPr>
                        <a:t>- </a:t>
                      </a:r>
                      <a:endParaRPr lang="en-GB" sz="1600" dirty="0" smtClean="0">
                        <a:effectLst/>
                      </a:endParaRPr>
                    </a:p>
                    <a:p>
                      <a:pPr>
                        <a:lnSpc>
                          <a:spcPct val="107000"/>
                        </a:lnSpc>
                        <a:spcAft>
                          <a:spcPts val="0"/>
                        </a:spcAft>
                      </a:pPr>
                      <a:r>
                        <a:rPr lang="en-GB" sz="1600" dirty="0" smtClean="0">
                          <a:effectLst/>
                        </a:rPr>
                        <a:t>Loan Opportunities for Community Opportunities</a:t>
                      </a:r>
                      <a:endParaRPr lang="en-GB" sz="1600" dirty="0">
                        <a:effectLst/>
                      </a:endParaRP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Trudi Dunbar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81710">
                <a:tc>
                  <a:txBody>
                    <a:bodyPr/>
                    <a:lstStyle/>
                    <a:p>
                      <a:pPr algn="ctr">
                        <a:lnSpc>
                          <a:spcPct val="107000"/>
                        </a:lnSpc>
                        <a:spcAft>
                          <a:spcPts val="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smtClean="0">
                          <a:effectLst/>
                        </a:rPr>
                        <a:t>Making </a:t>
                      </a:r>
                      <a:r>
                        <a:rPr lang="en-GB" sz="1600" dirty="0">
                          <a:effectLst/>
                        </a:rPr>
                        <a:t>an application:</a:t>
                      </a:r>
                    </a:p>
                    <a:p>
                      <a:pPr marL="342900" lvl="0" indent="-342900">
                        <a:lnSpc>
                          <a:spcPct val="107000"/>
                        </a:lnSpc>
                        <a:spcAft>
                          <a:spcPts val="0"/>
                        </a:spcAft>
                        <a:buFont typeface="Symbol" panose="05050102010706020507" pitchFamily="18" charset="2"/>
                        <a:buChar char=""/>
                      </a:pPr>
                      <a:r>
                        <a:rPr lang="en-GB" sz="1600" dirty="0">
                          <a:effectLst/>
                        </a:rPr>
                        <a:t>Criteria</a:t>
                      </a:r>
                    </a:p>
                    <a:p>
                      <a:pPr marL="342900" lvl="0" indent="-342900">
                        <a:lnSpc>
                          <a:spcPct val="107000"/>
                        </a:lnSpc>
                        <a:spcAft>
                          <a:spcPts val="0"/>
                        </a:spcAft>
                        <a:buFont typeface="Symbol" panose="05050102010706020507" pitchFamily="18" charset="2"/>
                        <a:buChar char=""/>
                      </a:pPr>
                      <a:r>
                        <a:rPr lang="en-GB" sz="1600" dirty="0" smtClean="0">
                          <a:effectLst/>
                        </a:rPr>
                        <a:t>Developing</a:t>
                      </a:r>
                      <a:r>
                        <a:rPr lang="en-GB" sz="1600" baseline="0" dirty="0" smtClean="0">
                          <a:effectLst/>
                        </a:rPr>
                        <a:t> your </a:t>
                      </a:r>
                      <a:r>
                        <a:rPr lang="en-GB" sz="1600" dirty="0" smtClean="0">
                          <a:effectLst/>
                        </a:rPr>
                        <a:t>Business </a:t>
                      </a:r>
                      <a:r>
                        <a:rPr lang="en-GB" sz="1600" dirty="0">
                          <a:effectLst/>
                        </a:rPr>
                        <a:t>C</a:t>
                      </a:r>
                      <a:r>
                        <a:rPr lang="en-GB" sz="1600" dirty="0" smtClean="0">
                          <a:effectLst/>
                        </a:rPr>
                        <a:t>ase</a:t>
                      </a:r>
                      <a:endParaRPr lang="en-GB" sz="1600" dirty="0">
                        <a:effectLst/>
                      </a:endParaRPr>
                    </a:p>
                    <a:p>
                      <a:pPr marL="342900" lvl="0" indent="-342900">
                        <a:lnSpc>
                          <a:spcPct val="107000"/>
                        </a:lnSpc>
                        <a:spcAft>
                          <a:spcPts val="0"/>
                        </a:spcAft>
                        <a:buFont typeface="Symbol" panose="05050102010706020507" pitchFamily="18" charset="2"/>
                        <a:buChar char=""/>
                      </a:pPr>
                      <a:r>
                        <a:rPr lang="en-GB" sz="1600" dirty="0">
                          <a:effectLst/>
                        </a:rPr>
                        <a:t>Avoiding the </a:t>
                      </a:r>
                      <a:r>
                        <a:rPr lang="en-GB" sz="1600" dirty="0" smtClean="0">
                          <a:effectLst/>
                        </a:rPr>
                        <a:t>pitfalls</a:t>
                      </a:r>
                      <a:endParaRPr lang="en-GB" sz="1600" dirty="0">
                        <a:effectLst/>
                      </a:endParaRPr>
                    </a:p>
                  </a:txBody>
                  <a:tcPr marL="68580" marR="68580" marT="0" marB="0"/>
                </a:tc>
                <a:tc>
                  <a:txBody>
                    <a:bodyPr/>
                    <a:lstStyle/>
                    <a:p>
                      <a:pPr>
                        <a:lnSpc>
                          <a:spcPct val="107000"/>
                        </a:lnSpc>
                        <a:spcAft>
                          <a:spcPts val="0"/>
                        </a:spcAft>
                      </a:pPr>
                      <a:r>
                        <a:rPr lang="en-GB" sz="1600" dirty="0">
                          <a:effectLst/>
                        </a:rPr>
                        <a:t>Nick Harkness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6420">
                <a:tc>
                  <a:txBody>
                    <a:bodyPr/>
                    <a:lstStyle/>
                    <a:p>
                      <a:pPr algn="ctr">
                        <a:lnSpc>
                          <a:spcPct val="107000"/>
                        </a:lnSpc>
                        <a:spcAft>
                          <a:spcPts val="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Sports Facilities Strategy</a:t>
                      </a:r>
                    </a:p>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Wendy McCullough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6420">
                <a:tc>
                  <a:txBody>
                    <a:bodyPr/>
                    <a:lstStyle/>
                    <a:p>
                      <a:pPr algn="ctr">
                        <a:lnSpc>
                          <a:spcPct val="107000"/>
                        </a:lnSpc>
                        <a:spcAft>
                          <a:spcPts val="0"/>
                        </a:spcAft>
                      </a:pPr>
                      <a:r>
                        <a:rPr lang="en-GB" sz="1600">
                          <a:effectLst/>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Community </a:t>
                      </a:r>
                      <a:r>
                        <a:rPr lang="en-GB" sz="1600" dirty="0" smtClean="0">
                          <a:effectLst/>
                        </a:rPr>
                        <a:t>Facilities </a:t>
                      </a:r>
                      <a:r>
                        <a:rPr lang="en-GB" sz="1600" dirty="0">
                          <a:effectLst/>
                        </a:rPr>
                        <a:t>F</a:t>
                      </a:r>
                      <a:r>
                        <a:rPr lang="en-GB" sz="1600" dirty="0" smtClean="0">
                          <a:effectLst/>
                        </a:rPr>
                        <a:t>ramework</a:t>
                      </a:r>
                      <a:endParaRPr lang="en-GB" sz="1600" dirty="0">
                        <a:effectLst/>
                      </a:endParaRP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Louise Scullion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04157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8508" y="469057"/>
            <a:ext cx="9624060" cy="553998"/>
          </a:xfrm>
        </p:spPr>
        <p:txBody>
          <a:bodyPr/>
          <a:lstStyle/>
          <a:p>
            <a:r>
              <a:rPr lang="en-GB" sz="3600" dirty="0" smtClean="0">
                <a:solidFill>
                  <a:schemeClr val="bg1"/>
                </a:solidFill>
              </a:rPr>
              <a:t>Making an Application:</a:t>
            </a:r>
            <a:endParaRPr lang="en-GB" sz="3600" dirty="0">
              <a:solidFill>
                <a:schemeClr val="bg1"/>
              </a:solidFill>
            </a:endParaRPr>
          </a:p>
        </p:txBody>
      </p:sp>
      <p:sp>
        <p:nvSpPr>
          <p:cNvPr id="4" name="Rectangle 3"/>
          <p:cNvSpPr/>
          <p:nvPr/>
        </p:nvSpPr>
        <p:spPr>
          <a:xfrm>
            <a:off x="378148" y="1765201"/>
            <a:ext cx="9804898" cy="4662815"/>
          </a:xfrm>
          <a:prstGeom prst="rect">
            <a:avLst/>
          </a:prstGeom>
        </p:spPr>
        <p:txBody>
          <a:bodyPr wrap="square">
            <a:spAutoFit/>
          </a:bodyPr>
          <a:lstStyle/>
          <a:p>
            <a:pPr marL="285750" indent="-285750">
              <a:lnSpc>
                <a:spcPct val="150000"/>
              </a:lnSpc>
              <a:buFont typeface="Wingdings" panose="05000000000000000000" pitchFamily="2" charset="2"/>
              <a:buChar char="Ø"/>
            </a:pPr>
            <a:r>
              <a:rPr lang="en-GB" sz="2000" dirty="0" smtClean="0"/>
              <a:t>Very light touch application form: organisation &amp; project details</a:t>
            </a:r>
          </a:p>
          <a:p>
            <a:pPr marL="285750" indent="-285750">
              <a:lnSpc>
                <a:spcPct val="150000"/>
              </a:lnSpc>
              <a:buFont typeface="Wingdings" panose="05000000000000000000" pitchFamily="2" charset="2"/>
              <a:buChar char="Ø"/>
            </a:pPr>
            <a:r>
              <a:rPr lang="en-GB" sz="2000" dirty="0" smtClean="0"/>
              <a:t>Accompanying business case required</a:t>
            </a:r>
          </a:p>
          <a:p>
            <a:pPr marL="285750" indent="-285750">
              <a:lnSpc>
                <a:spcPct val="150000"/>
              </a:lnSpc>
              <a:buFont typeface="Wingdings" panose="05000000000000000000" pitchFamily="2" charset="2"/>
              <a:buChar char="Ø"/>
            </a:pPr>
            <a:r>
              <a:rPr lang="en-GB" sz="2000" dirty="0" smtClean="0"/>
              <a:t>Recommend professional support with business case re:</a:t>
            </a:r>
          </a:p>
          <a:p>
            <a:pPr marL="742950" lvl="1" indent="-285750">
              <a:lnSpc>
                <a:spcPct val="150000"/>
              </a:lnSpc>
              <a:buFont typeface="Wingdings" panose="05000000000000000000" pitchFamily="2" charset="2"/>
              <a:buChar char="Ø"/>
            </a:pPr>
            <a:r>
              <a:rPr lang="en-GB" sz="2000" dirty="0" smtClean="0"/>
              <a:t>Early stage design options (no guarantee of ongoing commission)</a:t>
            </a:r>
          </a:p>
          <a:p>
            <a:pPr marL="742950" lvl="1" indent="-285750">
              <a:lnSpc>
                <a:spcPct val="150000"/>
              </a:lnSpc>
              <a:buFont typeface="Wingdings" panose="05000000000000000000" pitchFamily="2" charset="2"/>
              <a:buChar char="Ø"/>
            </a:pPr>
            <a:r>
              <a:rPr lang="en-GB" sz="2000" dirty="0" smtClean="0"/>
              <a:t>Financial analysis of options CAPEX &amp; OPEX and NPV calculations </a:t>
            </a:r>
            <a:r>
              <a:rPr lang="en-GB" sz="2000" dirty="0" err="1" smtClean="0"/>
              <a:t>etc</a:t>
            </a:r>
            <a:endParaRPr lang="en-GB" sz="2000" dirty="0" smtClean="0"/>
          </a:p>
          <a:p>
            <a:pPr marL="285750" indent="-285750">
              <a:lnSpc>
                <a:spcPct val="150000"/>
              </a:lnSpc>
              <a:buFont typeface="Wingdings" panose="05000000000000000000" pitchFamily="2" charset="2"/>
              <a:buChar char="Ø"/>
            </a:pPr>
            <a:r>
              <a:rPr lang="en-GB" sz="2000" dirty="0" smtClean="0"/>
              <a:t>Council Mentor support is available via separate application process</a:t>
            </a:r>
          </a:p>
          <a:p>
            <a:pPr marL="285750" indent="-285750">
              <a:lnSpc>
                <a:spcPct val="150000"/>
              </a:lnSpc>
              <a:buFont typeface="Wingdings" panose="05000000000000000000" pitchFamily="2" charset="2"/>
              <a:buChar char="Ø"/>
            </a:pPr>
            <a:r>
              <a:rPr lang="en-GB" sz="2000" dirty="0" smtClean="0"/>
              <a:t>Closing date: 12 noon, 26 May 2017</a:t>
            </a:r>
          </a:p>
          <a:p>
            <a:pPr marL="285750" indent="-285750">
              <a:lnSpc>
                <a:spcPct val="150000"/>
              </a:lnSpc>
              <a:buFont typeface="Wingdings" panose="05000000000000000000" pitchFamily="2" charset="2"/>
              <a:buChar char="Ø"/>
            </a:pPr>
            <a:r>
              <a:rPr lang="en-GB" sz="2000" dirty="0" smtClean="0"/>
              <a:t>After review of Phase 1: criteria &amp; support materials have been updated</a:t>
            </a:r>
          </a:p>
          <a:p>
            <a:pPr marL="285750" indent="-285750">
              <a:lnSpc>
                <a:spcPct val="150000"/>
              </a:lnSpc>
              <a:buFont typeface="Wingdings" panose="05000000000000000000" pitchFamily="2" charset="2"/>
              <a:buChar char="Ø"/>
            </a:pPr>
            <a:r>
              <a:rPr lang="en-GB" sz="2000" dirty="0" smtClean="0"/>
              <a:t>New material will be available online within the next few days</a:t>
            </a:r>
          </a:p>
          <a:p>
            <a:pPr lvl="1">
              <a:lnSpc>
                <a:spcPct val="150000"/>
              </a:lnSpc>
            </a:pPr>
            <a:endParaRPr lang="en-GB" dirty="0"/>
          </a:p>
        </p:txBody>
      </p:sp>
    </p:spTree>
    <p:extLst>
      <p:ext uri="{BB962C8B-B14F-4D97-AF65-F5344CB8AC3E}">
        <p14:creationId xmlns:p14="http://schemas.microsoft.com/office/powerpoint/2010/main" val="3912957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46500" y="469057"/>
            <a:ext cx="9624060" cy="553998"/>
          </a:xfrm>
        </p:spPr>
        <p:txBody>
          <a:bodyPr/>
          <a:lstStyle/>
          <a:p>
            <a:r>
              <a:rPr lang="en-GB" sz="3600" dirty="0" smtClean="0">
                <a:solidFill>
                  <a:schemeClr val="bg1"/>
                </a:solidFill>
              </a:rPr>
              <a:t>Eligibility/Shortlisting Criteria:</a:t>
            </a:r>
            <a:endParaRPr lang="en-GB" sz="3600" dirty="0">
              <a:solidFill>
                <a:schemeClr val="bg1"/>
              </a:solidFill>
            </a:endParaRPr>
          </a:p>
        </p:txBody>
      </p:sp>
      <p:sp>
        <p:nvSpPr>
          <p:cNvPr id="4" name="Rectangle 3"/>
          <p:cNvSpPr/>
          <p:nvPr/>
        </p:nvSpPr>
        <p:spPr>
          <a:xfrm>
            <a:off x="522164" y="1765201"/>
            <a:ext cx="9624060" cy="4678204"/>
          </a:xfrm>
          <a:prstGeom prst="rect">
            <a:avLst/>
          </a:prstGeom>
        </p:spPr>
        <p:txBody>
          <a:bodyPr wrap="square">
            <a:spAutoFit/>
          </a:bodyPr>
          <a:lstStyle/>
          <a:p>
            <a:endParaRPr lang="en-GB" dirty="0" smtClean="0"/>
          </a:p>
          <a:p>
            <a:pPr marL="285750" indent="-285750">
              <a:buFont typeface="Wingdings" panose="05000000000000000000" pitchFamily="2" charset="2"/>
              <a:buChar char="Ø"/>
            </a:pPr>
            <a:r>
              <a:rPr lang="en-GB" sz="2800" dirty="0"/>
              <a:t>P</a:t>
            </a:r>
            <a:r>
              <a:rPr lang="en-GB" sz="2800" dirty="0" smtClean="0"/>
              <a:t>roperly </a:t>
            </a:r>
            <a:r>
              <a:rPr lang="en-GB" sz="2800" dirty="0"/>
              <a:t>constituted </a:t>
            </a:r>
            <a:endParaRPr lang="en-GB" sz="2800" dirty="0" smtClean="0"/>
          </a:p>
          <a:p>
            <a:pPr marL="285750" indent="-285750">
              <a:buFont typeface="Wingdings" panose="05000000000000000000" pitchFamily="2" charset="2"/>
              <a:buChar char="Ø"/>
            </a:pPr>
            <a:r>
              <a:rPr lang="en-GB" sz="2800" dirty="0" smtClean="0"/>
              <a:t>Good governance: policies and procedures</a:t>
            </a:r>
          </a:p>
          <a:p>
            <a:pPr marL="285750" indent="-285750">
              <a:buFont typeface="Wingdings" panose="05000000000000000000" pitchFamily="2" charset="2"/>
              <a:buChar char="Ø"/>
            </a:pPr>
            <a:r>
              <a:rPr lang="en-GB" sz="2800" dirty="0" smtClean="0"/>
              <a:t>Solvent and sustainable organisation: past 2 years accounts</a:t>
            </a:r>
          </a:p>
          <a:p>
            <a:pPr marL="285750" indent="-285750">
              <a:buFont typeface="Wingdings" panose="05000000000000000000" pitchFamily="2" charset="2"/>
              <a:buChar char="Ø"/>
            </a:pPr>
            <a:r>
              <a:rPr lang="en-GB" sz="2800" dirty="0"/>
              <a:t>Sports Clubs and Community </a:t>
            </a:r>
            <a:r>
              <a:rPr lang="en-GB" sz="2800" dirty="0" smtClean="0"/>
              <a:t>groups, normally located </a:t>
            </a:r>
            <a:r>
              <a:rPr lang="en-GB" sz="2800" dirty="0"/>
              <a:t>within the </a:t>
            </a:r>
            <a:r>
              <a:rPr lang="en-GB" sz="2800" dirty="0" smtClean="0"/>
              <a:t>Borough</a:t>
            </a:r>
          </a:p>
          <a:p>
            <a:pPr marL="285750" indent="-285750">
              <a:buFont typeface="Wingdings" panose="05000000000000000000" pitchFamily="2" charset="2"/>
              <a:buChar char="Ø"/>
            </a:pPr>
            <a:r>
              <a:rPr lang="en-GB" sz="2800" dirty="0"/>
              <a:t>A</a:t>
            </a:r>
            <a:r>
              <a:rPr lang="en-GB" sz="2800" dirty="0" smtClean="0"/>
              <a:t>dd </a:t>
            </a:r>
            <a:r>
              <a:rPr lang="en-GB" sz="2800" dirty="0"/>
              <a:t>value to existing provision or </a:t>
            </a:r>
            <a:r>
              <a:rPr lang="en-GB" sz="2800" dirty="0" smtClean="0"/>
              <a:t>opportunities</a:t>
            </a:r>
          </a:p>
          <a:p>
            <a:pPr marL="285750" indent="-285750">
              <a:buFont typeface="Wingdings" panose="05000000000000000000" pitchFamily="2" charset="2"/>
              <a:buChar char="Ø"/>
            </a:pPr>
            <a:r>
              <a:rPr lang="en-GB" sz="2800" dirty="0"/>
              <a:t>S</a:t>
            </a:r>
            <a:r>
              <a:rPr lang="en-GB" sz="2800" dirty="0" smtClean="0"/>
              <a:t>trategic </a:t>
            </a:r>
            <a:r>
              <a:rPr lang="en-GB" sz="2800" dirty="0"/>
              <a:t>fit </a:t>
            </a:r>
            <a:r>
              <a:rPr lang="en-GB" sz="2800" dirty="0" smtClean="0"/>
              <a:t>with Council’s objectives and priorities</a:t>
            </a:r>
          </a:p>
          <a:p>
            <a:pPr marL="285750" indent="-285750">
              <a:buFont typeface="Wingdings" panose="05000000000000000000" pitchFamily="2" charset="2"/>
              <a:buChar char="Ø"/>
            </a:pPr>
            <a:r>
              <a:rPr lang="en-GB" sz="2800" dirty="0" smtClean="0"/>
              <a:t>Business case demonstrates project viability and sustainability</a:t>
            </a:r>
          </a:p>
          <a:p>
            <a:pPr marL="285750" indent="-285750">
              <a:buFont typeface="Wingdings" panose="05000000000000000000" pitchFamily="2" charset="2"/>
              <a:buChar char="Ø"/>
            </a:pPr>
            <a:r>
              <a:rPr lang="en-GB" sz="2800" dirty="0" smtClean="0"/>
              <a:t>Meets Council’s definition of a capital project</a:t>
            </a:r>
          </a:p>
          <a:p>
            <a:pPr marL="285750" indent="-285750">
              <a:buFont typeface="Wingdings" panose="05000000000000000000" pitchFamily="2" charset="2"/>
              <a:buChar char="Ø"/>
            </a:pPr>
            <a:r>
              <a:rPr lang="en-GB" sz="2800" dirty="0" smtClean="0"/>
              <a:t>No Council capital funding in past 5 years</a:t>
            </a:r>
            <a:endParaRPr lang="en-GB" sz="2800" dirty="0"/>
          </a:p>
        </p:txBody>
      </p:sp>
    </p:spTree>
    <p:extLst>
      <p:ext uri="{BB962C8B-B14F-4D97-AF65-F5344CB8AC3E}">
        <p14:creationId xmlns:p14="http://schemas.microsoft.com/office/powerpoint/2010/main" val="1607360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84" y="541065"/>
            <a:ext cx="6756246" cy="1231106"/>
          </a:xfrm>
        </p:spPr>
        <p:txBody>
          <a:bodyPr/>
          <a:lstStyle/>
          <a:p>
            <a:pPr lvl="0"/>
            <a:r>
              <a:rPr lang="en-GB" sz="4000" b="1" dirty="0">
                <a:solidFill>
                  <a:schemeClr val="bg1"/>
                </a:solidFill>
                <a:ea typeface="+mn-ea"/>
                <a:cs typeface="+mn-cs"/>
              </a:rPr>
              <a:t>Assessment Criteria 1:</a:t>
            </a:r>
            <a:br>
              <a:rPr lang="en-GB" sz="4000" b="1" dirty="0">
                <a:solidFill>
                  <a:schemeClr val="bg1"/>
                </a:solidFill>
                <a:ea typeface="+mn-ea"/>
                <a:cs typeface="+mn-cs"/>
              </a:rPr>
            </a:br>
            <a:endParaRPr lang="en-GB" sz="4000" dirty="0">
              <a:solidFill>
                <a:schemeClr val="bg1"/>
              </a:solidFill>
            </a:endParaRPr>
          </a:p>
        </p:txBody>
      </p:sp>
      <p:sp>
        <p:nvSpPr>
          <p:cNvPr id="3" name="Text Placeholder 2"/>
          <p:cNvSpPr>
            <a:spLocks noGrp="1"/>
          </p:cNvSpPr>
          <p:nvPr>
            <p:ph type="body" idx="1"/>
          </p:nvPr>
        </p:nvSpPr>
        <p:spPr>
          <a:xfrm>
            <a:off x="534670" y="1192305"/>
            <a:ext cx="9624060" cy="5878532"/>
          </a:xfrm>
        </p:spPr>
        <p:txBody>
          <a:bodyPr/>
          <a:lstStyle/>
          <a:p>
            <a:endParaRPr lang="en-GB" sz="2800" dirty="0"/>
          </a:p>
          <a:p>
            <a:r>
              <a:rPr lang="en-GB" sz="2800" b="1" u="sng" dirty="0"/>
              <a:t>Strategic relevance</a:t>
            </a:r>
            <a:r>
              <a:rPr lang="en-GB" sz="2800" b="1" dirty="0"/>
              <a:t>: </a:t>
            </a:r>
            <a:endParaRPr lang="en-GB" sz="2800" b="1" dirty="0" smtClean="0"/>
          </a:p>
          <a:p>
            <a:endParaRPr lang="en-GB" sz="2800" dirty="0"/>
          </a:p>
          <a:p>
            <a:r>
              <a:rPr lang="en-GB" sz="2800" dirty="0"/>
              <a:t>C</a:t>
            </a:r>
            <a:r>
              <a:rPr lang="en-GB" sz="2800" dirty="0" smtClean="0"/>
              <a:t>learly </a:t>
            </a:r>
            <a:r>
              <a:rPr lang="en-GB" sz="2800" dirty="0"/>
              <a:t>demonstrates an ability to assist Council in the delivery of agreed strategic objectives including inter alia:</a:t>
            </a:r>
          </a:p>
          <a:p>
            <a:pPr marL="457200" lvl="0" indent="-457200">
              <a:buFont typeface="Wingdings" panose="05000000000000000000" pitchFamily="2" charset="2"/>
              <a:buChar char="Ø"/>
            </a:pPr>
            <a:r>
              <a:rPr lang="en-GB" sz="2800" dirty="0"/>
              <a:t>Corporate Plan</a:t>
            </a:r>
          </a:p>
          <a:p>
            <a:pPr marL="457200" lvl="0" indent="-457200">
              <a:buFont typeface="Wingdings" panose="05000000000000000000" pitchFamily="2" charset="2"/>
              <a:buChar char="Ø"/>
            </a:pPr>
            <a:r>
              <a:rPr lang="en-GB" sz="2800" dirty="0" smtClean="0"/>
              <a:t>Relevant Council strategies</a:t>
            </a:r>
            <a:endParaRPr lang="en-GB" sz="2800" dirty="0"/>
          </a:p>
          <a:p>
            <a:pPr marL="457200" lvl="0" indent="-457200">
              <a:buFont typeface="Wingdings" panose="05000000000000000000" pitchFamily="2" charset="2"/>
              <a:buChar char="Ø"/>
            </a:pPr>
            <a:r>
              <a:rPr lang="en-GB" sz="2800" dirty="0"/>
              <a:t>Programme Aims</a:t>
            </a:r>
          </a:p>
          <a:p>
            <a:pPr marL="457200" lvl="0" indent="-457200">
              <a:buFont typeface="Wingdings" panose="05000000000000000000" pitchFamily="2" charset="2"/>
              <a:buChar char="Ø"/>
            </a:pPr>
            <a:r>
              <a:rPr lang="en-GB" sz="2800" dirty="0"/>
              <a:t>Emerging Community Planning priorities </a:t>
            </a:r>
            <a:r>
              <a:rPr lang="en-GB" sz="2800" dirty="0" smtClean="0">
                <a:solidFill>
                  <a:schemeClr val="tx1"/>
                </a:solidFill>
              </a:rPr>
              <a:t>(available on Council website from end Jan 2017)</a:t>
            </a:r>
          </a:p>
          <a:p>
            <a:pPr marL="457200" lvl="0" indent="-457200">
              <a:buFont typeface="Wingdings" panose="05000000000000000000" pitchFamily="2" charset="2"/>
              <a:buChar char="Ø"/>
            </a:pPr>
            <a:endParaRPr lang="en-GB" sz="2800" dirty="0" smtClean="0">
              <a:solidFill>
                <a:schemeClr val="tx1"/>
              </a:solidFill>
            </a:endParaRPr>
          </a:p>
          <a:p>
            <a:pPr lvl="0"/>
            <a:r>
              <a:rPr lang="en-GB" sz="2800" b="1" dirty="0" smtClean="0">
                <a:solidFill>
                  <a:schemeClr val="tx1"/>
                </a:solidFill>
              </a:rPr>
              <a:t>Note: </a:t>
            </a:r>
            <a:r>
              <a:rPr lang="en-GB" sz="2800" dirty="0" smtClean="0">
                <a:solidFill>
                  <a:schemeClr val="tx1"/>
                </a:solidFill>
              </a:rPr>
              <a:t>Simple statements of alignment will not be sufficient to score marks under this criteria</a:t>
            </a:r>
            <a:endParaRPr lang="en-GB" sz="2800" dirty="0">
              <a:solidFill>
                <a:schemeClr val="tx1"/>
              </a:solidFill>
            </a:endParaRPr>
          </a:p>
          <a:p>
            <a:endParaRPr lang="en-GB" dirty="0"/>
          </a:p>
        </p:txBody>
      </p:sp>
    </p:spTree>
    <p:extLst>
      <p:ext uri="{BB962C8B-B14F-4D97-AF65-F5344CB8AC3E}">
        <p14:creationId xmlns:p14="http://schemas.microsoft.com/office/powerpoint/2010/main" val="244565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84" y="469057"/>
            <a:ext cx="6912768" cy="892552"/>
          </a:xfrm>
        </p:spPr>
        <p:txBody>
          <a:bodyPr/>
          <a:lstStyle/>
          <a:p>
            <a:pPr lvl="0"/>
            <a:r>
              <a:rPr lang="en-GB" sz="4000" b="1" dirty="0">
                <a:solidFill>
                  <a:schemeClr val="bg1"/>
                </a:solidFill>
                <a:ea typeface="+mn-ea"/>
                <a:cs typeface="+mn-cs"/>
              </a:rPr>
              <a:t>Assessment Criteria 2:</a:t>
            </a:r>
            <a:br>
              <a:rPr lang="en-GB" sz="4000" b="1" dirty="0">
                <a:solidFill>
                  <a:schemeClr val="bg1"/>
                </a:solidFill>
                <a:ea typeface="+mn-ea"/>
                <a:cs typeface="+mn-cs"/>
              </a:rPr>
            </a:br>
            <a:endParaRPr lang="en-GB" dirty="0">
              <a:solidFill>
                <a:schemeClr val="bg1"/>
              </a:solidFill>
            </a:endParaRPr>
          </a:p>
        </p:txBody>
      </p:sp>
      <p:sp>
        <p:nvSpPr>
          <p:cNvPr id="3" name="Text Placeholder 2"/>
          <p:cNvSpPr>
            <a:spLocks noGrp="1"/>
          </p:cNvSpPr>
          <p:nvPr>
            <p:ph type="body" idx="1"/>
          </p:nvPr>
        </p:nvSpPr>
        <p:spPr>
          <a:xfrm>
            <a:off x="522164" y="1392603"/>
            <a:ext cx="9624060" cy="5909310"/>
          </a:xfrm>
        </p:spPr>
        <p:txBody>
          <a:bodyPr/>
          <a:lstStyle/>
          <a:p>
            <a:endParaRPr lang="en-GB" dirty="0"/>
          </a:p>
          <a:p>
            <a:r>
              <a:rPr lang="en-GB" sz="2800" b="1" u="sng" dirty="0"/>
              <a:t>Community/Sporting Need</a:t>
            </a:r>
            <a:r>
              <a:rPr lang="en-GB" sz="2800" b="1" dirty="0"/>
              <a:t>: </a:t>
            </a:r>
            <a:endParaRPr lang="en-GB" sz="2800" b="1" dirty="0" smtClean="0"/>
          </a:p>
          <a:p>
            <a:endParaRPr lang="en-GB" sz="2000" dirty="0"/>
          </a:p>
          <a:p>
            <a:r>
              <a:rPr lang="en-GB" sz="2000" dirty="0" smtClean="0"/>
              <a:t>Providing </a:t>
            </a:r>
            <a:r>
              <a:rPr lang="en-GB" sz="2000" dirty="0"/>
              <a:t>community or sporting access to facilities in areas of </a:t>
            </a:r>
            <a:r>
              <a:rPr lang="en-GB" sz="2000" b="1" dirty="0"/>
              <a:t>clearly demonstrated need</a:t>
            </a:r>
            <a:r>
              <a:rPr lang="en-GB" sz="2000" dirty="0"/>
              <a:t>. </a:t>
            </a:r>
            <a:r>
              <a:rPr lang="en-GB" sz="2000" b="1" dirty="0"/>
              <a:t>Need</a:t>
            </a:r>
            <a:r>
              <a:rPr lang="en-GB" sz="2000" dirty="0"/>
              <a:t> can be demonstrated in a number of ways including inter alia:</a:t>
            </a:r>
          </a:p>
          <a:p>
            <a:pPr marL="285750" lvl="0" indent="-285750">
              <a:buFont typeface="Wingdings" panose="05000000000000000000" pitchFamily="2" charset="2"/>
              <a:buChar char="Ø"/>
            </a:pPr>
            <a:r>
              <a:rPr lang="en-GB" sz="2000" dirty="0"/>
              <a:t>Council policies and </a:t>
            </a:r>
            <a:r>
              <a:rPr lang="en-GB" sz="2000" dirty="0" smtClean="0"/>
              <a:t>strategies e.g. Sports facilities Strategy &amp; Framework for Community Centre Provision</a:t>
            </a:r>
            <a:endParaRPr lang="en-GB" sz="2000" dirty="0"/>
          </a:p>
          <a:p>
            <a:pPr marL="285750" lvl="0" indent="-285750">
              <a:buFont typeface="Wingdings" panose="05000000000000000000" pitchFamily="2" charset="2"/>
              <a:buChar char="Ø"/>
            </a:pPr>
            <a:r>
              <a:rPr lang="en-GB" sz="2000" dirty="0"/>
              <a:t>Fulfilment of national or governing body standards</a:t>
            </a:r>
          </a:p>
          <a:p>
            <a:pPr marL="285750" lvl="0" indent="-285750">
              <a:buFont typeface="Wingdings" panose="05000000000000000000" pitchFamily="2" charset="2"/>
              <a:buChar char="Ø"/>
            </a:pPr>
            <a:r>
              <a:rPr lang="en-GB" sz="2000" dirty="0"/>
              <a:t>C</a:t>
            </a:r>
            <a:r>
              <a:rPr lang="en-GB" sz="2000" dirty="0" smtClean="0"/>
              <a:t>ommitments </a:t>
            </a:r>
            <a:r>
              <a:rPr lang="en-GB" sz="2000" dirty="0"/>
              <a:t>to </a:t>
            </a:r>
            <a:r>
              <a:rPr lang="en-GB" sz="2000" dirty="0" smtClean="0"/>
              <a:t>bookings by </a:t>
            </a:r>
            <a:r>
              <a:rPr lang="en-GB" sz="2000" dirty="0"/>
              <a:t>local groups/organisations</a:t>
            </a:r>
          </a:p>
          <a:p>
            <a:pPr marL="285750" lvl="0" indent="-285750">
              <a:buFont typeface="Wingdings" panose="05000000000000000000" pitchFamily="2" charset="2"/>
              <a:buChar char="Ø"/>
            </a:pPr>
            <a:r>
              <a:rPr lang="en-GB" sz="2000" dirty="0"/>
              <a:t>Condition reports on existing </a:t>
            </a:r>
            <a:r>
              <a:rPr lang="en-GB" sz="2000" dirty="0" smtClean="0"/>
              <a:t>provision</a:t>
            </a:r>
          </a:p>
          <a:p>
            <a:pPr marL="285750" lvl="0" indent="-285750">
              <a:buFont typeface="Wingdings" panose="05000000000000000000" pitchFamily="2" charset="2"/>
              <a:buChar char="Ø"/>
            </a:pPr>
            <a:r>
              <a:rPr lang="en-GB" sz="2000" dirty="0" smtClean="0"/>
              <a:t>The residual capacity or otherwise in similar facilities close by</a:t>
            </a:r>
            <a:endParaRPr lang="en-GB" sz="2000" dirty="0"/>
          </a:p>
          <a:p>
            <a:endParaRPr lang="en-GB" sz="2000" b="1" dirty="0" smtClean="0"/>
          </a:p>
          <a:p>
            <a:r>
              <a:rPr lang="en-GB" sz="2000" b="1" dirty="0" smtClean="0"/>
              <a:t>Notes: </a:t>
            </a:r>
          </a:p>
          <a:p>
            <a:r>
              <a:rPr lang="en-GB" sz="2000" dirty="0" smtClean="0"/>
              <a:t>Projects </a:t>
            </a:r>
            <a:r>
              <a:rPr lang="en-GB" sz="2000" dirty="0"/>
              <a:t>that are likely to cause significant levels of displacement from existing facilities will not be funded by Council. </a:t>
            </a:r>
            <a:r>
              <a:rPr lang="en-GB" sz="2000" dirty="0" smtClean="0"/>
              <a:t>Applicants are responsible for addressing this in their business case.</a:t>
            </a:r>
          </a:p>
          <a:p>
            <a:r>
              <a:rPr lang="en-GB" sz="2000" dirty="0" smtClean="0"/>
              <a:t>Business </a:t>
            </a:r>
            <a:r>
              <a:rPr lang="en-GB" sz="2000" dirty="0"/>
              <a:t>cases must consider a range of options to meet the need and the preferred option must be of a scale that is commensurate with the need.</a:t>
            </a:r>
          </a:p>
          <a:p>
            <a:endParaRPr lang="en-GB" dirty="0"/>
          </a:p>
        </p:txBody>
      </p:sp>
    </p:spTree>
    <p:extLst>
      <p:ext uri="{BB962C8B-B14F-4D97-AF65-F5344CB8AC3E}">
        <p14:creationId xmlns:p14="http://schemas.microsoft.com/office/powerpoint/2010/main" val="14870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516" y="397049"/>
            <a:ext cx="6120680" cy="892552"/>
          </a:xfrm>
        </p:spPr>
        <p:txBody>
          <a:bodyPr/>
          <a:lstStyle/>
          <a:p>
            <a:pPr lvl="0"/>
            <a:r>
              <a:rPr lang="en-GB" sz="4000" b="1" dirty="0">
                <a:solidFill>
                  <a:schemeClr val="bg1"/>
                </a:solidFill>
                <a:ea typeface="+mn-ea"/>
                <a:cs typeface="+mn-cs"/>
              </a:rPr>
              <a:t>Assessment Criteria 3:</a:t>
            </a:r>
            <a:br>
              <a:rPr lang="en-GB" sz="4000" b="1" dirty="0">
                <a:solidFill>
                  <a:schemeClr val="bg1"/>
                </a:solidFill>
                <a:ea typeface="+mn-ea"/>
                <a:cs typeface="+mn-cs"/>
              </a:rPr>
            </a:br>
            <a:endParaRPr lang="en-GB" dirty="0">
              <a:solidFill>
                <a:schemeClr val="bg1"/>
              </a:solidFill>
            </a:endParaRPr>
          </a:p>
        </p:txBody>
      </p:sp>
      <p:sp>
        <p:nvSpPr>
          <p:cNvPr id="3" name="Text Placeholder 2"/>
          <p:cNvSpPr>
            <a:spLocks noGrp="1"/>
          </p:cNvSpPr>
          <p:nvPr>
            <p:ph type="body" idx="1"/>
          </p:nvPr>
        </p:nvSpPr>
        <p:spPr>
          <a:xfrm>
            <a:off x="534670" y="1739455"/>
            <a:ext cx="9624060" cy="4154984"/>
          </a:xfrm>
        </p:spPr>
        <p:txBody>
          <a:bodyPr/>
          <a:lstStyle/>
          <a:p>
            <a:endParaRPr lang="en-GB" sz="2800" dirty="0"/>
          </a:p>
          <a:p>
            <a:r>
              <a:rPr lang="en-GB" sz="2800" b="1" u="sng" dirty="0"/>
              <a:t>Accessible to All:</a:t>
            </a:r>
            <a:r>
              <a:rPr lang="en-GB" sz="2800" b="1" dirty="0"/>
              <a:t> </a:t>
            </a:r>
            <a:endParaRPr lang="en-GB" sz="2800" b="1" dirty="0" smtClean="0"/>
          </a:p>
          <a:p>
            <a:endParaRPr lang="en-GB" sz="2800" dirty="0"/>
          </a:p>
          <a:p>
            <a:r>
              <a:rPr lang="en-GB" sz="2800" dirty="0" smtClean="0"/>
              <a:t>Council </a:t>
            </a:r>
            <a:r>
              <a:rPr lang="en-GB" sz="2800" dirty="0"/>
              <a:t>will afford a higher priority to projects that demonstrate </a:t>
            </a:r>
            <a:r>
              <a:rPr lang="en-GB" sz="2800" b="1" dirty="0"/>
              <a:t>innovative measures </a:t>
            </a:r>
            <a:r>
              <a:rPr lang="en-GB" sz="2800" dirty="0"/>
              <a:t>that will make the proposed facility attractive, welcoming and accessible to all the community. </a:t>
            </a:r>
            <a:endParaRPr lang="en-GB" sz="2800" dirty="0" smtClean="0"/>
          </a:p>
          <a:p>
            <a:endParaRPr lang="en-GB" sz="2800" dirty="0"/>
          </a:p>
          <a:p>
            <a:r>
              <a:rPr lang="en-GB" sz="2800" dirty="0" smtClean="0"/>
              <a:t>Council </a:t>
            </a:r>
            <a:r>
              <a:rPr lang="en-GB" sz="2800" dirty="0"/>
              <a:t>will </a:t>
            </a:r>
            <a:r>
              <a:rPr lang="en-GB" sz="2800" b="1" dirty="0"/>
              <a:t>not fund </a:t>
            </a:r>
            <a:r>
              <a:rPr lang="en-GB" sz="2800" dirty="0"/>
              <a:t>facilities that are for the </a:t>
            </a:r>
            <a:r>
              <a:rPr lang="en-GB" sz="2800" b="1" dirty="0"/>
              <a:t>sole use of membership organisations.</a:t>
            </a:r>
          </a:p>
          <a:p>
            <a:endParaRPr lang="en-GB" dirty="0"/>
          </a:p>
        </p:txBody>
      </p:sp>
    </p:spTree>
    <p:extLst>
      <p:ext uri="{BB962C8B-B14F-4D97-AF65-F5344CB8AC3E}">
        <p14:creationId xmlns:p14="http://schemas.microsoft.com/office/powerpoint/2010/main" val="375644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32" y="469057"/>
            <a:ext cx="6324198" cy="892552"/>
          </a:xfrm>
        </p:spPr>
        <p:txBody>
          <a:bodyPr/>
          <a:lstStyle/>
          <a:p>
            <a:pPr lvl="0"/>
            <a:r>
              <a:rPr lang="en-GB" sz="4000" b="1" dirty="0">
                <a:solidFill>
                  <a:schemeClr val="bg1"/>
                </a:solidFill>
                <a:ea typeface="+mn-ea"/>
                <a:cs typeface="+mn-cs"/>
              </a:rPr>
              <a:t>Assessment Criteria 4:</a:t>
            </a:r>
            <a:br>
              <a:rPr lang="en-GB" sz="4000" b="1" dirty="0">
                <a:solidFill>
                  <a:schemeClr val="bg1"/>
                </a:solidFill>
                <a:ea typeface="+mn-ea"/>
                <a:cs typeface="+mn-cs"/>
              </a:rPr>
            </a:br>
            <a:endParaRPr lang="en-GB" dirty="0">
              <a:solidFill>
                <a:schemeClr val="bg1"/>
              </a:solidFill>
            </a:endParaRPr>
          </a:p>
        </p:txBody>
      </p:sp>
      <p:sp>
        <p:nvSpPr>
          <p:cNvPr id="3" name="Text Placeholder 2"/>
          <p:cNvSpPr>
            <a:spLocks noGrp="1"/>
          </p:cNvSpPr>
          <p:nvPr>
            <p:ph type="body" idx="1"/>
          </p:nvPr>
        </p:nvSpPr>
        <p:spPr>
          <a:xfrm>
            <a:off x="534670" y="1739455"/>
            <a:ext cx="9624060" cy="4862870"/>
          </a:xfrm>
        </p:spPr>
        <p:txBody>
          <a:bodyPr/>
          <a:lstStyle/>
          <a:p>
            <a:endParaRPr lang="en-GB" sz="2400" dirty="0"/>
          </a:p>
          <a:p>
            <a:r>
              <a:rPr lang="en-GB" sz="2800" b="1" u="sng" dirty="0"/>
              <a:t>Increases in Community and Sports Participation:</a:t>
            </a:r>
            <a:r>
              <a:rPr lang="en-GB" sz="2800" b="1" dirty="0"/>
              <a:t> </a:t>
            </a:r>
            <a:endParaRPr lang="en-GB" sz="2800" b="1" dirty="0" smtClean="0"/>
          </a:p>
          <a:p>
            <a:endParaRPr lang="en-GB" sz="2400" dirty="0"/>
          </a:p>
          <a:p>
            <a:r>
              <a:rPr lang="en-GB" sz="2400" dirty="0" smtClean="0"/>
              <a:t>Council </a:t>
            </a:r>
            <a:r>
              <a:rPr lang="en-GB" sz="2400" dirty="0"/>
              <a:t>will afford a priority to those projects that will increase participation in community and sporting activities (as demonstrated via a clear </a:t>
            </a:r>
            <a:r>
              <a:rPr lang="en-GB" sz="2400" b="1" dirty="0"/>
              <a:t>Development Plan</a:t>
            </a:r>
            <a:r>
              <a:rPr lang="en-GB" sz="2400" dirty="0"/>
              <a:t>). </a:t>
            </a:r>
            <a:endParaRPr lang="en-GB" sz="2400" dirty="0" smtClean="0"/>
          </a:p>
          <a:p>
            <a:endParaRPr lang="en-GB" sz="2400" dirty="0"/>
          </a:p>
          <a:p>
            <a:r>
              <a:rPr lang="en-GB" sz="2400" dirty="0" smtClean="0"/>
              <a:t>Tell us </a:t>
            </a:r>
            <a:r>
              <a:rPr lang="en-GB" sz="2400" b="1" dirty="0" smtClean="0"/>
              <a:t>HOW</a:t>
            </a:r>
            <a:r>
              <a:rPr lang="en-GB" sz="2400" dirty="0" smtClean="0"/>
              <a:t> this project will achieve its targets.</a:t>
            </a:r>
          </a:p>
          <a:p>
            <a:endParaRPr lang="en-GB" sz="2400" dirty="0"/>
          </a:p>
          <a:p>
            <a:r>
              <a:rPr lang="en-GB" sz="2400" dirty="0" smtClean="0"/>
              <a:t>Development </a:t>
            </a:r>
            <a:r>
              <a:rPr lang="en-GB" sz="2400" dirty="0"/>
              <a:t>Plans should set out the target participation increases from a range of </a:t>
            </a:r>
            <a:r>
              <a:rPr lang="en-GB" sz="2400" dirty="0" smtClean="0"/>
              <a:t>sources. The target increases must be defendable and evidence based. Demographic and membership information from other organisations in the area could help support targets.</a:t>
            </a:r>
            <a:endParaRPr lang="en-GB" sz="2400" dirty="0"/>
          </a:p>
        </p:txBody>
      </p:sp>
    </p:spTree>
    <p:extLst>
      <p:ext uri="{BB962C8B-B14F-4D97-AF65-F5344CB8AC3E}">
        <p14:creationId xmlns:p14="http://schemas.microsoft.com/office/powerpoint/2010/main" val="154292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365" y="469057"/>
            <a:ext cx="6756246" cy="892552"/>
          </a:xfrm>
        </p:spPr>
        <p:txBody>
          <a:bodyPr/>
          <a:lstStyle/>
          <a:p>
            <a:pPr lvl="0"/>
            <a:r>
              <a:rPr lang="en-GB" sz="4000" b="1" dirty="0">
                <a:solidFill>
                  <a:prstClr val="white"/>
                </a:solidFill>
                <a:ea typeface="+mn-ea"/>
                <a:cs typeface="+mn-cs"/>
              </a:rPr>
              <a:t>Assessment Criteria 5:</a:t>
            </a:r>
            <a:br>
              <a:rPr lang="en-GB" sz="4000" b="1" dirty="0">
                <a:solidFill>
                  <a:prstClr val="white"/>
                </a:solidFill>
                <a:ea typeface="+mn-ea"/>
                <a:cs typeface="+mn-cs"/>
              </a:rPr>
            </a:br>
            <a:endParaRPr lang="en-GB" dirty="0"/>
          </a:p>
        </p:txBody>
      </p:sp>
      <p:sp>
        <p:nvSpPr>
          <p:cNvPr id="3" name="Text Placeholder 2"/>
          <p:cNvSpPr>
            <a:spLocks noGrp="1"/>
          </p:cNvSpPr>
          <p:nvPr>
            <p:ph type="body" idx="1"/>
          </p:nvPr>
        </p:nvSpPr>
        <p:spPr>
          <a:xfrm>
            <a:off x="534670" y="1739455"/>
            <a:ext cx="9624060" cy="2585323"/>
          </a:xfrm>
        </p:spPr>
        <p:txBody>
          <a:bodyPr/>
          <a:lstStyle/>
          <a:p>
            <a:endParaRPr lang="en-GB" sz="2800" dirty="0"/>
          </a:p>
          <a:p>
            <a:r>
              <a:rPr lang="en-GB" sz="2800" b="1" u="sng" dirty="0"/>
              <a:t>Value for Money: </a:t>
            </a:r>
            <a:endParaRPr lang="en-GB" sz="2800" b="1" u="sng" dirty="0" smtClean="0"/>
          </a:p>
          <a:p>
            <a:endParaRPr lang="en-GB" sz="2800" u="sng" dirty="0"/>
          </a:p>
          <a:p>
            <a:r>
              <a:rPr lang="en-GB" sz="2800" dirty="0" smtClean="0"/>
              <a:t>Council </a:t>
            </a:r>
            <a:r>
              <a:rPr lang="en-GB" sz="2800" dirty="0"/>
              <a:t>will afford a priority to those projects that increase participation in community and sporting activities with the best value for money i.e. </a:t>
            </a:r>
            <a:r>
              <a:rPr lang="en-GB" sz="2800" b="1" dirty="0"/>
              <a:t>cost per capita </a:t>
            </a:r>
            <a:r>
              <a:rPr lang="en-GB" sz="2800" dirty="0"/>
              <a:t>for Council investment.</a:t>
            </a:r>
          </a:p>
        </p:txBody>
      </p:sp>
    </p:spTree>
    <p:extLst>
      <p:ext uri="{BB962C8B-B14F-4D97-AF65-F5344CB8AC3E}">
        <p14:creationId xmlns:p14="http://schemas.microsoft.com/office/powerpoint/2010/main" val="257342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84" y="469057"/>
            <a:ext cx="6756246" cy="892552"/>
          </a:xfrm>
        </p:spPr>
        <p:txBody>
          <a:bodyPr/>
          <a:lstStyle/>
          <a:p>
            <a:pPr lvl="0"/>
            <a:r>
              <a:rPr lang="en-GB" sz="4000" b="1" dirty="0">
                <a:solidFill>
                  <a:prstClr val="white"/>
                </a:solidFill>
                <a:ea typeface="+mn-ea"/>
                <a:cs typeface="+mn-cs"/>
              </a:rPr>
              <a:t>Assessment Criteria 6:</a:t>
            </a:r>
            <a:br>
              <a:rPr lang="en-GB" sz="4000" b="1" dirty="0">
                <a:solidFill>
                  <a:prstClr val="white"/>
                </a:solidFill>
                <a:ea typeface="+mn-ea"/>
                <a:cs typeface="+mn-cs"/>
              </a:rPr>
            </a:br>
            <a:endParaRPr lang="en-GB" dirty="0"/>
          </a:p>
        </p:txBody>
      </p:sp>
      <p:sp>
        <p:nvSpPr>
          <p:cNvPr id="3" name="Text Placeholder 2"/>
          <p:cNvSpPr>
            <a:spLocks noGrp="1"/>
          </p:cNvSpPr>
          <p:nvPr>
            <p:ph type="body" idx="1"/>
          </p:nvPr>
        </p:nvSpPr>
        <p:spPr>
          <a:xfrm>
            <a:off x="534670" y="1739455"/>
            <a:ext cx="9624060" cy="4339650"/>
          </a:xfrm>
        </p:spPr>
        <p:txBody>
          <a:bodyPr/>
          <a:lstStyle/>
          <a:p>
            <a:endParaRPr lang="en-GB" sz="2400" dirty="0"/>
          </a:p>
          <a:p>
            <a:r>
              <a:rPr lang="en-GB" sz="2400" b="1" u="sng" dirty="0"/>
              <a:t>Under Represented Groups</a:t>
            </a:r>
            <a:r>
              <a:rPr lang="en-GB" sz="2400" b="1" dirty="0"/>
              <a:t>: </a:t>
            </a:r>
            <a:endParaRPr lang="en-GB" sz="2400" b="1" dirty="0" smtClean="0"/>
          </a:p>
          <a:p>
            <a:endParaRPr lang="en-GB" sz="2400" dirty="0"/>
          </a:p>
          <a:p>
            <a:r>
              <a:rPr lang="en-GB" sz="2400" dirty="0" smtClean="0"/>
              <a:t>Council </a:t>
            </a:r>
            <a:r>
              <a:rPr lang="en-GB" sz="2400" dirty="0"/>
              <a:t>will afford a higher priority to applications that demonstrate innovative measures to promote participation in community and sporting activities by those currently under represented and in particular</a:t>
            </a:r>
            <a:r>
              <a:rPr lang="en-GB" sz="2400" dirty="0" smtClean="0"/>
              <a:t>:</a:t>
            </a:r>
          </a:p>
          <a:p>
            <a:endParaRPr lang="en-GB" sz="2400" dirty="0"/>
          </a:p>
          <a:p>
            <a:pPr marL="342900" lvl="0" indent="-342900">
              <a:buFont typeface="Wingdings" panose="05000000000000000000" pitchFamily="2" charset="2"/>
              <a:buChar char="Ø"/>
            </a:pPr>
            <a:r>
              <a:rPr lang="en-GB" sz="2400" dirty="0"/>
              <a:t>Older people (50+)</a:t>
            </a:r>
          </a:p>
          <a:p>
            <a:pPr marL="342900" lvl="0" indent="-342900">
              <a:buFont typeface="Wingdings" panose="05000000000000000000" pitchFamily="2" charset="2"/>
              <a:buChar char="Ø"/>
            </a:pPr>
            <a:r>
              <a:rPr lang="en-GB" sz="2400" dirty="0"/>
              <a:t>People with a disability</a:t>
            </a:r>
          </a:p>
          <a:p>
            <a:pPr marL="342900" lvl="0" indent="-342900">
              <a:buFont typeface="Wingdings" panose="05000000000000000000" pitchFamily="2" charset="2"/>
              <a:buChar char="Ø"/>
            </a:pPr>
            <a:r>
              <a:rPr lang="en-GB" sz="2400" dirty="0"/>
              <a:t>Women and girls</a:t>
            </a:r>
          </a:p>
          <a:p>
            <a:pPr marL="342900" lvl="0" indent="-342900">
              <a:buFont typeface="Wingdings" panose="05000000000000000000" pitchFamily="2" charset="2"/>
              <a:buChar char="Ø"/>
            </a:pPr>
            <a:r>
              <a:rPr lang="en-GB" sz="2400" dirty="0"/>
              <a:t>People living in areas of high social need</a:t>
            </a:r>
          </a:p>
          <a:p>
            <a:endParaRPr lang="en-GB" dirty="0"/>
          </a:p>
        </p:txBody>
      </p:sp>
    </p:spTree>
    <p:extLst>
      <p:ext uri="{BB962C8B-B14F-4D97-AF65-F5344CB8AC3E}">
        <p14:creationId xmlns:p14="http://schemas.microsoft.com/office/powerpoint/2010/main" val="359809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84" y="397049"/>
            <a:ext cx="6912768" cy="892552"/>
          </a:xfrm>
        </p:spPr>
        <p:txBody>
          <a:bodyPr/>
          <a:lstStyle/>
          <a:p>
            <a:pPr lvl="0"/>
            <a:r>
              <a:rPr lang="en-GB" sz="4000" b="1" dirty="0">
                <a:solidFill>
                  <a:prstClr val="white"/>
                </a:solidFill>
                <a:ea typeface="+mn-ea"/>
                <a:cs typeface="+mn-cs"/>
              </a:rPr>
              <a:t>Assessment Criteria 7:</a:t>
            </a:r>
            <a:br>
              <a:rPr lang="en-GB" sz="4000" b="1" dirty="0">
                <a:solidFill>
                  <a:prstClr val="white"/>
                </a:solidFill>
                <a:ea typeface="+mn-ea"/>
                <a:cs typeface="+mn-cs"/>
              </a:rPr>
            </a:br>
            <a:endParaRPr lang="en-GB" dirty="0"/>
          </a:p>
        </p:txBody>
      </p:sp>
      <p:sp>
        <p:nvSpPr>
          <p:cNvPr id="3" name="Text Placeholder 2"/>
          <p:cNvSpPr>
            <a:spLocks noGrp="1"/>
          </p:cNvSpPr>
          <p:nvPr>
            <p:ph type="body" idx="1"/>
          </p:nvPr>
        </p:nvSpPr>
        <p:spPr>
          <a:xfrm>
            <a:off x="534670" y="1739455"/>
            <a:ext cx="9624060" cy="3939540"/>
          </a:xfrm>
        </p:spPr>
        <p:txBody>
          <a:bodyPr/>
          <a:lstStyle/>
          <a:p>
            <a:endParaRPr lang="en-GB" sz="3200" dirty="0"/>
          </a:p>
          <a:p>
            <a:r>
              <a:rPr lang="en-GB" sz="3200" b="1" u="sng" dirty="0"/>
              <a:t>Partnership Funding:</a:t>
            </a:r>
            <a:r>
              <a:rPr lang="en-GB" sz="3200" b="1" dirty="0"/>
              <a:t> </a:t>
            </a:r>
            <a:endParaRPr lang="en-GB" sz="3200" b="1" dirty="0" smtClean="0"/>
          </a:p>
          <a:p>
            <a:endParaRPr lang="en-GB" sz="3200" dirty="0"/>
          </a:p>
          <a:p>
            <a:r>
              <a:rPr lang="en-GB" sz="3200" dirty="0" smtClean="0"/>
              <a:t>The </a:t>
            </a:r>
            <a:r>
              <a:rPr lang="en-GB" sz="3200" dirty="0"/>
              <a:t>percentage of funding required from </a:t>
            </a:r>
            <a:r>
              <a:rPr lang="en-GB" sz="3200" dirty="0" smtClean="0"/>
              <a:t>Council (including any other Council funding being applied).</a:t>
            </a:r>
          </a:p>
          <a:p>
            <a:endParaRPr lang="en-GB" sz="3200" dirty="0"/>
          </a:p>
          <a:p>
            <a:r>
              <a:rPr lang="en-GB" sz="3200" dirty="0" smtClean="0"/>
              <a:t>A </a:t>
            </a:r>
            <a:r>
              <a:rPr lang="en-GB" sz="3200" dirty="0"/>
              <a:t>higher score will be </a:t>
            </a:r>
            <a:r>
              <a:rPr lang="en-GB" sz="3200" dirty="0" smtClean="0"/>
              <a:t>awarded to </a:t>
            </a:r>
            <a:r>
              <a:rPr lang="en-GB" sz="3200" dirty="0"/>
              <a:t>projects requesting a </a:t>
            </a:r>
            <a:r>
              <a:rPr lang="en-GB" sz="3200" b="1" dirty="0"/>
              <a:t>lesser % from Council </a:t>
            </a:r>
            <a:r>
              <a:rPr lang="en-GB" sz="3200" dirty="0"/>
              <a:t>against the overall project </a:t>
            </a:r>
            <a:r>
              <a:rPr lang="en-GB" sz="3200" dirty="0" smtClean="0"/>
              <a:t>costs</a:t>
            </a:r>
            <a:r>
              <a:rPr lang="en-GB" sz="3200" dirty="0"/>
              <a:t>.</a:t>
            </a:r>
          </a:p>
        </p:txBody>
      </p:sp>
    </p:spTree>
    <p:extLst>
      <p:ext uri="{BB962C8B-B14F-4D97-AF65-F5344CB8AC3E}">
        <p14:creationId xmlns:p14="http://schemas.microsoft.com/office/powerpoint/2010/main" val="2137113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476" y="469057"/>
            <a:ext cx="6984776" cy="892552"/>
          </a:xfrm>
        </p:spPr>
        <p:txBody>
          <a:bodyPr/>
          <a:lstStyle/>
          <a:p>
            <a:pPr lvl="0"/>
            <a:r>
              <a:rPr lang="en-GB" sz="4000" b="1" dirty="0">
                <a:solidFill>
                  <a:prstClr val="white"/>
                </a:solidFill>
                <a:ea typeface="+mn-ea"/>
                <a:cs typeface="+mn-cs"/>
              </a:rPr>
              <a:t>Assessment Criteria 8:</a:t>
            </a:r>
            <a:br>
              <a:rPr lang="en-GB" sz="4000" b="1" dirty="0">
                <a:solidFill>
                  <a:prstClr val="white"/>
                </a:solidFill>
                <a:ea typeface="+mn-ea"/>
                <a:cs typeface="+mn-cs"/>
              </a:rPr>
            </a:br>
            <a:endParaRPr lang="en-GB" dirty="0"/>
          </a:p>
        </p:txBody>
      </p:sp>
      <p:sp>
        <p:nvSpPr>
          <p:cNvPr id="3" name="Text Placeholder 2"/>
          <p:cNvSpPr>
            <a:spLocks noGrp="1"/>
          </p:cNvSpPr>
          <p:nvPr>
            <p:ph type="body" idx="1"/>
          </p:nvPr>
        </p:nvSpPr>
        <p:spPr>
          <a:xfrm>
            <a:off x="534670" y="1739455"/>
            <a:ext cx="9624060" cy="4801314"/>
          </a:xfrm>
        </p:spPr>
        <p:txBody>
          <a:bodyPr/>
          <a:lstStyle/>
          <a:p>
            <a:endParaRPr lang="en-GB" sz="2800" dirty="0"/>
          </a:p>
          <a:p>
            <a:r>
              <a:rPr lang="en-GB" sz="3200" b="1" u="sng" dirty="0"/>
              <a:t>Sustainability and viability</a:t>
            </a:r>
            <a:r>
              <a:rPr lang="en-GB" sz="3200" b="1" dirty="0"/>
              <a:t>: </a:t>
            </a:r>
            <a:endParaRPr lang="en-GB" sz="3200" b="1" dirty="0" smtClean="0"/>
          </a:p>
          <a:p>
            <a:endParaRPr lang="en-GB" sz="2800" dirty="0"/>
          </a:p>
          <a:p>
            <a:r>
              <a:rPr lang="en-GB" sz="2800" dirty="0" smtClean="0"/>
              <a:t>The </a:t>
            </a:r>
            <a:r>
              <a:rPr lang="en-GB" sz="2800" dirty="0"/>
              <a:t>business case must make reasonable and evidence based assumptions in relation to construction costs, risk, optimism bias, operational costs and projected income. </a:t>
            </a:r>
            <a:endParaRPr lang="en-GB" sz="2800" dirty="0" smtClean="0"/>
          </a:p>
          <a:p>
            <a:endParaRPr lang="en-GB" sz="2800" dirty="0"/>
          </a:p>
          <a:p>
            <a:r>
              <a:rPr lang="en-GB" sz="2800" dirty="0" smtClean="0"/>
              <a:t>Through </a:t>
            </a:r>
            <a:r>
              <a:rPr lang="en-GB" sz="2800" dirty="0"/>
              <a:t>this process the business case must demonstrate the project’s viability and sustainability in capital and revenue terms</a:t>
            </a:r>
            <a:r>
              <a:rPr lang="en-GB" sz="2800" dirty="0" smtClean="0"/>
              <a:t>.</a:t>
            </a:r>
          </a:p>
          <a:p>
            <a:endParaRPr lang="en-GB" sz="2800" dirty="0"/>
          </a:p>
          <a:p>
            <a:endParaRPr lang="en-GB" sz="2800" dirty="0"/>
          </a:p>
        </p:txBody>
      </p:sp>
    </p:spTree>
    <p:extLst>
      <p:ext uri="{BB962C8B-B14F-4D97-AF65-F5344CB8AC3E}">
        <p14:creationId xmlns:p14="http://schemas.microsoft.com/office/powerpoint/2010/main" val="42127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148" y="1591568"/>
            <a:ext cx="6429273" cy="461665"/>
          </a:xfrm>
          <a:prstGeom prst="rect">
            <a:avLst/>
          </a:prstGeom>
        </p:spPr>
        <p:txBody>
          <a:bodyPr wrap="square">
            <a:spAutoFit/>
          </a:bodyPr>
          <a:lstStyle/>
          <a:p>
            <a:r>
              <a:rPr lang="en-GB" sz="2400" b="1" dirty="0" smtClean="0">
                <a:solidFill>
                  <a:prstClr val="black"/>
                </a:solidFill>
              </a:rPr>
              <a:t>Agreed Grant </a:t>
            </a:r>
            <a:r>
              <a:rPr lang="en-GB" sz="2400" b="1" dirty="0">
                <a:solidFill>
                  <a:prstClr val="black"/>
                </a:solidFill>
              </a:rPr>
              <a:t>Programmes 2017-18</a:t>
            </a:r>
          </a:p>
        </p:txBody>
      </p:sp>
      <p:graphicFrame>
        <p:nvGraphicFramePr>
          <p:cNvPr id="5" name="Table 4"/>
          <p:cNvGraphicFramePr>
            <a:graphicFrameLocks noGrp="1"/>
          </p:cNvGraphicFramePr>
          <p:nvPr>
            <p:extLst/>
          </p:nvPr>
        </p:nvGraphicFramePr>
        <p:xfrm>
          <a:off x="162124" y="2053233"/>
          <a:ext cx="10297144" cy="4863329"/>
        </p:xfrm>
        <a:graphic>
          <a:graphicData uri="http://schemas.openxmlformats.org/drawingml/2006/table">
            <a:tbl>
              <a:tblPr>
                <a:tableStyleId>{5C22544A-7EE6-4342-B048-85BDC9FD1C3A}</a:tableStyleId>
              </a:tblPr>
              <a:tblGrid>
                <a:gridCol w="882036"/>
                <a:gridCol w="4806596"/>
                <a:gridCol w="1728192"/>
                <a:gridCol w="2880320"/>
              </a:tblGrid>
              <a:tr h="756226">
                <a:tc>
                  <a:txBody>
                    <a:bodyPr/>
                    <a:lstStyle/>
                    <a:p>
                      <a:pPr algn="l" fontAlgn="b"/>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1" i="0" u="none" strike="noStrike" dirty="0" smtClean="0">
                          <a:solidFill>
                            <a:schemeClr val="dk1"/>
                          </a:solidFill>
                          <a:effectLst/>
                          <a:latin typeface="+mn-lt"/>
                        </a:rPr>
                        <a:t>Grant</a:t>
                      </a:r>
                      <a:r>
                        <a:rPr lang="en-GB" sz="2000" b="1" i="0" u="none" strike="noStrike" baseline="0" dirty="0" smtClean="0">
                          <a:solidFill>
                            <a:schemeClr val="dk1"/>
                          </a:solidFill>
                          <a:effectLst/>
                          <a:latin typeface="+mn-lt"/>
                        </a:rPr>
                        <a:t> Programme </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1" i="0" u="none" strike="noStrike" dirty="0" smtClean="0">
                          <a:solidFill>
                            <a:srgbClr val="000000"/>
                          </a:solidFill>
                          <a:effectLst/>
                          <a:latin typeface="Calibri" panose="020F0502020204030204" pitchFamily="34" charset="0"/>
                        </a:rPr>
                        <a:t>%</a:t>
                      </a:r>
                      <a:r>
                        <a:rPr lang="en-GB" sz="2000" b="1" i="0" u="none" strike="noStrike" baseline="0" dirty="0" smtClean="0">
                          <a:solidFill>
                            <a:srgbClr val="000000"/>
                          </a:solidFill>
                          <a:effectLst/>
                          <a:latin typeface="Calibri" panose="020F0502020204030204" pitchFamily="34" charset="0"/>
                        </a:rPr>
                        <a:t> </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1" i="0" u="none" strike="noStrike" dirty="0" smtClean="0">
                          <a:solidFill>
                            <a:srgbClr val="000000"/>
                          </a:solidFill>
                          <a:effectLst/>
                          <a:latin typeface="Calibri" panose="020F0502020204030204" pitchFamily="34" charset="0"/>
                        </a:rPr>
                        <a:t>Max grant available</a:t>
                      </a:r>
                      <a:endParaRPr lang="en-GB" sz="2000" b="1"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u="none" strike="noStrike" dirty="0" smtClean="0">
                          <a:effectLst/>
                        </a:rPr>
                        <a:t>1</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Building a United Community Fund</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100%</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£1,500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u="none" strike="noStrike" dirty="0" smtClean="0">
                          <a:effectLst/>
                        </a:rPr>
                        <a:t>2</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Community Development Support Grant</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75%</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£1,000 / £2,000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u="none" strike="noStrike" dirty="0" smtClean="0">
                          <a:effectLst/>
                        </a:rPr>
                        <a:t>3</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Community Festivals Fund</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75%</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£500 / £1,500 / £5,000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u="none" strike="noStrike" dirty="0" smtClean="0">
                          <a:effectLst/>
                        </a:rPr>
                        <a:t>4</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Culture, Arts and Heritage Grant Scheme</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75%</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£1,000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5</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Individual Artists Bursary Scheme</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75%</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£200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6</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Youth Creative Skills Bursary Scheme</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75%</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£200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7</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Large Events Funding</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50%</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£100,000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8</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Small Events Funding</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50%</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£7,500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9</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smtClean="0">
                          <a:effectLst/>
                        </a:rPr>
                        <a:t>Policing and Community Safety Grants </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TBC</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TBC</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10</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u="none" strike="noStrike" dirty="0">
                          <a:effectLst/>
                        </a:rPr>
                        <a:t>Social Inclusion Grants</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85%</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£500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11</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Sports Development Programme</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TBC</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TBC</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12</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Capital</a:t>
                      </a:r>
                      <a:r>
                        <a:rPr lang="en-GB" sz="2000" b="0" i="0" u="none" strike="noStrike" baseline="0" dirty="0" smtClean="0">
                          <a:solidFill>
                            <a:srgbClr val="000000"/>
                          </a:solidFill>
                          <a:effectLst/>
                          <a:latin typeface="Calibri" panose="020F0502020204030204" pitchFamily="34" charset="0"/>
                        </a:rPr>
                        <a:t> Grants Programme</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50%</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£200,000</a:t>
                      </a:r>
                      <a:endParaRPr lang="en-GB" sz="2000" b="0" i="0" u="none" strike="noStrike" dirty="0">
                        <a:solidFill>
                          <a:srgbClr val="000000"/>
                        </a:solidFill>
                        <a:effectLst/>
                        <a:latin typeface="Calibri" panose="020F0502020204030204" pitchFamily="34" charset="0"/>
                      </a:endParaRPr>
                    </a:p>
                  </a:txBody>
                  <a:tcPr marL="0" marR="0" marT="0" marB="0" anchor="b"/>
                </a:tc>
              </a:tr>
              <a:tr h="315931">
                <a:tc>
                  <a:txBody>
                    <a:bodyPr/>
                    <a:lstStyle/>
                    <a:p>
                      <a:pPr algn="ctr" fontAlgn="b"/>
                      <a:r>
                        <a:rPr lang="en-GB" sz="2000" b="1" i="0" u="none" strike="noStrike" dirty="0" smtClean="0">
                          <a:solidFill>
                            <a:srgbClr val="000000"/>
                          </a:solidFill>
                          <a:effectLst/>
                          <a:latin typeface="Calibri" panose="020F0502020204030204" pitchFamily="34" charset="0"/>
                        </a:rPr>
                        <a:t>13</a:t>
                      </a:r>
                      <a:endParaRPr lang="en-GB"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Landfill Communities Fund</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2000" b="0" i="0" u="none" strike="noStrike" dirty="0" smtClean="0">
                          <a:solidFill>
                            <a:srgbClr val="000000"/>
                          </a:solidFill>
                          <a:effectLst/>
                          <a:latin typeface="Calibri" panose="020F0502020204030204" pitchFamily="34" charset="0"/>
                        </a:rPr>
                        <a:t>100%</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2000" b="0" i="0" u="none" strike="noStrike" dirty="0" smtClean="0">
                          <a:solidFill>
                            <a:srgbClr val="000000"/>
                          </a:solidFill>
                          <a:effectLst/>
                          <a:latin typeface="Calibri" panose="020F0502020204030204" pitchFamily="34" charset="0"/>
                        </a:rPr>
                        <a:t>£30,000</a:t>
                      </a:r>
                      <a:endParaRPr lang="en-GB" sz="20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846002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4132" y="1837209"/>
            <a:ext cx="10297144" cy="4924425"/>
          </a:xfrm>
        </p:spPr>
        <p:txBody>
          <a:bodyPr/>
          <a:lstStyle/>
          <a:p>
            <a:pPr marL="571500" indent="-571500">
              <a:buFont typeface="Wingdings" panose="05000000000000000000" pitchFamily="2" charset="2"/>
              <a:buChar char="Ø"/>
            </a:pPr>
            <a:r>
              <a:rPr lang="en-GB" sz="2000" dirty="0" smtClean="0"/>
              <a:t>Even with a mentor this will require a lot of work, information and time</a:t>
            </a:r>
          </a:p>
          <a:p>
            <a:pPr marL="571500" indent="-571500">
              <a:buFont typeface="Wingdings" panose="05000000000000000000" pitchFamily="2" charset="2"/>
              <a:buChar char="Ø"/>
            </a:pPr>
            <a:r>
              <a:rPr lang="en-GB" sz="2000" dirty="0" smtClean="0"/>
              <a:t>A mentor does not improve your case they will simply help you present it</a:t>
            </a:r>
          </a:p>
          <a:p>
            <a:pPr marL="571500" indent="-571500">
              <a:buFont typeface="Wingdings" panose="05000000000000000000" pitchFamily="2" charset="2"/>
              <a:buChar char="Ø"/>
            </a:pPr>
            <a:r>
              <a:rPr lang="en-GB" sz="2000" dirty="0" smtClean="0"/>
              <a:t>Business case must contain:</a:t>
            </a:r>
          </a:p>
          <a:p>
            <a:endParaRPr lang="en-GB" sz="2000" dirty="0" smtClean="0"/>
          </a:p>
          <a:p>
            <a:pPr marL="1485900" lvl="2" indent="-571500">
              <a:buFont typeface="Wingdings" panose="05000000000000000000" pitchFamily="2" charset="2"/>
              <a:buChar char="Ø"/>
            </a:pPr>
            <a:r>
              <a:rPr lang="en-GB" sz="2000" dirty="0" smtClean="0"/>
              <a:t>Strategic context</a:t>
            </a:r>
          </a:p>
          <a:p>
            <a:pPr marL="1485900" lvl="2" indent="-571500">
              <a:buFont typeface="Wingdings" panose="05000000000000000000" pitchFamily="2" charset="2"/>
              <a:buChar char="Ø"/>
            </a:pPr>
            <a:r>
              <a:rPr lang="en-GB" sz="2000" dirty="0" smtClean="0"/>
              <a:t>Assessment of need</a:t>
            </a:r>
          </a:p>
          <a:p>
            <a:pPr marL="1485900" lvl="2" indent="-571500">
              <a:buFont typeface="Wingdings" panose="05000000000000000000" pitchFamily="2" charset="2"/>
              <a:buChar char="Ø"/>
            </a:pPr>
            <a:r>
              <a:rPr lang="en-GB" sz="2000" dirty="0" smtClean="0"/>
              <a:t>Objectives and constraints</a:t>
            </a:r>
          </a:p>
          <a:p>
            <a:pPr marL="1485900" lvl="2" indent="-571500">
              <a:buFont typeface="Wingdings" panose="05000000000000000000" pitchFamily="2" charset="2"/>
              <a:buChar char="Ø"/>
            </a:pPr>
            <a:r>
              <a:rPr lang="en-GB" sz="2000" dirty="0" smtClean="0"/>
              <a:t>Long list &amp; short list of evidence</a:t>
            </a:r>
          </a:p>
          <a:p>
            <a:pPr marL="1485900" lvl="2" indent="-571500">
              <a:buFont typeface="Wingdings" panose="05000000000000000000" pitchFamily="2" charset="2"/>
              <a:buChar char="Ø"/>
            </a:pPr>
            <a:r>
              <a:rPr lang="en-GB" sz="2000" dirty="0" smtClean="0"/>
              <a:t>Monetary costs &amp; benefits of shortlisted options</a:t>
            </a:r>
          </a:p>
          <a:p>
            <a:pPr marL="1485900" lvl="2" indent="-571500">
              <a:buFont typeface="Wingdings" panose="05000000000000000000" pitchFamily="2" charset="2"/>
              <a:buChar char="Ø"/>
            </a:pPr>
            <a:r>
              <a:rPr lang="en-GB" sz="2000" dirty="0" smtClean="0"/>
              <a:t>Non-Monetary costs &amp; benefits</a:t>
            </a:r>
          </a:p>
          <a:p>
            <a:pPr marL="1485900" lvl="2" indent="-571500">
              <a:buFont typeface="Wingdings" panose="05000000000000000000" pitchFamily="2" charset="2"/>
              <a:buChar char="Ø"/>
            </a:pPr>
            <a:r>
              <a:rPr lang="en-GB" sz="2000" dirty="0" smtClean="0"/>
              <a:t>Risks, uncertainties and mitigations</a:t>
            </a:r>
          </a:p>
          <a:p>
            <a:pPr marL="1485900" lvl="2" indent="-571500">
              <a:buFont typeface="Wingdings" panose="05000000000000000000" pitchFamily="2" charset="2"/>
              <a:buChar char="Ø"/>
            </a:pPr>
            <a:r>
              <a:rPr lang="en-GB" sz="2000" dirty="0" smtClean="0"/>
              <a:t>Identification of preferred option</a:t>
            </a:r>
          </a:p>
          <a:p>
            <a:pPr marL="1485900" lvl="2" indent="-571500">
              <a:buFont typeface="Wingdings" panose="05000000000000000000" pitchFamily="2" charset="2"/>
              <a:buChar char="Ø"/>
            </a:pPr>
            <a:r>
              <a:rPr lang="en-GB" sz="2000" dirty="0" smtClean="0"/>
              <a:t>Displacement considerations</a:t>
            </a:r>
          </a:p>
          <a:p>
            <a:pPr marL="1485900" lvl="2" indent="-571500">
              <a:buFont typeface="Wingdings" panose="05000000000000000000" pitchFamily="2" charset="2"/>
              <a:buChar char="Ø"/>
            </a:pPr>
            <a:r>
              <a:rPr lang="en-GB" sz="2000" dirty="0" smtClean="0"/>
              <a:t>Sports/Community Development Plan: </a:t>
            </a:r>
            <a:r>
              <a:rPr lang="en-GB" sz="2000" dirty="0"/>
              <a:t>How will objectives be </a:t>
            </a:r>
            <a:r>
              <a:rPr lang="en-GB" sz="2000" dirty="0" smtClean="0"/>
              <a:t>achieved?</a:t>
            </a:r>
            <a:endParaRPr lang="en-GB" sz="2000" dirty="0"/>
          </a:p>
          <a:p>
            <a:pPr marL="1485900" lvl="2" indent="-571500">
              <a:buFont typeface="Wingdings" panose="05000000000000000000" pitchFamily="2" charset="2"/>
              <a:buChar char="Ø"/>
            </a:pPr>
            <a:r>
              <a:rPr lang="en-GB" sz="2000" dirty="0" smtClean="0"/>
              <a:t>Post implementation review</a:t>
            </a:r>
          </a:p>
          <a:p>
            <a:pPr marL="1485900" lvl="2" indent="-571500">
              <a:buFont typeface="Wingdings" panose="05000000000000000000" pitchFamily="2" charset="2"/>
              <a:buChar char="Ø"/>
            </a:pPr>
            <a:r>
              <a:rPr lang="en-GB" sz="2000" dirty="0" smtClean="0"/>
              <a:t>Monitoring and evaluation</a:t>
            </a:r>
            <a:endParaRPr lang="en-GB" sz="2400" dirty="0"/>
          </a:p>
        </p:txBody>
      </p:sp>
      <p:sp>
        <p:nvSpPr>
          <p:cNvPr id="2" name="TextBox 1"/>
          <p:cNvSpPr txBox="1"/>
          <p:nvPr/>
        </p:nvSpPr>
        <p:spPr>
          <a:xfrm>
            <a:off x="3330476" y="469057"/>
            <a:ext cx="6904454" cy="707886"/>
          </a:xfrm>
          <a:prstGeom prst="rect">
            <a:avLst/>
          </a:prstGeom>
          <a:noFill/>
        </p:spPr>
        <p:txBody>
          <a:bodyPr wrap="none" rtlCol="0">
            <a:spAutoFit/>
          </a:bodyPr>
          <a:lstStyle/>
          <a:p>
            <a:pPr lvl="0"/>
            <a:r>
              <a:rPr lang="en-GB" sz="4000" b="1" kern="0" dirty="0">
                <a:solidFill>
                  <a:prstClr val="white"/>
                </a:solidFill>
              </a:rPr>
              <a:t>Developing Your Business Case:</a:t>
            </a:r>
          </a:p>
        </p:txBody>
      </p:sp>
    </p:spTree>
    <p:extLst>
      <p:ext uri="{BB962C8B-B14F-4D97-AF65-F5344CB8AC3E}">
        <p14:creationId xmlns:p14="http://schemas.microsoft.com/office/powerpoint/2010/main" val="275566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468" y="541065"/>
            <a:ext cx="6696744" cy="892552"/>
          </a:xfrm>
        </p:spPr>
        <p:txBody>
          <a:bodyPr/>
          <a:lstStyle/>
          <a:p>
            <a:pPr lvl="0"/>
            <a:r>
              <a:rPr lang="en-GB" sz="4000" b="1" dirty="0">
                <a:solidFill>
                  <a:prstClr val="white"/>
                </a:solidFill>
                <a:ea typeface="+mn-ea"/>
                <a:cs typeface="+mn-cs"/>
              </a:rPr>
              <a:t>Avoid the </a:t>
            </a:r>
            <a:r>
              <a:rPr lang="en-GB" sz="4000" b="1" dirty="0" smtClean="0">
                <a:solidFill>
                  <a:prstClr val="white"/>
                </a:solidFill>
                <a:ea typeface="+mn-ea"/>
                <a:cs typeface="+mn-cs"/>
              </a:rPr>
              <a:t>Application Pitfalls</a:t>
            </a:r>
            <a:r>
              <a:rPr lang="en-GB" sz="4000" b="1" dirty="0">
                <a:solidFill>
                  <a:prstClr val="white"/>
                </a:solidFill>
                <a:ea typeface="+mn-ea"/>
                <a:cs typeface="+mn-cs"/>
              </a:rPr>
              <a:t>:</a:t>
            </a:r>
            <a:br>
              <a:rPr lang="en-GB" sz="4000" b="1" dirty="0">
                <a:solidFill>
                  <a:prstClr val="white"/>
                </a:solidFill>
                <a:ea typeface="+mn-ea"/>
                <a:cs typeface="+mn-cs"/>
              </a:rPr>
            </a:br>
            <a:endParaRPr lang="en-GB" dirty="0"/>
          </a:p>
        </p:txBody>
      </p:sp>
      <p:sp>
        <p:nvSpPr>
          <p:cNvPr id="3" name="Text Placeholder 2"/>
          <p:cNvSpPr>
            <a:spLocks noGrp="1"/>
          </p:cNvSpPr>
          <p:nvPr>
            <p:ph type="body" idx="1"/>
          </p:nvPr>
        </p:nvSpPr>
        <p:spPr>
          <a:xfrm>
            <a:off x="534670" y="1739455"/>
            <a:ext cx="9624060" cy="4524315"/>
          </a:xfrm>
        </p:spPr>
        <p:txBody>
          <a:bodyPr/>
          <a:lstStyle/>
          <a:p>
            <a:endParaRPr lang="en-GB" b="1" dirty="0" smtClean="0"/>
          </a:p>
          <a:p>
            <a:pPr marL="285750" indent="-285750">
              <a:buFont typeface="Wingdings" panose="05000000000000000000" pitchFamily="2" charset="2"/>
              <a:buChar char="Ø"/>
            </a:pPr>
            <a:r>
              <a:rPr lang="en-GB" sz="2300" dirty="0"/>
              <a:t>M</a:t>
            </a:r>
            <a:r>
              <a:rPr lang="en-GB" sz="2300" dirty="0" smtClean="0"/>
              <a:t>aking </a:t>
            </a:r>
            <a:r>
              <a:rPr lang="en-GB" sz="2300" dirty="0"/>
              <a:t>an application at too early </a:t>
            </a:r>
            <a:r>
              <a:rPr lang="en-GB" sz="2300" dirty="0" smtClean="0"/>
              <a:t>in </a:t>
            </a:r>
            <a:r>
              <a:rPr lang="en-GB" sz="2300" dirty="0"/>
              <a:t>the projects development </a:t>
            </a:r>
            <a:endParaRPr lang="en-GB" sz="2300" dirty="0" smtClean="0"/>
          </a:p>
          <a:p>
            <a:pPr marL="285750" indent="-285750">
              <a:buFont typeface="Wingdings" panose="05000000000000000000" pitchFamily="2" charset="2"/>
              <a:buChar char="Ø"/>
            </a:pPr>
            <a:r>
              <a:rPr lang="en-GB" sz="2300" dirty="0" smtClean="0"/>
              <a:t>Stating the </a:t>
            </a:r>
            <a:r>
              <a:rPr lang="en-GB" sz="2300" b="1" dirty="0" smtClean="0"/>
              <a:t>want</a:t>
            </a:r>
            <a:r>
              <a:rPr lang="en-GB" sz="2300" dirty="0" smtClean="0"/>
              <a:t> and not proving the </a:t>
            </a:r>
            <a:r>
              <a:rPr lang="en-GB" sz="2300" b="1" dirty="0" smtClean="0"/>
              <a:t>need</a:t>
            </a:r>
            <a:r>
              <a:rPr lang="en-GB" sz="2300" dirty="0" smtClean="0"/>
              <a:t>: letters of support don’t prove need</a:t>
            </a:r>
          </a:p>
          <a:p>
            <a:pPr marL="285750" indent="-285750">
              <a:buFont typeface="Wingdings" panose="05000000000000000000" pitchFamily="2" charset="2"/>
              <a:buChar char="Ø"/>
            </a:pPr>
            <a:r>
              <a:rPr lang="en-GB" sz="2300" dirty="0"/>
              <a:t>F</a:t>
            </a:r>
            <a:r>
              <a:rPr lang="en-GB" sz="2300" dirty="0" smtClean="0"/>
              <a:t>ailing </a:t>
            </a:r>
            <a:r>
              <a:rPr lang="en-GB" sz="2300" dirty="0"/>
              <a:t>to consider the displacement impact on other similar facilities </a:t>
            </a:r>
            <a:r>
              <a:rPr lang="en-GB" sz="2300" dirty="0" smtClean="0"/>
              <a:t>nearby</a:t>
            </a:r>
          </a:p>
          <a:p>
            <a:pPr marL="285750" indent="-285750">
              <a:buFont typeface="Wingdings" panose="05000000000000000000" pitchFamily="2" charset="2"/>
              <a:buChar char="Ø"/>
            </a:pPr>
            <a:r>
              <a:rPr lang="en-GB" sz="2300" dirty="0"/>
              <a:t>U</a:t>
            </a:r>
            <a:r>
              <a:rPr lang="en-GB" sz="2300" dirty="0" smtClean="0"/>
              <a:t>nrealistically </a:t>
            </a:r>
            <a:r>
              <a:rPr lang="en-GB" sz="2300" dirty="0"/>
              <a:t>low </a:t>
            </a:r>
            <a:r>
              <a:rPr lang="en-GB" sz="2300" dirty="0" smtClean="0"/>
              <a:t>capital and operational cost projections</a:t>
            </a:r>
          </a:p>
          <a:p>
            <a:pPr marL="285750" indent="-285750">
              <a:buFont typeface="Wingdings" panose="05000000000000000000" pitchFamily="2" charset="2"/>
              <a:buChar char="Ø"/>
            </a:pPr>
            <a:r>
              <a:rPr lang="en-GB" sz="2300" dirty="0"/>
              <a:t>O</a:t>
            </a:r>
            <a:r>
              <a:rPr lang="en-GB" sz="2300" dirty="0" smtClean="0"/>
              <a:t>verly </a:t>
            </a:r>
            <a:r>
              <a:rPr lang="en-GB" sz="2300" dirty="0"/>
              <a:t>ambitious projects for areas with low population </a:t>
            </a:r>
            <a:r>
              <a:rPr lang="en-GB" sz="2300" dirty="0" smtClean="0"/>
              <a:t>density</a:t>
            </a:r>
          </a:p>
          <a:p>
            <a:pPr marL="285750" indent="-285750">
              <a:buFont typeface="Wingdings" panose="05000000000000000000" pitchFamily="2" charset="2"/>
              <a:buChar char="Ø"/>
            </a:pPr>
            <a:r>
              <a:rPr lang="en-GB" sz="2300" b="1" dirty="0" smtClean="0"/>
              <a:t>Project</a:t>
            </a:r>
            <a:r>
              <a:rPr lang="en-GB" sz="2300" dirty="0" smtClean="0"/>
              <a:t> led rather than </a:t>
            </a:r>
            <a:r>
              <a:rPr lang="en-GB" sz="2300" b="1" dirty="0" smtClean="0"/>
              <a:t>objective</a:t>
            </a:r>
            <a:r>
              <a:rPr lang="en-GB" sz="2300" dirty="0" smtClean="0"/>
              <a:t> led business case e.g.:</a:t>
            </a:r>
          </a:p>
          <a:p>
            <a:r>
              <a:rPr lang="en-GB" sz="2300" dirty="0" smtClean="0"/>
              <a:t>	</a:t>
            </a:r>
            <a:r>
              <a:rPr lang="en-GB" sz="2300" b="1" dirty="0" smtClean="0"/>
              <a:t>Objective</a:t>
            </a:r>
            <a:r>
              <a:rPr lang="en-GB" sz="2300" dirty="0" smtClean="0"/>
              <a:t>: to build a sports hall -v- to increase female participation by xx</a:t>
            </a:r>
          </a:p>
          <a:p>
            <a:pPr marL="285750" indent="-285750">
              <a:buFont typeface="Wingdings" panose="05000000000000000000" pitchFamily="2" charset="2"/>
              <a:buChar char="Ø"/>
            </a:pPr>
            <a:r>
              <a:rPr lang="en-GB" sz="2300" dirty="0"/>
              <a:t>F</a:t>
            </a:r>
            <a:r>
              <a:rPr lang="en-GB" sz="2300" dirty="0" smtClean="0"/>
              <a:t>ailing </a:t>
            </a:r>
            <a:r>
              <a:rPr lang="en-GB" sz="2300" dirty="0"/>
              <a:t>to </a:t>
            </a:r>
            <a:r>
              <a:rPr lang="en-GB" sz="2300" dirty="0" smtClean="0"/>
              <a:t>show how the project will be used to achieve the objectives: </a:t>
            </a:r>
          </a:p>
          <a:p>
            <a:pPr lvl="2"/>
            <a:r>
              <a:rPr lang="en-GB" sz="2300" b="1" dirty="0" smtClean="0"/>
              <a:t>The Development Plan should tell the </a:t>
            </a:r>
            <a:r>
              <a:rPr lang="en-GB" sz="2300" b="1" u="sng" dirty="0" smtClean="0"/>
              <a:t>how</a:t>
            </a:r>
            <a:endParaRPr lang="en-GB" sz="2300" b="1" u="sng" dirty="0"/>
          </a:p>
          <a:p>
            <a:pPr marL="285750" indent="-285750">
              <a:buFont typeface="Wingdings" panose="05000000000000000000" pitchFamily="2" charset="2"/>
              <a:buChar char="Ø"/>
            </a:pPr>
            <a:r>
              <a:rPr lang="en-GB" sz="2300" dirty="0"/>
              <a:t>F</a:t>
            </a:r>
            <a:r>
              <a:rPr lang="en-GB" sz="2300" dirty="0" smtClean="0"/>
              <a:t>ailing </a:t>
            </a:r>
            <a:r>
              <a:rPr lang="en-GB" sz="2300" dirty="0"/>
              <a:t>to demonstrate how a project will service the whole community </a:t>
            </a:r>
            <a:r>
              <a:rPr lang="en-GB" sz="2300" dirty="0" smtClean="0"/>
              <a:t>not just the members</a:t>
            </a:r>
            <a:endParaRPr lang="en-GB" sz="2300" dirty="0"/>
          </a:p>
        </p:txBody>
      </p:sp>
    </p:spTree>
    <p:extLst>
      <p:ext uri="{BB962C8B-B14F-4D97-AF65-F5344CB8AC3E}">
        <p14:creationId xmlns:p14="http://schemas.microsoft.com/office/powerpoint/2010/main" val="1036272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0466" y="2125241"/>
            <a:ext cx="9624060" cy="4678204"/>
          </a:xfrm>
        </p:spPr>
        <p:txBody>
          <a:bodyPr/>
          <a:lstStyle/>
          <a:p>
            <a:pPr marL="571500" indent="-571500">
              <a:buFont typeface="Wingdings" panose="05000000000000000000" pitchFamily="2" charset="2"/>
              <a:buChar char="Ø"/>
            </a:pPr>
            <a:r>
              <a:rPr lang="en-GB" sz="2800" dirty="0" smtClean="0"/>
              <a:t>Apply for mentor support (if required)</a:t>
            </a:r>
          </a:p>
          <a:p>
            <a:pPr marL="571500" indent="-571500">
              <a:buFont typeface="Wingdings" panose="05000000000000000000" pitchFamily="2" charset="2"/>
              <a:buChar char="Ø"/>
            </a:pPr>
            <a:r>
              <a:rPr lang="en-GB" sz="2800" dirty="0" smtClean="0"/>
              <a:t>Express your interest on the registration sheet tonight</a:t>
            </a:r>
          </a:p>
          <a:p>
            <a:pPr marL="571500" indent="-571500">
              <a:buFont typeface="Wingdings" panose="05000000000000000000" pitchFamily="2" charset="2"/>
              <a:buChar char="Ø"/>
            </a:pPr>
            <a:r>
              <a:rPr lang="en-GB" sz="2800" dirty="0" smtClean="0"/>
              <a:t>Initial project scoping meeting with relevant Head of Service</a:t>
            </a:r>
          </a:p>
          <a:p>
            <a:pPr marL="571500" indent="-571500">
              <a:buFont typeface="Wingdings" panose="05000000000000000000" pitchFamily="2" charset="2"/>
              <a:buChar char="Ø"/>
            </a:pPr>
            <a:r>
              <a:rPr lang="en-GB" sz="2800" dirty="0" smtClean="0"/>
              <a:t>Develop application and business case</a:t>
            </a:r>
          </a:p>
          <a:p>
            <a:pPr marL="571500" indent="-571500">
              <a:buFont typeface="Wingdings" panose="05000000000000000000" pitchFamily="2" charset="2"/>
              <a:buChar char="Ø"/>
            </a:pPr>
            <a:r>
              <a:rPr lang="en-GB" sz="2800" dirty="0" smtClean="0"/>
              <a:t>Submit all required information on/before noon on 26 May</a:t>
            </a:r>
          </a:p>
          <a:p>
            <a:pPr marL="571500" indent="-571500">
              <a:buFont typeface="Wingdings" panose="05000000000000000000" pitchFamily="2" charset="2"/>
              <a:buChar char="Ø"/>
            </a:pPr>
            <a:r>
              <a:rPr lang="en-GB" sz="2800" dirty="0" smtClean="0"/>
              <a:t>Assessment period to end July</a:t>
            </a:r>
          </a:p>
          <a:p>
            <a:pPr marL="571500" indent="-571500">
              <a:buFont typeface="Wingdings" panose="05000000000000000000" pitchFamily="2" charset="2"/>
              <a:buChar char="Ø"/>
            </a:pPr>
            <a:r>
              <a:rPr lang="en-GB" sz="2800" dirty="0" smtClean="0"/>
              <a:t>Minimum quality threshold: 70%</a:t>
            </a:r>
          </a:p>
          <a:p>
            <a:pPr marL="571500" indent="-571500">
              <a:buFont typeface="Wingdings" panose="05000000000000000000" pitchFamily="2" charset="2"/>
              <a:buChar char="Ø"/>
            </a:pPr>
            <a:r>
              <a:rPr lang="en-GB" sz="2800" dirty="0" smtClean="0"/>
              <a:t>Council Decisions: third quarter (subject to report schedule)</a:t>
            </a:r>
          </a:p>
          <a:p>
            <a:pPr marL="571500" indent="-571500">
              <a:buFont typeface="Wingdings" panose="05000000000000000000" pitchFamily="2" charset="2"/>
              <a:buChar char="Ø"/>
            </a:pPr>
            <a:r>
              <a:rPr lang="en-GB" sz="2800" dirty="0" smtClean="0"/>
              <a:t>Notification of successful unsuccessful applicants </a:t>
            </a:r>
          </a:p>
          <a:p>
            <a:pPr marL="571500" indent="-571500">
              <a:buFont typeface="Wingdings" panose="05000000000000000000" pitchFamily="2" charset="2"/>
              <a:buChar char="Ø"/>
            </a:pPr>
            <a:r>
              <a:rPr lang="en-GB" sz="2800" dirty="0" smtClean="0"/>
              <a:t>Unfunded applications over 70%: offered waiting list</a:t>
            </a:r>
          </a:p>
          <a:p>
            <a:pPr marL="571500" indent="-571500">
              <a:buFont typeface="Wingdings" panose="05000000000000000000" pitchFamily="2" charset="2"/>
              <a:buChar char="Ø"/>
            </a:pPr>
            <a:endParaRPr lang="en-GB" sz="2400" dirty="0" smtClean="0"/>
          </a:p>
        </p:txBody>
      </p:sp>
      <p:sp>
        <p:nvSpPr>
          <p:cNvPr id="2" name="TextBox 1"/>
          <p:cNvSpPr txBox="1"/>
          <p:nvPr/>
        </p:nvSpPr>
        <p:spPr>
          <a:xfrm>
            <a:off x="3906540" y="541065"/>
            <a:ext cx="2771913" cy="707886"/>
          </a:xfrm>
          <a:prstGeom prst="rect">
            <a:avLst/>
          </a:prstGeom>
          <a:noFill/>
        </p:spPr>
        <p:txBody>
          <a:bodyPr wrap="none" rtlCol="0">
            <a:spAutoFit/>
          </a:bodyPr>
          <a:lstStyle/>
          <a:p>
            <a:pPr lvl="0"/>
            <a:r>
              <a:rPr lang="en-GB" sz="4000" b="1" kern="0" dirty="0">
                <a:solidFill>
                  <a:prstClr val="white"/>
                </a:solidFill>
              </a:rPr>
              <a:t>What next? </a:t>
            </a:r>
          </a:p>
        </p:txBody>
      </p:sp>
    </p:spTree>
    <p:extLst>
      <p:ext uri="{BB962C8B-B14F-4D97-AF65-F5344CB8AC3E}">
        <p14:creationId xmlns:p14="http://schemas.microsoft.com/office/powerpoint/2010/main" val="1047677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514"/>
            <a:ext cx="9624060" cy="1231106"/>
          </a:xfrm>
        </p:spPr>
        <p:txBody>
          <a:bodyPr/>
          <a:lstStyle/>
          <a:p>
            <a:pPr algn="r"/>
            <a:r>
              <a:rPr lang="en-GB" sz="4000" dirty="0" smtClean="0">
                <a:solidFill>
                  <a:schemeClr val="bg1"/>
                </a:solidFill>
              </a:rPr>
              <a:t>Sport &amp; Wellbeing objectives:</a:t>
            </a:r>
            <a:br>
              <a:rPr lang="en-GB" sz="4000" dirty="0" smtClean="0">
                <a:solidFill>
                  <a:schemeClr val="bg1"/>
                </a:solidFill>
              </a:rPr>
            </a:br>
            <a:r>
              <a:rPr lang="en-GB" sz="4000" dirty="0" smtClean="0">
                <a:solidFill>
                  <a:schemeClr val="bg1"/>
                </a:solidFill>
              </a:rPr>
              <a:t>Wendy McCullough</a:t>
            </a:r>
            <a:endParaRPr lang="en-GB" sz="4000" dirty="0">
              <a:solidFill>
                <a:schemeClr val="bg1"/>
              </a:solidFill>
            </a:endParaRPr>
          </a:p>
        </p:txBody>
      </p:sp>
      <p:sp>
        <p:nvSpPr>
          <p:cNvPr id="3" name="Text Placeholder 2"/>
          <p:cNvSpPr>
            <a:spLocks noGrp="1"/>
          </p:cNvSpPr>
          <p:nvPr>
            <p:ph type="body" idx="1"/>
          </p:nvPr>
        </p:nvSpPr>
        <p:spPr>
          <a:xfrm>
            <a:off x="1386260" y="1739455"/>
            <a:ext cx="8772470" cy="4708981"/>
          </a:xfrm>
        </p:spPr>
        <p:txBody>
          <a:bodyPr/>
          <a:lstStyle/>
          <a:p>
            <a:endParaRPr lang="en-GB" dirty="0"/>
          </a:p>
          <a:p>
            <a:r>
              <a:rPr lang="en-GB" sz="2400" b="1" dirty="0" smtClean="0"/>
              <a:t>The </a:t>
            </a:r>
            <a:r>
              <a:rPr lang="en-GB" sz="2400" b="1" dirty="0"/>
              <a:t>Sport &amp; Wellbeing Service Level Mandate is focused on the following; </a:t>
            </a:r>
            <a:endParaRPr lang="en-GB" sz="2400" dirty="0"/>
          </a:p>
          <a:p>
            <a:r>
              <a:rPr lang="en-GB" sz="2400" dirty="0"/>
              <a:t>The provision of: </a:t>
            </a:r>
          </a:p>
          <a:p>
            <a:pPr marL="285750" indent="-285750">
              <a:buFont typeface="Arial" panose="020B0604020202020204" pitchFamily="34" charset="0"/>
              <a:buChar char="•"/>
            </a:pPr>
            <a:r>
              <a:rPr lang="en-GB" sz="2400" dirty="0" smtClean="0"/>
              <a:t>High </a:t>
            </a:r>
            <a:r>
              <a:rPr lang="en-GB" sz="2400" dirty="0"/>
              <a:t>quality leisure and sports services, </a:t>
            </a:r>
          </a:p>
          <a:p>
            <a:pPr marL="285750" indent="-285750">
              <a:buFont typeface="Arial" panose="020B0604020202020204" pitchFamily="34" charset="0"/>
              <a:buChar char="•"/>
            </a:pPr>
            <a:r>
              <a:rPr lang="en-GB" sz="2400" dirty="0" smtClean="0"/>
              <a:t>Accessible </a:t>
            </a:r>
            <a:r>
              <a:rPr lang="en-GB" sz="2400" dirty="0"/>
              <a:t>to all via need based programmes and; </a:t>
            </a:r>
          </a:p>
          <a:p>
            <a:pPr marL="285750" indent="-285750">
              <a:buFont typeface="Arial" panose="020B0604020202020204" pitchFamily="34" charset="0"/>
              <a:buChar char="•"/>
            </a:pPr>
            <a:r>
              <a:rPr lang="en-GB" sz="2400" dirty="0" smtClean="0"/>
              <a:t>Sustainable </a:t>
            </a:r>
            <a:r>
              <a:rPr lang="en-GB" sz="2400" dirty="0"/>
              <a:t>facility provision, enhanced by: </a:t>
            </a:r>
          </a:p>
          <a:p>
            <a:pPr marL="285750" indent="-285750">
              <a:buFont typeface="Arial" panose="020B0604020202020204" pitchFamily="34" charset="0"/>
              <a:buChar char="•"/>
            </a:pPr>
            <a:r>
              <a:rPr lang="en-GB" sz="2400" dirty="0" smtClean="0"/>
              <a:t>Effective </a:t>
            </a:r>
            <a:r>
              <a:rPr lang="en-GB" sz="2400" dirty="0"/>
              <a:t>partnership working. </a:t>
            </a:r>
          </a:p>
          <a:p>
            <a:endParaRPr lang="en-GB" sz="2400" dirty="0"/>
          </a:p>
          <a:p>
            <a:r>
              <a:rPr lang="en-GB" sz="2400" dirty="0"/>
              <a:t>The provision of the above is designed to create: </a:t>
            </a:r>
          </a:p>
          <a:p>
            <a:pPr marL="285750" indent="-285750">
              <a:buFont typeface="Arial" panose="020B0604020202020204" pitchFamily="34" charset="0"/>
              <a:buChar char="•"/>
            </a:pPr>
            <a:r>
              <a:rPr lang="en-GB" sz="2400" dirty="0" smtClean="0"/>
              <a:t>Increased </a:t>
            </a:r>
            <a:r>
              <a:rPr lang="en-GB" sz="2400" dirty="0"/>
              <a:t>levels of participation in physical activity, </a:t>
            </a:r>
          </a:p>
          <a:p>
            <a:pPr marL="285750" indent="-285750">
              <a:buFont typeface="Arial" panose="020B0604020202020204" pitchFamily="34" charset="0"/>
              <a:buChar char="•"/>
            </a:pPr>
            <a:r>
              <a:rPr lang="en-GB" sz="2400" dirty="0" smtClean="0"/>
              <a:t>Improved </a:t>
            </a:r>
            <a:r>
              <a:rPr lang="en-GB" sz="2400" dirty="0"/>
              <a:t>health and well-being and; </a:t>
            </a:r>
          </a:p>
          <a:p>
            <a:pPr marL="285750" indent="-285750">
              <a:buFont typeface="Arial" panose="020B0604020202020204" pitchFamily="34" charset="0"/>
              <a:buChar char="•"/>
            </a:pPr>
            <a:r>
              <a:rPr lang="en-GB" sz="2400" dirty="0" smtClean="0"/>
              <a:t>An </a:t>
            </a:r>
            <a:r>
              <a:rPr lang="en-GB" sz="2400" dirty="0"/>
              <a:t>enhanced quality of life. </a:t>
            </a:r>
          </a:p>
        </p:txBody>
      </p:sp>
    </p:spTree>
    <p:extLst>
      <p:ext uri="{BB962C8B-B14F-4D97-AF65-F5344CB8AC3E}">
        <p14:creationId xmlns:p14="http://schemas.microsoft.com/office/powerpoint/2010/main" val="1490726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514"/>
            <a:ext cx="9624060" cy="1107996"/>
          </a:xfrm>
        </p:spPr>
        <p:txBody>
          <a:bodyPr/>
          <a:lstStyle/>
          <a:p>
            <a:pPr algn="r"/>
            <a:r>
              <a:rPr lang="en-GB" sz="4000" dirty="0" smtClean="0">
                <a:solidFill>
                  <a:schemeClr val="bg1"/>
                </a:solidFill>
              </a:rPr>
              <a:t>Influencing Investment Criteria</a:t>
            </a:r>
            <a:br>
              <a:rPr lang="en-GB" sz="4000" dirty="0" smtClean="0">
                <a:solidFill>
                  <a:schemeClr val="bg1"/>
                </a:solidFill>
              </a:rPr>
            </a:br>
            <a:r>
              <a:rPr lang="en-GB" sz="1600" dirty="0" smtClean="0">
                <a:solidFill>
                  <a:schemeClr val="bg1"/>
                </a:solidFill>
              </a:rPr>
              <a:t>CC&amp;GBC </a:t>
            </a:r>
            <a:r>
              <a:rPr lang="en-GB" sz="1600" dirty="0">
                <a:solidFill>
                  <a:schemeClr val="bg1"/>
                </a:solidFill>
              </a:rPr>
              <a:t>Facilities Strategy document 2015:</a:t>
            </a:r>
            <a:br>
              <a:rPr lang="en-GB" sz="1600" dirty="0">
                <a:solidFill>
                  <a:schemeClr val="bg1"/>
                </a:solidFill>
              </a:rPr>
            </a:br>
            <a:endParaRPr lang="en-GB" sz="1600" dirty="0">
              <a:solidFill>
                <a:schemeClr val="bg1"/>
              </a:solidFill>
            </a:endParaRPr>
          </a:p>
        </p:txBody>
      </p:sp>
      <p:sp>
        <p:nvSpPr>
          <p:cNvPr id="3" name="Text Placeholder 2"/>
          <p:cNvSpPr>
            <a:spLocks noGrp="1"/>
          </p:cNvSpPr>
          <p:nvPr>
            <p:ph type="body" idx="1"/>
          </p:nvPr>
        </p:nvSpPr>
        <p:spPr>
          <a:xfrm>
            <a:off x="534670" y="1739455"/>
            <a:ext cx="9624060" cy="5262979"/>
          </a:xfrm>
        </p:spPr>
        <p:txBody>
          <a:bodyPr/>
          <a:lstStyle/>
          <a:p>
            <a:endParaRPr lang="en-GB" sz="3600" dirty="0"/>
          </a:p>
          <a:p>
            <a:pPr marL="285750" indent="-285750">
              <a:buFont typeface="Arial" panose="020B0604020202020204" pitchFamily="34" charset="0"/>
              <a:buChar char="•"/>
            </a:pPr>
            <a:r>
              <a:rPr lang="en-GB" sz="3200" b="1" i="1" dirty="0" smtClean="0"/>
              <a:t>Self </a:t>
            </a:r>
            <a:r>
              <a:rPr lang="en-GB" sz="3200" b="1" i="1" dirty="0"/>
              <a:t>financing – after other receipts and grants, cost of finance required is ‘’covered’’ by reduction in subsidy (income growth, operating cost reduction and lifecycle cost reduction) - without need for rates increase. </a:t>
            </a:r>
            <a:endParaRPr lang="en-GB" sz="3200" b="1" i="1" dirty="0" smtClean="0"/>
          </a:p>
          <a:p>
            <a:endParaRPr lang="en-GB" sz="3200" dirty="0"/>
          </a:p>
          <a:p>
            <a:pPr marL="285750" indent="-285750">
              <a:buFont typeface="Arial" panose="020B0604020202020204" pitchFamily="34" charset="0"/>
              <a:buChar char="•"/>
            </a:pPr>
            <a:r>
              <a:rPr lang="en-GB" sz="3200" b="1" i="1" dirty="0" smtClean="0"/>
              <a:t>Supported </a:t>
            </a:r>
            <a:r>
              <a:rPr lang="en-GB" sz="3200" b="1" i="1" dirty="0"/>
              <a:t>by an outline business case (OBC). </a:t>
            </a:r>
            <a:endParaRPr lang="en-GB" sz="3200" b="1" i="1" dirty="0" smtClean="0"/>
          </a:p>
          <a:p>
            <a:endParaRPr lang="en-GB" sz="3200" dirty="0"/>
          </a:p>
          <a:p>
            <a:pPr marL="285750" indent="-285750">
              <a:buFont typeface="Arial" panose="020B0604020202020204" pitchFamily="34" charset="0"/>
              <a:buChar char="•"/>
            </a:pPr>
            <a:r>
              <a:rPr lang="en-GB" sz="3200" b="1" i="1" dirty="0" smtClean="0"/>
              <a:t>Net </a:t>
            </a:r>
            <a:r>
              <a:rPr lang="en-GB" sz="3200" b="1" i="1" dirty="0"/>
              <a:t>contributors to meet overall requirements for wider CC&amp;G needs. </a:t>
            </a:r>
            <a:endParaRPr lang="en-GB" sz="3200" dirty="0"/>
          </a:p>
          <a:p>
            <a:endParaRPr lang="en-GB" dirty="0"/>
          </a:p>
        </p:txBody>
      </p:sp>
    </p:spTree>
    <p:extLst>
      <p:ext uri="{BB962C8B-B14F-4D97-AF65-F5344CB8AC3E}">
        <p14:creationId xmlns:p14="http://schemas.microsoft.com/office/powerpoint/2010/main" val="133975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670" y="1739455"/>
            <a:ext cx="9624060" cy="5447645"/>
          </a:xfrm>
        </p:spPr>
        <p:txBody>
          <a:bodyPr/>
          <a:lstStyle/>
          <a:p>
            <a:pPr marL="285750" indent="-285750">
              <a:buFont typeface="Arial" panose="020B0604020202020204" pitchFamily="34" charset="0"/>
              <a:buChar char="•"/>
            </a:pPr>
            <a:r>
              <a:rPr lang="en-GB" sz="2400" b="1" i="1" dirty="0"/>
              <a:t>Quantity - where is the unmet demand that can be met by the investment (existing or proposed facilities)? </a:t>
            </a:r>
            <a:endParaRPr lang="en-GB" sz="2400" b="1" i="1" dirty="0" smtClean="0"/>
          </a:p>
          <a:p>
            <a:endParaRPr lang="en-GB" sz="2400" dirty="0"/>
          </a:p>
          <a:p>
            <a:pPr marL="285750" indent="-285750">
              <a:buFont typeface="Arial" panose="020B0604020202020204" pitchFamily="34" charset="0"/>
              <a:buChar char="•"/>
            </a:pPr>
            <a:r>
              <a:rPr lang="en-GB" sz="2400" b="1" i="1" dirty="0"/>
              <a:t>Location – could investment (in new / improved facilities) ‘’reach’’ sufficient numbers of beneficiaries, and what would the per capita subsidy be for those beneficiaries? </a:t>
            </a:r>
            <a:endParaRPr lang="en-GB" sz="2400" b="1" i="1" dirty="0" smtClean="0"/>
          </a:p>
          <a:p>
            <a:endParaRPr lang="en-GB" sz="2400" dirty="0"/>
          </a:p>
          <a:p>
            <a:pPr marL="285750" indent="-285750">
              <a:buFont typeface="Arial" panose="020B0604020202020204" pitchFamily="34" charset="0"/>
              <a:buChar char="•"/>
            </a:pPr>
            <a:r>
              <a:rPr lang="en-GB" sz="2400" b="1" i="1" dirty="0"/>
              <a:t>Quality – even if an existing facility can meet demand, is it of such poor quality (due to design / specification or condition) that it is (or will become) unfit for purpose (economic life expectancy)? </a:t>
            </a:r>
            <a:endParaRPr lang="en-GB" sz="2400" b="1" i="1" dirty="0" smtClean="0"/>
          </a:p>
          <a:p>
            <a:endParaRPr lang="en-GB" sz="2400" dirty="0"/>
          </a:p>
          <a:p>
            <a:pPr marL="285750" indent="-285750">
              <a:buFont typeface="Arial" panose="020B0604020202020204" pitchFamily="34" charset="0"/>
              <a:buChar char="•"/>
            </a:pPr>
            <a:r>
              <a:rPr lang="en-GB" sz="2400" b="1" i="1" dirty="0"/>
              <a:t>Viability – is the level of revenue subsidy affordable / at higher levels than other facilities, and is potential for usage growth limited (for example by catchment size)? </a:t>
            </a:r>
            <a:endParaRPr lang="en-GB" sz="2400" dirty="0"/>
          </a:p>
          <a:p>
            <a:endParaRPr lang="en-GB" dirty="0"/>
          </a:p>
        </p:txBody>
      </p:sp>
    </p:spTree>
    <p:extLst>
      <p:ext uri="{BB962C8B-B14F-4D97-AF65-F5344CB8AC3E}">
        <p14:creationId xmlns:p14="http://schemas.microsoft.com/office/powerpoint/2010/main" val="22767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670" y="1739455"/>
            <a:ext cx="9624060" cy="5078313"/>
          </a:xfrm>
        </p:spPr>
        <p:txBody>
          <a:bodyPr/>
          <a:lstStyle/>
          <a:p>
            <a:pPr marL="285750" indent="-285750">
              <a:buFont typeface="Arial" panose="020B0604020202020204" pitchFamily="34" charset="0"/>
              <a:buChar char="•"/>
            </a:pPr>
            <a:r>
              <a:rPr lang="en-GB" sz="2400" b="1" i="1" dirty="0"/>
              <a:t>Accessibility – will the (existing or proposed) facility be more / less accessible for particular user groups (disabled people etc.) and within reach of adequate catchment? </a:t>
            </a:r>
            <a:endParaRPr lang="en-GB" sz="2400" b="1" i="1" dirty="0" smtClean="0"/>
          </a:p>
          <a:p>
            <a:endParaRPr lang="en-GB" sz="2400" dirty="0"/>
          </a:p>
          <a:p>
            <a:pPr marL="285750" indent="-285750">
              <a:buFont typeface="Arial" panose="020B0604020202020204" pitchFamily="34" charset="0"/>
              <a:buChar char="•"/>
            </a:pPr>
            <a:r>
              <a:rPr lang="en-GB" sz="2400" b="1" i="1" dirty="0"/>
              <a:t>Universal Access – can the (existing or proposed) facility increase its amenity value by becoming more universally accessible (club, schools, church and community facilities etc.)? </a:t>
            </a:r>
            <a:endParaRPr lang="en-GB" sz="2400" b="1" i="1" dirty="0" smtClean="0"/>
          </a:p>
          <a:p>
            <a:endParaRPr lang="en-GB" sz="2400" dirty="0"/>
          </a:p>
          <a:p>
            <a:pPr marL="285750" indent="-285750">
              <a:buFont typeface="Arial" panose="020B0604020202020204" pitchFamily="34" charset="0"/>
              <a:buChar char="•"/>
            </a:pPr>
            <a:r>
              <a:rPr lang="en-GB" sz="2400" b="1" i="1" dirty="0"/>
              <a:t>Wider value propositions – to what extent does the (existing or proposed) facility deliver against wider criteria including sustaining the tourist economy, meeting needs of temporary / seasonal residents , delivering benefits to the local economy, and meeting regional needs (specialist facilities with greater “reach”)? </a:t>
            </a:r>
            <a:endParaRPr lang="en-GB" sz="2400" dirty="0"/>
          </a:p>
          <a:p>
            <a:endParaRPr lang="en-GB" dirty="0"/>
          </a:p>
        </p:txBody>
      </p:sp>
    </p:spTree>
    <p:extLst>
      <p:ext uri="{BB962C8B-B14F-4D97-AF65-F5344CB8AC3E}">
        <p14:creationId xmlns:p14="http://schemas.microsoft.com/office/powerpoint/2010/main" val="2834811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71" y="-268424"/>
            <a:ext cx="10083800" cy="75628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480" y="3359781"/>
            <a:ext cx="3970441" cy="2965423"/>
          </a:xfrm>
          <a:prstGeom prst="rect">
            <a:avLst/>
          </a:prstGeom>
        </p:spPr>
      </p:pic>
      <p:sp>
        <p:nvSpPr>
          <p:cNvPr id="6" name="TextBox 5"/>
          <p:cNvSpPr txBox="1"/>
          <p:nvPr/>
        </p:nvSpPr>
        <p:spPr>
          <a:xfrm>
            <a:off x="621875" y="1621851"/>
            <a:ext cx="9449650" cy="1925142"/>
          </a:xfrm>
          <a:prstGeom prst="rect">
            <a:avLst/>
          </a:prstGeom>
          <a:noFill/>
        </p:spPr>
        <p:txBody>
          <a:bodyPr wrap="square" rtlCol="0">
            <a:spAutoFit/>
          </a:bodyPr>
          <a:lstStyle/>
          <a:p>
            <a:pPr algn="ctr"/>
            <a:r>
              <a:rPr lang="en-GB" sz="4000" b="1" dirty="0">
                <a:solidFill>
                  <a:srgbClr val="8064A2"/>
                </a:solidFill>
                <a:latin typeface="Arial" panose="020B0604020202020204" pitchFamily="34" charset="0"/>
                <a:cs typeface="Arial" panose="020B0604020202020204" pitchFamily="34" charset="0"/>
              </a:rPr>
              <a:t>Strategic Framework for </a:t>
            </a:r>
          </a:p>
          <a:p>
            <a:pPr algn="ctr"/>
            <a:r>
              <a:rPr lang="en-GB" sz="4000" b="1" dirty="0">
                <a:solidFill>
                  <a:srgbClr val="8064A2"/>
                </a:solidFill>
                <a:latin typeface="Arial" panose="020B0604020202020204" pitchFamily="34" charset="0"/>
                <a:cs typeface="Arial" panose="020B0604020202020204" pitchFamily="34" charset="0"/>
              </a:rPr>
              <a:t>Community Centre </a:t>
            </a:r>
            <a:r>
              <a:rPr lang="en-GB" sz="4000" b="1" dirty="0" smtClean="0">
                <a:solidFill>
                  <a:srgbClr val="8064A2"/>
                </a:solidFill>
                <a:latin typeface="Arial" panose="020B0604020202020204" pitchFamily="34" charset="0"/>
                <a:cs typeface="Arial" panose="020B0604020202020204" pitchFamily="34" charset="0"/>
              </a:rPr>
              <a:t>Provision:</a:t>
            </a:r>
          </a:p>
          <a:p>
            <a:pPr algn="ctr"/>
            <a:r>
              <a:rPr lang="en-GB" sz="4000" b="1" dirty="0" smtClean="0">
                <a:solidFill>
                  <a:srgbClr val="8064A2"/>
                </a:solidFill>
                <a:latin typeface="Arial" panose="020B0604020202020204" pitchFamily="34" charset="0"/>
                <a:cs typeface="Arial" panose="020B0604020202020204" pitchFamily="34" charset="0"/>
              </a:rPr>
              <a:t>Louise Scullion</a:t>
            </a:r>
            <a:endParaRPr lang="en-GB" sz="4000" b="1" dirty="0">
              <a:solidFill>
                <a:srgbClr val="8064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954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27" y="-268424"/>
            <a:ext cx="10083800" cy="7562849"/>
          </a:xfrm>
          <a:prstGeom prst="rect">
            <a:avLst/>
          </a:prstGeom>
        </p:spPr>
      </p:pic>
      <p:sp>
        <p:nvSpPr>
          <p:cNvPr id="6" name="TextBox 5"/>
          <p:cNvSpPr txBox="1"/>
          <p:nvPr/>
        </p:nvSpPr>
        <p:spPr>
          <a:xfrm>
            <a:off x="423353" y="1399161"/>
            <a:ext cx="9846694" cy="6711453"/>
          </a:xfrm>
          <a:prstGeom prst="rect">
            <a:avLst/>
          </a:prstGeom>
          <a:noFill/>
        </p:spPr>
        <p:txBody>
          <a:bodyPr wrap="square" rtlCol="0">
            <a:spAutoFit/>
          </a:bodyPr>
          <a:lstStyle/>
          <a:p>
            <a:endParaRPr lang="en-GB" sz="1985" dirty="0">
              <a:solidFill>
                <a:prstClr val="black"/>
              </a:solidFill>
              <a:latin typeface="Arial" panose="020B0604020202020204" pitchFamily="34" charset="0"/>
              <a:cs typeface="Arial" panose="020B0604020202020204" pitchFamily="34" charset="0"/>
            </a:endParaRPr>
          </a:p>
          <a:p>
            <a:r>
              <a:rPr lang="en-GB" sz="2206" b="1" dirty="0">
                <a:solidFill>
                  <a:srgbClr val="8064A2"/>
                </a:solidFill>
                <a:latin typeface="Arial" panose="020B0604020202020204" pitchFamily="34" charset="0"/>
                <a:cs typeface="Arial" panose="020B0604020202020204" pitchFamily="34" charset="0"/>
              </a:rPr>
              <a:t>Purpose </a:t>
            </a:r>
            <a:r>
              <a:rPr lang="en-GB" sz="2206" dirty="0">
                <a:solidFill>
                  <a:prstClr val="black"/>
                </a:solidFill>
                <a:latin typeface="Arial" panose="020B0604020202020204" pitchFamily="34" charset="0"/>
                <a:cs typeface="Arial" panose="020B0604020202020204" pitchFamily="34" charset="0"/>
              </a:rPr>
              <a:t>To provide a process to proactively identify gaps in Community Centre provision across the Borough and to guide how Council works towards addressing gaps</a:t>
            </a:r>
          </a:p>
          <a:p>
            <a:endParaRPr lang="en-GB" sz="2206" dirty="0">
              <a:solidFill>
                <a:prstClr val="black"/>
              </a:solidFill>
              <a:latin typeface="Arial" panose="020B0604020202020204" pitchFamily="34" charset="0"/>
              <a:cs typeface="Arial" panose="020B0604020202020204" pitchFamily="34" charset="0"/>
            </a:endParaRPr>
          </a:p>
          <a:p>
            <a:r>
              <a:rPr lang="en-GB" sz="2206" b="1" dirty="0">
                <a:solidFill>
                  <a:srgbClr val="8064A2"/>
                </a:solidFill>
                <a:latin typeface="Arial" panose="020B0604020202020204" pitchFamily="34" charset="0"/>
                <a:cs typeface="Arial" panose="020B0604020202020204" pitchFamily="34" charset="0"/>
              </a:rPr>
              <a:t>Process: </a:t>
            </a:r>
            <a:r>
              <a:rPr lang="en-GB" sz="2206" dirty="0">
                <a:solidFill>
                  <a:prstClr val="black"/>
                </a:solidFill>
                <a:latin typeface="Arial" panose="020B0604020202020204" pitchFamily="34" charset="0"/>
                <a:cs typeface="Arial" panose="020B0604020202020204" pitchFamily="34" charset="0"/>
              </a:rPr>
              <a:t>Identify and map the current supply of all facilities in an area/ Carry out an area profile/ Undertake a survey of users and potential users/ Assess each individual facility against Standards. </a:t>
            </a:r>
          </a:p>
          <a:p>
            <a:endParaRPr lang="en-GB" sz="2206" b="1" dirty="0">
              <a:solidFill>
                <a:prstClr val="black"/>
              </a:solidFill>
              <a:latin typeface="Arial" panose="020B0604020202020204" pitchFamily="34" charset="0"/>
              <a:cs typeface="Arial" panose="020B0604020202020204" pitchFamily="34" charset="0"/>
            </a:endParaRPr>
          </a:p>
          <a:p>
            <a:pPr>
              <a:defRPr/>
            </a:pPr>
            <a:r>
              <a:rPr lang="en-GB" sz="2206" b="1" dirty="0">
                <a:solidFill>
                  <a:srgbClr val="8064A2"/>
                </a:solidFill>
                <a:latin typeface="Arial" panose="020B0604020202020204" pitchFamily="34" charset="0"/>
                <a:ea typeface="Times New Roman" panose="02020603050405020304" pitchFamily="18" charset="0"/>
                <a:cs typeface="Arial" panose="020B0604020202020204" pitchFamily="34" charset="0"/>
              </a:rPr>
              <a:t>Prioritisation of support:</a:t>
            </a:r>
          </a:p>
          <a:p>
            <a:pPr>
              <a:defRPr/>
            </a:pPr>
            <a:r>
              <a:rPr lang="en-GB" sz="2206" dirty="0">
                <a:solidFill>
                  <a:prstClr val="black"/>
                </a:solidFill>
                <a:latin typeface="Arial" panose="020B0604020202020204" pitchFamily="34" charset="0"/>
                <a:cs typeface="Arial" panose="020B0604020202020204" pitchFamily="34" charset="0"/>
              </a:rPr>
              <a:t>Level of deprivation; catchment population; local evidence showing demand; Range of services that will be delivered/facilitated in centre; Sustainability and governance of the centre ; Proactive engagement with wider community; Partnership approach</a:t>
            </a:r>
          </a:p>
          <a:p>
            <a:pPr>
              <a:defRPr/>
            </a:pPr>
            <a:endParaRPr lang="en-GB" sz="2206" dirty="0">
              <a:solidFill>
                <a:srgbClr val="C00000"/>
              </a:solidFill>
            </a:endParaRPr>
          </a:p>
          <a:p>
            <a:endParaRPr lang="en-GB" sz="2206" dirty="0">
              <a:solidFill>
                <a:prstClr val="black"/>
              </a:solidFill>
            </a:endParaRPr>
          </a:p>
          <a:p>
            <a:pPr algn="ctr"/>
            <a:endParaRPr lang="en-GB" sz="1985" dirty="0">
              <a:solidFill>
                <a:prstClr val="black"/>
              </a:solidFill>
            </a:endParaRPr>
          </a:p>
          <a:p>
            <a:pPr algn="ctr"/>
            <a:endParaRPr lang="en-GB" sz="1985" b="1" dirty="0">
              <a:solidFill>
                <a:prstClr val="black"/>
              </a:solidFill>
              <a:latin typeface="Arial" panose="020B0604020202020204" pitchFamily="34" charset="0"/>
              <a:cs typeface="Arial" panose="020B0604020202020204" pitchFamily="34" charset="0"/>
            </a:endParaRPr>
          </a:p>
          <a:p>
            <a:pPr algn="ctr"/>
            <a:endParaRPr lang="en-GB" sz="1985" dirty="0">
              <a:solidFill>
                <a:prstClr val="black"/>
              </a:solidFill>
            </a:endParaRPr>
          </a:p>
          <a:p>
            <a:pPr algn="ctr"/>
            <a:endParaRPr lang="en-GB" sz="1985" dirty="0">
              <a:solidFill>
                <a:prstClr val="black"/>
              </a:solidFill>
            </a:endParaRPr>
          </a:p>
        </p:txBody>
      </p:sp>
    </p:spTree>
    <p:custDataLst>
      <p:tags r:id="rId1"/>
    </p:custDataLst>
    <p:extLst>
      <p:ext uri="{BB962C8B-B14F-4D97-AF65-F5344CB8AC3E}">
        <p14:creationId xmlns:p14="http://schemas.microsoft.com/office/powerpoint/2010/main" val="3878373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
            <a:ext cx="10083800" cy="7562849"/>
          </a:xfrm>
          <a:prstGeom prst="rect">
            <a:avLst/>
          </a:prstGeom>
        </p:spPr>
      </p:pic>
      <p:pic>
        <p:nvPicPr>
          <p:cNvPr id="5" name="Content Placeholder 3"/>
          <p:cNvPicPr>
            <a:picLocks noChangeAspect="1"/>
          </p:cNvPicPr>
          <p:nvPr/>
        </p:nvPicPr>
        <p:blipFill>
          <a:blip r:embed="rId3"/>
          <a:stretch>
            <a:fillRect/>
          </a:stretch>
        </p:blipFill>
        <p:spPr>
          <a:xfrm>
            <a:off x="1817370" y="2034431"/>
            <a:ext cx="7668752" cy="4801492"/>
          </a:xfrm>
          <a:prstGeom prst="rect">
            <a:avLst/>
          </a:prstGeom>
        </p:spPr>
      </p:pic>
      <p:sp>
        <p:nvSpPr>
          <p:cNvPr id="6" name="Title 1"/>
          <p:cNvSpPr txBox="1">
            <a:spLocks/>
          </p:cNvSpPr>
          <p:nvPr/>
        </p:nvSpPr>
        <p:spPr>
          <a:xfrm>
            <a:off x="1055982" y="1197775"/>
            <a:ext cx="9075420" cy="126047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206" b="1" dirty="0">
                <a:solidFill>
                  <a:srgbClr val="8064A2"/>
                </a:solidFill>
                <a:latin typeface="Arial" panose="020B0604020202020204" pitchFamily="34" charset="0"/>
                <a:cs typeface="Arial" panose="020B0604020202020204" pitchFamily="34" charset="0"/>
              </a:rPr>
              <a:t>Standards for Community Centre Provision</a:t>
            </a:r>
          </a:p>
        </p:txBody>
      </p:sp>
    </p:spTree>
    <p:extLst>
      <p:ext uri="{BB962C8B-B14F-4D97-AF65-F5344CB8AC3E}">
        <p14:creationId xmlns:p14="http://schemas.microsoft.com/office/powerpoint/2010/main" val="345771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124" y="1549177"/>
            <a:ext cx="9624060" cy="369332"/>
          </a:xfrm>
        </p:spPr>
        <p:txBody>
          <a:bodyPr/>
          <a:lstStyle/>
          <a:p>
            <a:r>
              <a:rPr lang="en-GB" sz="2400" b="1" dirty="0"/>
              <a:t>Grant Programmes 2016 -17</a:t>
            </a:r>
          </a:p>
        </p:txBody>
      </p:sp>
      <p:graphicFrame>
        <p:nvGraphicFramePr>
          <p:cNvPr id="6" name="Table 5"/>
          <p:cNvGraphicFramePr>
            <a:graphicFrameLocks noGrp="1"/>
          </p:cNvGraphicFramePr>
          <p:nvPr>
            <p:extLst/>
          </p:nvPr>
        </p:nvGraphicFramePr>
        <p:xfrm>
          <a:off x="9053" y="2053233"/>
          <a:ext cx="10675293" cy="4973835"/>
        </p:xfrm>
        <a:graphic>
          <a:graphicData uri="http://schemas.openxmlformats.org/drawingml/2006/table">
            <a:tbl>
              <a:tblPr>
                <a:tableStyleId>{5C22544A-7EE6-4342-B048-85BDC9FD1C3A}</a:tableStyleId>
              </a:tblPr>
              <a:tblGrid>
                <a:gridCol w="294491"/>
                <a:gridCol w="3809965"/>
                <a:gridCol w="1296144"/>
                <a:gridCol w="1584176"/>
                <a:gridCol w="2070817"/>
                <a:gridCol w="1619700"/>
              </a:tblGrid>
              <a:tr h="926044">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1600" b="1" i="0" u="none" strike="noStrike" dirty="0">
                          <a:solidFill>
                            <a:srgbClr val="000000"/>
                          </a:solidFill>
                          <a:effectLst/>
                          <a:latin typeface="Arial" panose="020B0604020202020204" pitchFamily="34" charset="0"/>
                          <a:cs typeface="Arial" panose="020B0604020202020204" pitchFamily="34" charset="0"/>
                        </a:rPr>
                        <a:t>Grant Programme </a:t>
                      </a:r>
                      <a:r>
                        <a:rPr lang="en-GB" sz="1600" b="1" i="0" u="none" strike="noStrike" dirty="0" smtClean="0">
                          <a:solidFill>
                            <a:srgbClr val="000000"/>
                          </a:solidFill>
                          <a:effectLst/>
                          <a:latin typeface="Arial" panose="020B0604020202020204" pitchFamily="34" charset="0"/>
                          <a:cs typeface="Arial" panose="020B0604020202020204" pitchFamily="34" charset="0"/>
                        </a:rPr>
                        <a:t>2016/17</a:t>
                      </a:r>
                    </a:p>
                    <a:p>
                      <a:pPr algn="l" fontAlgn="b"/>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No of </a:t>
                      </a:r>
                      <a:r>
                        <a:rPr lang="en-GB" sz="1600" b="1" i="0" u="none" strike="noStrike" dirty="0" smtClean="0">
                          <a:solidFill>
                            <a:srgbClr val="000000"/>
                          </a:solidFill>
                          <a:effectLst/>
                          <a:latin typeface="Arial" panose="020B0604020202020204" pitchFamily="34" charset="0"/>
                          <a:cs typeface="Arial" panose="020B0604020202020204" pitchFamily="34" charset="0"/>
                        </a:rPr>
                        <a:t>successful Projects </a:t>
                      </a:r>
                    </a:p>
                    <a:p>
                      <a:pPr algn="ctr" fontAlgn="b"/>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Budget </a:t>
                      </a:r>
                      <a:endParaRPr lang="en-GB"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Amount Requested </a:t>
                      </a:r>
                      <a:endParaRPr lang="en-GB"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GB" sz="1600" b="1" i="0" u="none" strike="noStrike" dirty="0" smtClean="0">
                          <a:solidFill>
                            <a:srgbClr val="000000"/>
                          </a:solidFill>
                          <a:effectLst/>
                          <a:latin typeface="Arial" panose="020B0604020202020204" pitchFamily="34" charset="0"/>
                          <a:cs typeface="Arial" panose="020B0604020202020204" pitchFamily="34" charset="0"/>
                        </a:rPr>
                        <a:t> </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err="1">
                          <a:solidFill>
                            <a:srgbClr val="000000"/>
                          </a:solidFill>
                          <a:effectLst/>
                          <a:latin typeface="Arial" panose="020B0604020202020204" pitchFamily="34" charset="0"/>
                          <a:cs typeface="Arial" panose="020B0604020202020204" pitchFamily="34" charset="0"/>
                        </a:rPr>
                        <a:t>LoO</a:t>
                      </a:r>
                      <a:r>
                        <a:rPr lang="en-GB" sz="1600" b="1" i="0" u="none" strike="noStrike" dirty="0">
                          <a:solidFill>
                            <a:srgbClr val="000000"/>
                          </a:solidFill>
                          <a:effectLst/>
                          <a:latin typeface="Arial" panose="020B0604020202020204" pitchFamily="34" charset="0"/>
                          <a:cs typeface="Arial" panose="020B0604020202020204" pitchFamily="34" charset="0"/>
                        </a:rPr>
                        <a:t> Amount </a:t>
                      </a:r>
                      <a:endParaRPr lang="en-GB" sz="16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Building a United Community Fund </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£14,600.00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£12,512.30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£10,928.55</a:t>
                      </a: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Community Development Support Grant </a:t>
                      </a:r>
                    </a:p>
                  </a:txBody>
                  <a:tcPr marL="9525" marR="9525" marT="9525" marB="0" anchor="b"/>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£93,016.00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£91,398.55</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£91,016.00</a:t>
                      </a: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Community Festivals Fund </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£70,049.00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£91,833.00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£70,049.00</a:t>
                      </a: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Culture Arts and Heritage Grant Scheme </a:t>
                      </a: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£27,000.00</a:t>
                      </a: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£15,507.50</a:t>
                      </a:r>
                      <a:r>
                        <a:rPr lang="en-GB" sz="16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a:t>
                      </a:r>
                      <a:r>
                        <a:rPr lang="en-GB" sz="1600" b="0" i="0" u="none" strike="noStrike" dirty="0" smtClean="0">
                          <a:solidFill>
                            <a:srgbClr val="000000"/>
                          </a:solidFill>
                          <a:effectLst/>
                          <a:latin typeface="Arial" panose="020B0604020202020204" pitchFamily="34" charset="0"/>
                          <a:cs typeface="Arial" panose="020B0604020202020204" pitchFamily="34" charset="0"/>
                        </a:rPr>
                        <a:t>14,185.00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04935">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tc>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Large Events Funding </a:t>
                      </a: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£264,623.00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£359,900.00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a:t>
                      </a:r>
                      <a:r>
                        <a:rPr lang="en-GB" sz="1600" b="0" i="0" u="none" strike="noStrike" dirty="0" smtClean="0">
                          <a:solidFill>
                            <a:srgbClr val="000000"/>
                          </a:solidFill>
                          <a:effectLst/>
                          <a:latin typeface="Arial" panose="020B0604020202020204" pitchFamily="34" charset="0"/>
                          <a:cs typeface="Arial" panose="020B0604020202020204" pitchFamily="34" charset="0"/>
                        </a:rPr>
                        <a:t>263,648.00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b"/>
                </a:tc>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Policing and Community Safety Grant Scheme</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£65,000.00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£103,313.20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£62,323.40</a:t>
                      </a: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tc>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Queen's Birthday Fund Grant Scheme </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£6,970.00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£6,930.00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£6,720.00</a:t>
                      </a: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Small Events Funding </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£15,630.00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£17,570.00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£12,900.00</a:t>
                      </a:r>
                    </a:p>
                  </a:txBody>
                  <a:tcPr marL="9525" marR="9525" marT="9525" marB="0" anchor="b"/>
                </a:tc>
              </a:tr>
              <a:tr h="308681">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Social </a:t>
                      </a:r>
                      <a:r>
                        <a:rPr lang="en-GB" sz="1600" b="0" i="0" u="none" strike="noStrike" dirty="0" smtClean="0">
                          <a:solidFill>
                            <a:srgbClr val="000000"/>
                          </a:solidFill>
                          <a:effectLst/>
                          <a:latin typeface="Arial" panose="020B0604020202020204" pitchFamily="34" charset="0"/>
                          <a:cs typeface="Arial" panose="020B0604020202020204" pitchFamily="34" charset="0"/>
                        </a:rPr>
                        <a:t>Inclusion </a:t>
                      </a:r>
                      <a:r>
                        <a:rPr lang="en-GB" sz="1600" b="0" i="0" u="none" strike="noStrike" dirty="0">
                          <a:solidFill>
                            <a:srgbClr val="000000"/>
                          </a:solidFill>
                          <a:effectLst/>
                          <a:latin typeface="Arial" panose="020B0604020202020204" pitchFamily="34" charset="0"/>
                          <a:cs typeface="Arial" panose="020B0604020202020204" pitchFamily="34" charset="0"/>
                        </a:rPr>
                        <a:t>Grants </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b"/>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£18,889.00</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£21,787.33</a:t>
                      </a:r>
                    </a:p>
                  </a:txBody>
                  <a:tcPr marL="9525" marR="9525" marT="9525" marB="0" anchor="b"/>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£16,464.00</a:t>
                      </a:r>
                    </a:p>
                  </a:txBody>
                  <a:tcPr marL="9525" marR="9525" marT="9525" marB="0" anchor="b"/>
                </a:tc>
              </a:tr>
              <a:tr h="308681">
                <a:tc>
                  <a:txBody>
                    <a:bodyPr/>
                    <a:lstStyle/>
                    <a:p>
                      <a:pPr algn="l" fontAlgn="b"/>
                      <a:r>
                        <a:rPr lang="en-GB" sz="1600" b="0" i="0" u="none" strike="noStrike" dirty="0" smtClean="0">
                          <a:solidFill>
                            <a:srgbClr val="000000"/>
                          </a:solidFill>
                          <a:effectLst/>
                          <a:latin typeface="Arial" panose="020B0604020202020204" pitchFamily="34" charset="0"/>
                          <a:cs typeface="Arial" panose="020B0604020202020204" pitchFamily="34" charset="0"/>
                        </a:rPr>
                        <a:t>10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1600" b="0" i="0" u="none" strike="noStrike" dirty="0" smtClean="0">
                          <a:solidFill>
                            <a:srgbClr val="000000"/>
                          </a:solidFill>
                          <a:effectLst/>
                          <a:latin typeface="Arial" panose="020B0604020202020204" pitchFamily="34" charset="0"/>
                          <a:cs typeface="Arial" panose="020B0604020202020204" pitchFamily="34" charset="0"/>
                        </a:rPr>
                        <a:t>Capital Grants Programme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£750,000.00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£180,000.00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£180,000.00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08681">
                <a:tc>
                  <a:txBody>
                    <a:bodyPr/>
                    <a:lstStyle/>
                    <a:p>
                      <a:pPr algn="l" fontAlgn="b"/>
                      <a:r>
                        <a:rPr lang="en-GB" sz="1600" b="0" i="0" u="none" strike="noStrike" dirty="0" smtClean="0">
                          <a:solidFill>
                            <a:srgbClr val="000000"/>
                          </a:solidFill>
                          <a:effectLst/>
                          <a:latin typeface="Arial" panose="020B0604020202020204" pitchFamily="34" charset="0"/>
                          <a:cs typeface="Arial" panose="020B0604020202020204" pitchFamily="34" charset="0"/>
                        </a:rPr>
                        <a:t>11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1600" b="0" i="0" u="none" strike="noStrike" dirty="0" smtClean="0">
                          <a:solidFill>
                            <a:srgbClr val="000000"/>
                          </a:solidFill>
                          <a:effectLst/>
                          <a:latin typeface="Arial" panose="020B0604020202020204" pitchFamily="34" charset="0"/>
                          <a:cs typeface="Arial" panose="020B0604020202020204" pitchFamily="34" charset="0"/>
                        </a:rPr>
                        <a:t>Christmas Festive Fund</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21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£5,250.00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£5,250.00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£5,250.00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08681">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smtClean="0">
                          <a:solidFill>
                            <a:srgbClr val="000000"/>
                          </a:solidFill>
                          <a:effectLst/>
                          <a:latin typeface="Arial" panose="020B0604020202020204" pitchFamily="34" charset="0"/>
                          <a:cs typeface="Arial" panose="020B0604020202020204" pitchFamily="34" charset="0"/>
                        </a:rPr>
                        <a:t>TOTALS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smtClean="0">
                          <a:solidFill>
                            <a:srgbClr val="000000"/>
                          </a:solidFill>
                          <a:effectLst/>
                          <a:latin typeface="Arial" panose="020B0604020202020204" pitchFamily="34" charset="0"/>
                          <a:cs typeface="Arial" panose="020B0604020202020204" pitchFamily="34" charset="0"/>
                        </a:rPr>
                        <a:t>244</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smtClean="0">
                          <a:solidFill>
                            <a:srgbClr val="000000"/>
                          </a:solidFill>
                          <a:effectLst/>
                          <a:latin typeface="Arial" panose="020B0604020202020204" pitchFamily="34" charset="0"/>
                          <a:cs typeface="Arial" panose="020B0604020202020204" pitchFamily="34" charset="0"/>
                        </a:rPr>
                        <a:t>£1,331,027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smtClean="0">
                          <a:solidFill>
                            <a:srgbClr val="000000"/>
                          </a:solidFill>
                          <a:effectLst/>
                          <a:latin typeface="Arial" panose="020B0604020202020204" pitchFamily="34" charset="0"/>
                          <a:cs typeface="Arial" panose="020B0604020202020204" pitchFamily="34" charset="0"/>
                        </a:rPr>
                        <a:t>£906,001.88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b="1" i="0" u="none" strike="noStrike" dirty="0" smtClean="0">
                          <a:solidFill>
                            <a:srgbClr val="000000"/>
                          </a:solidFill>
                          <a:effectLst/>
                          <a:latin typeface="Arial" panose="020B0604020202020204" pitchFamily="34" charset="0"/>
                          <a:cs typeface="Arial" panose="020B0604020202020204" pitchFamily="34" charset="0"/>
                        </a:rPr>
                        <a:t>£733,483.95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866859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670" y="1739455"/>
            <a:ext cx="9624060" cy="2492990"/>
          </a:xfrm>
        </p:spPr>
        <p:txBody>
          <a:bodyPr/>
          <a:lstStyle/>
          <a:p>
            <a:pPr algn="ctr"/>
            <a:endParaRPr lang="en-GB" sz="3600" b="1" dirty="0" smtClean="0"/>
          </a:p>
          <a:p>
            <a:pPr algn="ctr"/>
            <a:endParaRPr lang="en-GB" sz="3600" b="1" dirty="0"/>
          </a:p>
          <a:p>
            <a:pPr algn="ctr"/>
            <a:endParaRPr lang="en-GB" sz="3600" b="1" dirty="0" smtClean="0"/>
          </a:p>
          <a:p>
            <a:pPr algn="ctr"/>
            <a:r>
              <a:rPr lang="en-GB" sz="3600" b="1" dirty="0" smtClean="0"/>
              <a:t>Any Questions ? </a:t>
            </a:r>
          </a:p>
          <a:p>
            <a:endParaRPr lang="en-GB" dirty="0"/>
          </a:p>
        </p:txBody>
      </p:sp>
    </p:spTree>
    <p:extLst>
      <p:ext uri="{BB962C8B-B14F-4D97-AF65-F5344CB8AC3E}">
        <p14:creationId xmlns:p14="http://schemas.microsoft.com/office/powerpoint/2010/main" val="4289185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8508" y="397049"/>
            <a:ext cx="7920880" cy="658835"/>
          </a:xfrm>
          <a:prstGeom prst="rect">
            <a:avLst/>
          </a:prstGeom>
        </p:spPr>
        <p:txBody>
          <a:bodyPr wrap="square">
            <a:spAutoFit/>
          </a:bodyPr>
          <a:lstStyle/>
          <a:p>
            <a:pPr>
              <a:lnSpc>
                <a:spcPct val="107000"/>
              </a:lnSpc>
              <a:spcAft>
                <a:spcPts val="0"/>
              </a:spcAft>
            </a:pPr>
            <a:r>
              <a:rPr lang="en-GB" sz="3600" dirty="0" smtClean="0">
                <a:solidFill>
                  <a:schemeClr val="bg1"/>
                </a:solidFill>
              </a:rPr>
              <a:t>Programme Summary:</a:t>
            </a:r>
            <a:endParaRPr lang="en-GB" sz="3600" dirty="0">
              <a:solidFill>
                <a:schemeClr val="bg1"/>
              </a:solidFill>
            </a:endParaRPr>
          </a:p>
        </p:txBody>
      </p:sp>
      <p:sp>
        <p:nvSpPr>
          <p:cNvPr id="6" name="Rectangle 5"/>
          <p:cNvSpPr/>
          <p:nvPr/>
        </p:nvSpPr>
        <p:spPr>
          <a:xfrm>
            <a:off x="666180" y="1549177"/>
            <a:ext cx="9073008" cy="6186309"/>
          </a:xfrm>
          <a:prstGeom prst="rect">
            <a:avLst/>
          </a:prstGeom>
        </p:spPr>
        <p:txBody>
          <a:bodyPr wrap="square">
            <a:spAutoFit/>
          </a:bodyPr>
          <a:lstStyle/>
          <a:p>
            <a:r>
              <a:rPr lang="en-GB" b="1" dirty="0"/>
              <a:t>Strategic </a:t>
            </a:r>
            <a:r>
              <a:rPr lang="en-GB" b="1" dirty="0" smtClean="0"/>
              <a:t>Aim</a:t>
            </a:r>
            <a:r>
              <a:rPr lang="en-GB" dirty="0" smtClean="0"/>
              <a:t>: To </a:t>
            </a:r>
            <a:r>
              <a:rPr lang="en-GB" dirty="0"/>
              <a:t>support external infrastructure projects that are aligned to Council’s aims and objectives</a:t>
            </a:r>
            <a:r>
              <a:rPr lang="en-GB" dirty="0" smtClean="0"/>
              <a:t>.</a:t>
            </a:r>
          </a:p>
          <a:p>
            <a:endParaRPr lang="en-GB" dirty="0" smtClean="0"/>
          </a:p>
          <a:p>
            <a:r>
              <a:rPr lang="en-GB" b="1" dirty="0" smtClean="0"/>
              <a:t>Purpose</a:t>
            </a:r>
            <a:r>
              <a:rPr lang="en-GB" dirty="0" smtClean="0"/>
              <a:t>: To </a:t>
            </a:r>
            <a:r>
              <a:rPr lang="en-GB" dirty="0"/>
              <a:t>support external infrastructure projects that require additional capital funding to achieve completion</a:t>
            </a:r>
            <a:r>
              <a:rPr lang="en-GB" dirty="0" smtClean="0"/>
              <a:t>.</a:t>
            </a:r>
          </a:p>
          <a:p>
            <a:endParaRPr lang="en-GB" dirty="0"/>
          </a:p>
          <a:p>
            <a:r>
              <a:rPr lang="en-GB" b="1" dirty="0" smtClean="0"/>
              <a:t>Funding Limits (currently under review):</a:t>
            </a:r>
          </a:p>
          <a:p>
            <a:pPr marL="285750" indent="-285750">
              <a:buFont typeface="Wingdings" panose="05000000000000000000" pitchFamily="2" charset="2"/>
              <a:buChar char="Ø"/>
            </a:pPr>
            <a:r>
              <a:rPr lang="en-GB" dirty="0" smtClean="0"/>
              <a:t>Funding Pot: Circa £750k (subject to rate setting by Council)</a:t>
            </a:r>
          </a:p>
          <a:p>
            <a:pPr marL="285750" indent="-285750">
              <a:buFont typeface="Wingdings" panose="05000000000000000000" pitchFamily="2" charset="2"/>
              <a:buChar char="Ø"/>
            </a:pPr>
            <a:r>
              <a:rPr lang="en-GB" dirty="0" smtClean="0"/>
              <a:t>Max Award Value: £200k</a:t>
            </a:r>
          </a:p>
          <a:p>
            <a:pPr marL="285750" indent="-285750">
              <a:buFont typeface="Wingdings" panose="05000000000000000000" pitchFamily="2" charset="2"/>
              <a:buChar char="Ø"/>
            </a:pPr>
            <a:r>
              <a:rPr lang="en-GB" dirty="0" smtClean="0"/>
              <a:t>Max Council funding percentage: 50% (including other Council contribution e.g. RDS)</a:t>
            </a:r>
          </a:p>
          <a:p>
            <a:pPr marL="285750" indent="-285750">
              <a:buFont typeface="Wingdings" panose="05000000000000000000" pitchFamily="2" charset="2"/>
              <a:buChar char="Ø"/>
            </a:pPr>
            <a:r>
              <a:rPr lang="en-GB" dirty="0" smtClean="0"/>
              <a:t>Capital only: buildings/infrastructure, 10+ years life, £15k min project cost</a:t>
            </a:r>
          </a:p>
          <a:p>
            <a:pPr marL="285750" indent="-285750">
              <a:buFont typeface="Wingdings" panose="05000000000000000000" pitchFamily="2" charset="2"/>
              <a:buChar char="Ø"/>
            </a:pPr>
            <a:endParaRPr lang="en-GB" dirty="0"/>
          </a:p>
          <a:p>
            <a:r>
              <a:rPr lang="en-GB" b="1" dirty="0" smtClean="0"/>
              <a:t>Eligible Applicants:</a:t>
            </a:r>
          </a:p>
          <a:p>
            <a:pPr marL="285750" indent="-285750">
              <a:buFont typeface="Wingdings" panose="05000000000000000000" pitchFamily="2" charset="2"/>
              <a:buChar char="Ø"/>
            </a:pPr>
            <a:r>
              <a:rPr lang="en-GB" dirty="0"/>
              <a:t>N</a:t>
            </a:r>
            <a:r>
              <a:rPr lang="en-GB" dirty="0" smtClean="0"/>
              <a:t>ot for profit Sports Clubs and Community Organisations</a:t>
            </a:r>
          </a:p>
          <a:p>
            <a:pPr marL="285750" indent="-285750">
              <a:buFont typeface="Wingdings" panose="05000000000000000000" pitchFamily="2" charset="2"/>
              <a:buChar char="Ø"/>
            </a:pPr>
            <a:r>
              <a:rPr lang="en-GB" dirty="0" smtClean="0"/>
              <a:t>Good governance review: properly constituted, appropriate policies and procedures</a:t>
            </a:r>
          </a:p>
          <a:p>
            <a:pPr marL="285750" indent="-285750">
              <a:buFont typeface="Wingdings" panose="05000000000000000000" pitchFamily="2" charset="2"/>
              <a:buChar char="Ø"/>
            </a:pPr>
            <a:r>
              <a:rPr lang="en-GB" dirty="0" smtClean="0"/>
              <a:t>No capital funding from Council in past 5 years</a:t>
            </a:r>
          </a:p>
          <a:p>
            <a:pPr marL="285750" indent="-285750">
              <a:buFont typeface="Wingdings" panose="05000000000000000000" pitchFamily="2" charset="2"/>
              <a:buChar char="Ø"/>
            </a:pPr>
            <a:endParaRPr lang="en-GB" dirty="0"/>
          </a:p>
          <a:p>
            <a:r>
              <a:rPr lang="en-GB" b="1" dirty="0" smtClean="0"/>
              <a:t>Support for Applicants:</a:t>
            </a:r>
          </a:p>
          <a:p>
            <a:pPr marL="285750" indent="-285750">
              <a:buFont typeface="Wingdings" panose="05000000000000000000" pitchFamily="2" charset="2"/>
              <a:buChar char="Ø"/>
            </a:pPr>
            <a:r>
              <a:rPr lang="en-GB" dirty="0" smtClean="0"/>
              <a:t>Applicants can apply to Council for Mentor support</a:t>
            </a:r>
          </a:p>
          <a:p>
            <a:pPr marL="285750" indent="-285750">
              <a:buFont typeface="Wingdings" panose="05000000000000000000" pitchFamily="2" charset="2"/>
              <a:buChar char="Ø"/>
            </a:pPr>
            <a:endParaRPr lang="en-GB" dirty="0"/>
          </a:p>
          <a:p>
            <a:endParaRPr lang="en-GB" dirty="0" smtClean="0"/>
          </a:p>
          <a:p>
            <a:endParaRPr lang="en-GB" dirty="0"/>
          </a:p>
        </p:txBody>
      </p:sp>
    </p:spTree>
    <p:extLst>
      <p:ext uri="{BB962C8B-B14F-4D97-AF65-F5344CB8AC3E}">
        <p14:creationId xmlns:p14="http://schemas.microsoft.com/office/powerpoint/2010/main" val="335632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164" y="1621185"/>
            <a:ext cx="9721080" cy="5109091"/>
          </a:xfrm>
          <a:prstGeom prst="rect">
            <a:avLst/>
          </a:prstGeom>
          <a:noFill/>
        </p:spPr>
        <p:txBody>
          <a:bodyPr wrap="square" rtlCol="0">
            <a:spAutoFit/>
          </a:bodyPr>
          <a:lstStyle/>
          <a:p>
            <a:pPr marL="285750" indent="-285750">
              <a:buFont typeface="Wingdings" panose="05000000000000000000" pitchFamily="2" charset="2"/>
              <a:buChar char="Ø"/>
            </a:pPr>
            <a:r>
              <a:rPr lang="en-GB" sz="2800" dirty="0" smtClean="0"/>
              <a:t>A competitive fund: based on assessment criteria</a:t>
            </a:r>
          </a:p>
          <a:p>
            <a:pPr marL="285750" indent="-285750">
              <a:buFont typeface="Wingdings" panose="05000000000000000000" pitchFamily="2" charset="2"/>
              <a:buChar char="Ø"/>
            </a:pPr>
            <a:r>
              <a:rPr lang="en-GB" sz="2800" dirty="0" smtClean="0"/>
              <a:t>Scoring favours high % of partnership/self funding: Council should be funder of last resort</a:t>
            </a:r>
          </a:p>
          <a:p>
            <a:pPr marL="285750" indent="-285750">
              <a:buFont typeface="Wingdings" panose="05000000000000000000" pitchFamily="2" charset="2"/>
              <a:buChar char="Ø"/>
            </a:pPr>
            <a:r>
              <a:rPr lang="en-GB" sz="2800" dirty="0" smtClean="0"/>
              <a:t>Proven facility need is critical</a:t>
            </a:r>
          </a:p>
          <a:p>
            <a:pPr marL="285750" indent="-285750">
              <a:buFont typeface="Wingdings" panose="05000000000000000000" pitchFamily="2" charset="2"/>
              <a:buChar char="Ø"/>
            </a:pPr>
            <a:r>
              <a:rPr lang="en-GB" sz="2800" dirty="0" smtClean="0"/>
              <a:t>Financial need must be demonstrated</a:t>
            </a:r>
          </a:p>
          <a:p>
            <a:pPr marL="285750" indent="-285750">
              <a:buFont typeface="Wingdings" panose="05000000000000000000" pitchFamily="2" charset="2"/>
              <a:buChar char="Ø"/>
            </a:pPr>
            <a:r>
              <a:rPr lang="en-GB" sz="2800" dirty="0" smtClean="0"/>
              <a:t>Finite budget: High score doesn’t guarantee funding</a:t>
            </a:r>
          </a:p>
          <a:p>
            <a:pPr marL="285750" indent="-285750">
              <a:buFont typeface="Wingdings" panose="05000000000000000000" pitchFamily="2" charset="2"/>
              <a:buChar char="Ø"/>
            </a:pPr>
            <a:r>
              <a:rPr lang="en-GB" sz="2800" dirty="0" smtClean="0"/>
              <a:t>Promotion of equality of opportunity and good relations</a:t>
            </a:r>
          </a:p>
          <a:p>
            <a:pPr marL="285750" indent="-285750">
              <a:buFont typeface="Wingdings" panose="05000000000000000000" pitchFamily="2" charset="2"/>
              <a:buChar char="Ø"/>
            </a:pPr>
            <a:r>
              <a:rPr lang="en-GB" sz="2800" b="1" dirty="0" smtClean="0"/>
              <a:t>Outcome</a:t>
            </a:r>
            <a:r>
              <a:rPr lang="en-GB" sz="2800" dirty="0" smtClean="0"/>
              <a:t> and not </a:t>
            </a:r>
            <a:r>
              <a:rPr lang="en-GB" sz="2800" b="1" dirty="0" smtClean="0"/>
              <a:t>option</a:t>
            </a:r>
            <a:r>
              <a:rPr lang="en-GB" sz="2800" dirty="0" smtClean="0"/>
              <a:t> led projects: aligned to Council’s priorities</a:t>
            </a:r>
          </a:p>
          <a:p>
            <a:pPr marL="285750" indent="-285750">
              <a:buFont typeface="Wingdings" panose="05000000000000000000" pitchFamily="2" charset="2"/>
              <a:buChar char="Ø"/>
            </a:pPr>
            <a:r>
              <a:rPr lang="en-GB" sz="2800" dirty="0" smtClean="0"/>
              <a:t>Open procurement of both design and build teams: no self-build</a:t>
            </a:r>
          </a:p>
          <a:p>
            <a:endParaRPr lang="en-GB" dirty="0"/>
          </a:p>
        </p:txBody>
      </p:sp>
      <p:sp>
        <p:nvSpPr>
          <p:cNvPr id="3" name="TextBox 2"/>
          <p:cNvSpPr txBox="1"/>
          <p:nvPr/>
        </p:nvSpPr>
        <p:spPr>
          <a:xfrm>
            <a:off x="3690516" y="469057"/>
            <a:ext cx="5760640" cy="707886"/>
          </a:xfrm>
          <a:prstGeom prst="rect">
            <a:avLst/>
          </a:prstGeom>
          <a:noFill/>
        </p:spPr>
        <p:txBody>
          <a:bodyPr wrap="square" rtlCol="0">
            <a:spAutoFit/>
          </a:bodyPr>
          <a:lstStyle/>
          <a:p>
            <a:pPr lvl="0"/>
            <a:r>
              <a:rPr lang="en-GB" sz="4000" b="1" dirty="0">
                <a:solidFill>
                  <a:schemeClr val="bg1"/>
                </a:solidFill>
              </a:rPr>
              <a:t>Key Principles:</a:t>
            </a:r>
          </a:p>
        </p:txBody>
      </p:sp>
    </p:spTree>
    <p:extLst>
      <p:ext uri="{BB962C8B-B14F-4D97-AF65-F5344CB8AC3E}">
        <p14:creationId xmlns:p14="http://schemas.microsoft.com/office/powerpoint/2010/main" val="4082092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156" y="2269257"/>
            <a:ext cx="9708574" cy="1661993"/>
          </a:xfrm>
        </p:spPr>
        <p:txBody>
          <a:bodyPr/>
          <a:lstStyle/>
          <a:p>
            <a:r>
              <a:rPr lang="en-GB" sz="3600" dirty="0" smtClean="0"/>
              <a:t>Ulster Community Investment Trust (UCIT)</a:t>
            </a:r>
          </a:p>
          <a:p>
            <a:endParaRPr lang="en-GB" sz="3600" dirty="0"/>
          </a:p>
          <a:p>
            <a:pPr algn="r"/>
            <a:r>
              <a:rPr lang="en-GB" sz="3600" dirty="0" smtClean="0"/>
              <a:t>Trudi Dunbar</a:t>
            </a:r>
            <a:endParaRPr lang="en-GB" sz="3600" dirty="0"/>
          </a:p>
        </p:txBody>
      </p:sp>
    </p:spTree>
    <p:extLst>
      <p:ext uri="{BB962C8B-B14F-4D97-AF65-F5344CB8AC3E}">
        <p14:creationId xmlns:p14="http://schemas.microsoft.com/office/powerpoint/2010/main" val="2271372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UCIT PP 2016-1.jpg"/>
          <p:cNvPicPr>
            <a:picLocks noChangeAspect="1"/>
          </p:cNvPicPr>
          <p:nvPr/>
        </p:nvPicPr>
        <p:blipFill>
          <a:blip r:embed="rId2">
            <a:extLst/>
          </a:blip>
          <a:stretch>
            <a:fillRect/>
          </a:stretch>
        </p:blipFill>
        <p:spPr>
          <a:xfrm>
            <a:off x="304800" y="0"/>
            <a:ext cx="10083800" cy="7562850"/>
          </a:xfrm>
          <a:prstGeom prst="rect">
            <a:avLst/>
          </a:prstGeom>
          <a:ln w="12700">
            <a:miter lim="400000"/>
          </a:ln>
        </p:spPr>
      </p:pic>
    </p:spTree>
    <p:extLst>
      <p:ext uri="{BB962C8B-B14F-4D97-AF65-F5344CB8AC3E}">
        <p14:creationId xmlns:p14="http://schemas.microsoft.com/office/powerpoint/2010/main" val="36495598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UCIT PP 2016-2.jpg"/>
          <p:cNvPicPr>
            <a:picLocks noChangeAspect="1"/>
          </p:cNvPicPr>
          <p:nvPr/>
        </p:nvPicPr>
        <p:blipFill>
          <a:blip r:embed="rId2">
            <a:extLst/>
          </a:blip>
          <a:stretch>
            <a:fillRect/>
          </a:stretch>
        </p:blipFill>
        <p:spPr>
          <a:xfrm>
            <a:off x="304800" y="-188473"/>
            <a:ext cx="10083800" cy="7562850"/>
          </a:xfrm>
          <a:prstGeom prst="rect">
            <a:avLst/>
          </a:prstGeom>
          <a:ln w="12700">
            <a:miter lim="400000"/>
          </a:ln>
        </p:spPr>
      </p:pic>
      <p:sp>
        <p:nvSpPr>
          <p:cNvPr id="123" name="Shape 123"/>
          <p:cNvSpPr/>
          <p:nvPr/>
        </p:nvSpPr>
        <p:spPr>
          <a:xfrm>
            <a:off x="304801" y="3478173"/>
            <a:ext cx="10083800" cy="509026"/>
          </a:xfrm>
          <a:prstGeom prst="rect">
            <a:avLst/>
          </a:prstGeom>
          <a:ln w="12700">
            <a:miter lim="400000"/>
          </a:ln>
          <a:extLst>
            <a:ext uri="{C572A759-6A51-4108-AA02-DFA0A04FC94B}">
              <ma14:wrappingTextBoxFlag xmlns="" xmlns:ma14="http://schemas.microsoft.com/office/mac/drawingml/2011/main" val="1"/>
            </a:ext>
          </a:extLst>
        </p:spPr>
        <p:txBody>
          <a:bodyPr wrap="square" lIns="39390" tIns="39390" rIns="39390" bIns="39390" anchor="ctr">
            <a:spAutoFit/>
          </a:bodyPr>
          <a:lstStyle>
            <a:lvl1pPr>
              <a:defRPr sz="4200" b="1">
                <a:latin typeface="Arial"/>
                <a:ea typeface="Arial"/>
                <a:cs typeface="Arial"/>
                <a:sym typeface="Arial"/>
              </a:defRPr>
            </a:lvl1pPr>
          </a:lstStyle>
          <a:p>
            <a:pPr algn="ctr" defTabSz="452989" hangingPunct="0"/>
            <a:endParaRPr lang="en-GB" sz="2791" b="0" kern="0" dirty="0">
              <a:solidFill>
                <a:srgbClr val="000000"/>
              </a:solidFill>
            </a:endParaRPr>
          </a:p>
        </p:txBody>
      </p:sp>
      <p:sp>
        <p:nvSpPr>
          <p:cNvPr id="6" name="Rectangle 5"/>
          <p:cNvSpPr>
            <a:spLocks noGrp="1" noChangeArrowheads="1"/>
          </p:cNvSpPr>
          <p:nvPr>
            <p:ph type="body" idx="1"/>
          </p:nvPr>
        </p:nvSpPr>
        <p:spPr>
          <a:xfrm>
            <a:off x="457373" y="547470"/>
            <a:ext cx="9800592" cy="5003781"/>
          </a:xfrm>
        </p:spPr>
        <p:txBody>
          <a:bodyPr>
            <a:noAutofit/>
          </a:bodyPr>
          <a:lstStyle/>
          <a:p>
            <a:pPr>
              <a:lnSpc>
                <a:spcPct val="80000"/>
              </a:lnSpc>
              <a:buFontTx/>
              <a:buNone/>
            </a:pPr>
            <a:endParaRPr lang="en-GB" altLang="en-US" sz="2791" dirty="0">
              <a:solidFill>
                <a:schemeClr val="tx1"/>
              </a:solidFill>
              <a:latin typeface="Arial" panose="020B0604020202020204" pitchFamily="34" charset="0"/>
            </a:endParaRPr>
          </a:p>
          <a:p>
            <a:pPr>
              <a:buFontTx/>
              <a:buNone/>
            </a:pPr>
            <a:endParaRPr lang="en-GB" altLang="en-US" sz="2791" dirty="0">
              <a:solidFill>
                <a:schemeClr val="tx1"/>
              </a:solidFill>
              <a:latin typeface="Arial" panose="020B0604020202020204" pitchFamily="34" charset="0"/>
            </a:endParaRPr>
          </a:p>
          <a:p>
            <a:pPr>
              <a:buFontTx/>
              <a:buNone/>
            </a:pPr>
            <a:r>
              <a:rPr lang="en-GB" altLang="en-US" sz="2791" b="1" dirty="0">
                <a:solidFill>
                  <a:schemeClr val="tx1"/>
                </a:solidFill>
                <a:latin typeface="Arial" panose="020B0604020202020204" pitchFamily="34" charset="0"/>
              </a:rPr>
              <a:t>Ulster Community Investment Trust (UCIT) is a Charity providing loan finance to third sector organisations including charities, community organisations, social enterprises &amp; sports clubs</a:t>
            </a:r>
          </a:p>
          <a:p>
            <a:pPr>
              <a:buFontTx/>
              <a:buNone/>
            </a:pPr>
            <a:endParaRPr lang="en-GB" altLang="en-US" sz="2791" dirty="0">
              <a:solidFill>
                <a:schemeClr val="tx1"/>
              </a:solidFill>
              <a:latin typeface="Arial" panose="020B0604020202020204" pitchFamily="34" charset="0"/>
            </a:endParaRPr>
          </a:p>
          <a:p>
            <a:pPr>
              <a:buFontTx/>
              <a:buNone/>
            </a:pPr>
            <a:r>
              <a:rPr lang="en-GB" altLang="en-US" sz="2791" dirty="0" err="1">
                <a:solidFill>
                  <a:schemeClr val="tx1"/>
                </a:solidFill>
                <a:latin typeface="Arial" panose="020B0604020202020204" pitchFamily="34" charset="0"/>
                <a:cs typeface="Times New Roman" panose="02020603050405020304" pitchFamily="18" charset="0"/>
              </a:rPr>
              <a:t>Est’d</a:t>
            </a:r>
            <a:r>
              <a:rPr lang="en-GB" altLang="en-US" sz="2791" dirty="0">
                <a:solidFill>
                  <a:schemeClr val="tx1"/>
                </a:solidFill>
                <a:latin typeface="Arial" panose="020B0604020202020204" pitchFamily="34" charset="0"/>
                <a:cs typeface="Times New Roman" panose="02020603050405020304" pitchFamily="18" charset="0"/>
              </a:rPr>
              <a:t> in 2001 in response to concerns regarding decreasing grant support &amp; the need for community organisations to have access to alternative sources of funding</a:t>
            </a:r>
            <a:endParaRPr lang="en-GB" altLang="en-US" sz="2791" dirty="0">
              <a:solidFill>
                <a:schemeClr val="tx1"/>
              </a:solidFill>
              <a:latin typeface="Arial" panose="020B0604020202020204" pitchFamily="34" charset="0"/>
            </a:endParaRPr>
          </a:p>
        </p:txBody>
      </p:sp>
    </p:spTree>
    <p:extLst>
      <p:ext uri="{BB962C8B-B14F-4D97-AF65-F5344CB8AC3E}">
        <p14:creationId xmlns:p14="http://schemas.microsoft.com/office/powerpoint/2010/main" val="3010161773"/>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3.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9746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CCG powerpoint template (1)</Template>
  <TotalTime>1540</TotalTime>
  <Words>2263</Words>
  <Application>Microsoft Office PowerPoint</Application>
  <PresentationFormat>Custom</PresentationFormat>
  <Paragraphs>435</Paragraphs>
  <Slides>40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40</vt:i4>
      </vt:variant>
    </vt:vector>
  </HeadingPairs>
  <TitlesOfParts>
    <vt:vector size="50" baseType="lpstr">
      <vt:lpstr>Arial</vt:lpstr>
      <vt:lpstr>Calibri</vt:lpstr>
      <vt:lpstr>Helvetica Light</vt:lpstr>
      <vt:lpstr>Symbol</vt:lpstr>
      <vt:lpstr>Times New Roman</vt:lpstr>
      <vt:lpstr>Wingdings</vt:lpstr>
      <vt:lpstr>9746 powerpoint template</vt:lpstr>
      <vt:lpstr>Custom Design</vt: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Criteria 1: </vt:lpstr>
      <vt:lpstr>Assessment Criteria 2: </vt:lpstr>
      <vt:lpstr>Assessment Criteria 3: </vt:lpstr>
      <vt:lpstr>Assessment Criteria 4: </vt:lpstr>
      <vt:lpstr>Assessment Criteria 5: </vt:lpstr>
      <vt:lpstr>Assessment Criteria 6: </vt:lpstr>
      <vt:lpstr>Assessment Criteria 7: </vt:lpstr>
      <vt:lpstr>Assessment Criteria 8: </vt:lpstr>
      <vt:lpstr>PowerPoint Presentation</vt:lpstr>
      <vt:lpstr>Avoid the Application Pitfalls: </vt:lpstr>
      <vt:lpstr>PowerPoint Presentation</vt:lpstr>
      <vt:lpstr>Sport &amp; Wellbeing objectives: Wendy McCullough</vt:lpstr>
      <vt:lpstr>Influencing Investment Criteria CC&amp;GBC Facilities Strategy document 2015: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Kerr</dc:creator>
  <cp:lastModifiedBy>Nick Harkness</cp:lastModifiedBy>
  <cp:revision>83</cp:revision>
  <cp:lastPrinted>2017-01-24T12:24:57Z</cp:lastPrinted>
  <dcterms:created xsi:type="dcterms:W3CDTF">2016-08-23T12:01:31Z</dcterms:created>
  <dcterms:modified xsi:type="dcterms:W3CDTF">2017-01-25T15:07:31Z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2016-01-21T00:00:00Z</vt:filetime>
  </property>
  <property fmtid="{D5CDD505-2E9C-101B-9397-08002B2CF9AE}" pid="3" name="Creator">
    <vt:lpwstr>Adobe InDesign CC 2014 (Macintosh)</vt:lpwstr>
  </property>
  <property fmtid="{D5CDD505-2E9C-101B-9397-08002B2CF9AE}" pid="4" name="LastSaved">
    <vt:filetime>2016-03-14T00:00:00Z</vt:filetime>
  </property>
</Properties>
</file>